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2" r:id="rId1"/>
  </p:sldMasterIdLst>
  <p:notesMasterIdLst>
    <p:notesMasterId r:id="rId26"/>
  </p:notesMasterIdLst>
  <p:sldIdLst>
    <p:sldId id="256" r:id="rId2"/>
    <p:sldId id="257" r:id="rId3"/>
    <p:sldId id="280" r:id="rId4"/>
    <p:sldId id="260" r:id="rId5"/>
    <p:sldId id="281" r:id="rId6"/>
    <p:sldId id="262" r:id="rId7"/>
    <p:sldId id="263" r:id="rId8"/>
    <p:sldId id="266" r:id="rId9"/>
    <p:sldId id="267" r:id="rId10"/>
    <p:sldId id="264" r:id="rId11"/>
    <p:sldId id="268" r:id="rId12"/>
    <p:sldId id="282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83" r:id="rId23"/>
    <p:sldId id="278" r:id="rId24"/>
    <p:sldId id="279" r:id="rId25"/>
  </p:sldIdLst>
  <p:sldSz cx="9144000" cy="6858000" type="screen4x3"/>
  <p:notesSz cx="7315200" cy="96012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/>
    <p:restoredTop sz="93173"/>
  </p:normalViewPr>
  <p:slideViewPr>
    <p:cSldViewPr snapToGrid="0" snapToObjects="1">
      <p:cViewPr varScale="1">
        <p:scale>
          <a:sx n="145" d="100"/>
          <a:sy n="145" d="100"/>
        </p:scale>
        <p:origin x="176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presProps" Target="presProps.xml"/><Relationship Id="rId28" Type="http://schemas.openxmlformats.org/officeDocument/2006/relationships/viewProps" Target="viewProps.xml"/><Relationship Id="rId29" Type="http://schemas.openxmlformats.org/officeDocument/2006/relationships/theme" Target="theme/theme1.xml"/><Relationship Id="rId3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9144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3716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18288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2860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27432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2004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36576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4143375" y="0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spcAft>
                <a:spcPts val="0"/>
              </a:spcAft>
              <a:defRPr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9144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3716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18288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2860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27432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2004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36576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9144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13716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1828800" marR="0" indent="0" algn="l" rtl="0">
              <a:spcBef>
                <a:spcPts val="360"/>
              </a:spcBef>
              <a:spcAft>
                <a:spcPts val="0"/>
              </a:spcAft>
              <a:defRPr sz="12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22860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indent="0" algn="l" rtl="0">
              <a:spcBef>
                <a:spcPts val="0"/>
              </a:spcBef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spcAft>
                <a:spcPts val="0"/>
              </a:spcAft>
              <a:defRPr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4572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2pPr>
            <a:lvl3pPr marL="9144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3pPr>
            <a:lvl4pPr marL="13716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4pPr>
            <a:lvl5pPr marL="1828800" marR="0" indent="0" algn="ctr" rtl="0">
              <a:spcBef>
                <a:spcPts val="0"/>
              </a:spcBef>
              <a:spcAft>
                <a:spcPts val="0"/>
              </a:spcAft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5pPr>
            <a:lvl6pPr marL="22860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6pPr>
            <a:lvl7pPr marL="27432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7pPr>
            <a:lvl8pPr marL="32004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8pPr>
            <a:lvl9pPr marL="3657600" marR="0" indent="0" algn="l" rtl="0">
              <a:spcBef>
                <a:spcPts val="0"/>
              </a:spcBef>
              <a:defRPr sz="2000" b="1" i="0" u="none" strike="noStrike" cap="none" baseline="0">
                <a:solidFill>
                  <a:schemeClr val="dk1"/>
                </a:solidFill>
                <a:latin typeface="Courier New"/>
                <a:ea typeface="Courier New"/>
                <a:cs typeface="Courier New"/>
                <a:sym typeface="Courier New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3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79920712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GB" sz="13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3" name="Shape 8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515026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5971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Shape 307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08" name="Shape 30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174713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1" name="Shape 24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48817229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" name="Shape 337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099" cy="479399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GB" sz="13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38" name="Shape 33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39" name="Shape 339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19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040120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Shape 391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099" cy="479399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GB" sz="13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92" name="Shape 39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393" name="Shape 393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197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370314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Shape 432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15</a:t>
            </a:fld>
            <a:endParaRPr lang="en-GB" sz="13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3" name="Shape 43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34" name="Shape 434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488038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Shape 477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16</a:t>
            </a:fld>
            <a:endParaRPr lang="en-GB" sz="13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78" name="Shape 47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79" name="Shape 479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06242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Shape 48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86" name="Shape 48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8332580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2" name="Shape 492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93" name="Shape 49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67855462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Shape 53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40" name="Shape 540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1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41" name="Shape 541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098" cy="479398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  <a:rtl val="0"/>
              </a:rPr>
              <a:t>19</a:t>
            </a:fld>
            <a:endParaRPr lang="en-GB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  <a:rtl val="0"/>
            </a:endParaRPr>
          </a:p>
        </p:txBody>
      </p:sp>
    </p:spTree>
    <p:extLst>
      <p:ext uri="{BB962C8B-B14F-4D97-AF65-F5344CB8AC3E}">
        <p14:creationId xmlns:p14="http://schemas.microsoft.com/office/powerpoint/2010/main" val="212232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GB" sz="13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7858174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" name="Shape 587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88" name="Shape 588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1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89" name="Shape 589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099" cy="479399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 lang="en-GB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592441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1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5" name="Shape 635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099" cy="479399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 lang="en-GB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781734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" name="Shape 63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34" name="Shape 634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1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35" name="Shape 635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099" cy="479399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 lang="en-GB"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158603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Shape 640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1" name="Shape 64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77817381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Shape 647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GB" sz="13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48" name="Shape 648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49" name="Shape 649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18480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197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099" cy="479399"/>
          </a:xfrm>
          <a:prstGeom prst="rect">
            <a:avLst/>
          </a:prstGeom>
        </p:spPr>
        <p:txBody>
          <a:bodyPr lIns="95725" tIns="47850" rIns="95725" bIns="4785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GB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29051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1245698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GB" sz="13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08593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6495288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Shape 199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00" name="Shape 200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9719706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ahoma"/>
                <a:ea typeface="Tahoma"/>
                <a:cs typeface="Tahoma"/>
                <a:sym typeface="Tahoma"/>
              </a:rPr>
              <a:t>8</a:t>
            </a:fld>
            <a:endParaRPr lang="en-GB" sz="1300" b="0" i="0" u="none" strike="noStrike" cap="none" baseline="0">
              <a:solidFill>
                <a:schemeClr val="dk1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5" name="Shape 275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6" name="Shape 276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25" cy="4319587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679933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Shape 299"/>
          <p:cNvSpPr txBox="1">
            <a:spLocks noGrp="1"/>
          </p:cNvSpPr>
          <p:nvPr>
            <p:ph type="sldNum" idx="12"/>
          </p:nvPr>
        </p:nvSpPr>
        <p:spPr>
          <a:xfrm>
            <a:off x="4143375" y="9120188"/>
            <a:ext cx="3170099" cy="479399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GB" sz="13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GB" sz="13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00" name="Shape 300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01" name="Shape 301"/>
          <p:cNvSpPr txBox="1">
            <a:spLocks noGrp="1"/>
          </p:cNvSpPr>
          <p:nvPr>
            <p:ph type="body" idx="1"/>
          </p:nvPr>
        </p:nvSpPr>
        <p:spPr>
          <a:xfrm>
            <a:off x="731837" y="4560887"/>
            <a:ext cx="5851500" cy="4319700"/>
          </a:xfrm>
          <a:prstGeom prst="rect">
            <a:avLst/>
          </a:prstGeom>
          <a:noFill/>
          <a:ln>
            <a:noFill/>
          </a:ln>
        </p:spPr>
        <p:txBody>
          <a:bodyPr lIns="95725" tIns="47850" rIns="95725" bIns="4785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Times New Roman"/>
              <a:buNone/>
            </a:pPr>
            <a:endParaRPr sz="12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79770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  <a:defRPr sz="2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marR="0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marR="0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marR="0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6629400" y="6096000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Shape 6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3200"/>
            </a:lvl1pPr>
            <a:lvl2pPr rtl="0">
              <a:spcBef>
                <a:spcPts val="0"/>
              </a:spcBef>
              <a:defRPr sz="2800"/>
            </a:lvl2pPr>
            <a:lvl3pPr rtl="0">
              <a:spcBef>
                <a:spcPts val="0"/>
              </a:spcBef>
              <a:defRPr sz="2400"/>
            </a:lvl3pPr>
            <a:lvl4pPr rtl="0">
              <a:spcBef>
                <a:spcPts val="0"/>
              </a:spcBef>
              <a:defRPr sz="2000"/>
            </a:lvl4pPr>
            <a:lvl5pPr rtl="0">
              <a:spcBef>
                <a:spcPts val="0"/>
              </a:spcBef>
              <a:defRPr sz="2000"/>
            </a:lvl5pPr>
            <a:lvl6pPr rtl="0">
              <a:spcBef>
                <a:spcPts val="0"/>
              </a:spcBef>
              <a:defRPr sz="2000"/>
            </a:lvl6pPr>
            <a:lvl7pPr rtl="0">
              <a:spcBef>
                <a:spcPts val="0"/>
              </a:spcBef>
              <a:defRPr sz="2000"/>
            </a:lvl7pPr>
            <a:lvl8pPr rtl="0">
              <a:spcBef>
                <a:spcPts val="0"/>
              </a:spcBef>
              <a:defRPr sz="2000"/>
            </a:lvl8pPr>
            <a:lvl9pPr rtl="0">
              <a:spcBef>
                <a:spcPts val="0"/>
              </a:spcBef>
              <a:defRPr sz="2000"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omic Sans MS"/>
              <a:buNone/>
              <a:defRPr sz="1400"/>
            </a:lvl1pPr>
            <a:lvl2pPr marL="457200" indent="0" rtl="0">
              <a:spcBef>
                <a:spcPts val="0"/>
              </a:spcBef>
              <a:buFont typeface="Comic Sans MS"/>
              <a:buNone/>
              <a:defRPr sz="1200"/>
            </a:lvl2pPr>
            <a:lvl3pPr marL="914400" indent="0" rtl="0">
              <a:spcBef>
                <a:spcPts val="0"/>
              </a:spcBef>
              <a:buFont typeface="Comic Sans MS"/>
              <a:buNone/>
              <a:defRPr sz="1000"/>
            </a:lvl3pPr>
            <a:lvl4pPr marL="1371600" indent="0" rtl="0">
              <a:spcBef>
                <a:spcPts val="0"/>
              </a:spcBef>
              <a:buFont typeface="Comic Sans MS"/>
              <a:buNone/>
              <a:defRPr sz="900"/>
            </a:lvl4pPr>
            <a:lvl5pPr marL="1828800" indent="0" rtl="0">
              <a:spcBef>
                <a:spcPts val="0"/>
              </a:spcBef>
              <a:buFont typeface="Comic Sans MS"/>
              <a:buNone/>
              <a:defRPr sz="900"/>
            </a:lvl5pPr>
            <a:lvl6pPr marL="2286000" indent="0" rtl="0">
              <a:spcBef>
                <a:spcPts val="0"/>
              </a:spcBef>
              <a:buFont typeface="Comic Sans MS"/>
              <a:buNone/>
              <a:defRPr sz="900"/>
            </a:lvl6pPr>
            <a:lvl7pPr marL="2743200" indent="0" rtl="0">
              <a:spcBef>
                <a:spcPts val="0"/>
              </a:spcBef>
              <a:buFont typeface="Comic Sans MS"/>
              <a:buNone/>
              <a:defRPr sz="900"/>
            </a:lvl7pPr>
            <a:lvl8pPr marL="3200400" indent="0" rtl="0">
              <a:spcBef>
                <a:spcPts val="0"/>
              </a:spcBef>
              <a:buFont typeface="Comic Sans MS"/>
              <a:buNone/>
              <a:defRPr sz="900"/>
            </a:lvl8pPr>
            <a:lvl9pPr marL="3657600" indent="0" rtl="0">
              <a:spcBef>
                <a:spcPts val="0"/>
              </a:spcBef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 sz="2000" b="1"/>
            </a:lvl1pPr>
            <a:lvl2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omic Sans MS"/>
              <a:buNone/>
              <a:defRPr sz="1400"/>
            </a:lvl1pPr>
            <a:lvl2pPr marL="457200" indent="0" rtl="0">
              <a:spcBef>
                <a:spcPts val="0"/>
              </a:spcBef>
              <a:buFont typeface="Comic Sans MS"/>
              <a:buNone/>
              <a:defRPr sz="1200"/>
            </a:lvl2pPr>
            <a:lvl3pPr marL="914400" indent="0" rtl="0">
              <a:spcBef>
                <a:spcPts val="0"/>
              </a:spcBef>
              <a:buFont typeface="Comic Sans MS"/>
              <a:buNone/>
              <a:defRPr sz="1000"/>
            </a:lvl3pPr>
            <a:lvl4pPr marL="1371600" indent="0" rtl="0">
              <a:spcBef>
                <a:spcPts val="0"/>
              </a:spcBef>
              <a:buFont typeface="Comic Sans MS"/>
              <a:buNone/>
              <a:defRPr sz="900"/>
            </a:lvl4pPr>
            <a:lvl5pPr marL="1828800" indent="0" rtl="0">
              <a:spcBef>
                <a:spcPts val="0"/>
              </a:spcBef>
              <a:buFont typeface="Comic Sans MS"/>
              <a:buNone/>
              <a:defRPr sz="900"/>
            </a:lvl5pPr>
            <a:lvl6pPr marL="2286000" indent="0" rtl="0">
              <a:spcBef>
                <a:spcPts val="0"/>
              </a:spcBef>
              <a:buFont typeface="Comic Sans MS"/>
              <a:buNone/>
              <a:defRPr sz="900"/>
            </a:lvl6pPr>
            <a:lvl7pPr marL="2743200" indent="0" rtl="0">
              <a:spcBef>
                <a:spcPts val="0"/>
              </a:spcBef>
              <a:buFont typeface="Comic Sans MS"/>
              <a:buNone/>
              <a:defRPr sz="900"/>
            </a:lvl7pPr>
            <a:lvl8pPr marL="3200400" indent="0" rtl="0">
              <a:spcBef>
                <a:spcPts val="0"/>
              </a:spcBef>
              <a:buFont typeface="Comic Sans MS"/>
              <a:buNone/>
              <a:defRPr sz="900"/>
            </a:lvl8pPr>
            <a:lvl9pPr marL="3657600" indent="0" rtl="0">
              <a:spcBef>
                <a:spcPts val="0"/>
              </a:spcBef>
              <a:buFont typeface="Comic Sans MS"/>
              <a:buNone/>
              <a:defRPr sz="900"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 rot="5400000">
            <a:off x="1866900" y="-342899"/>
            <a:ext cx="5486399" cy="8610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>
            <a:spLocks noGrp="1"/>
          </p:cNvSpPr>
          <p:nvPr>
            <p:ph type="title"/>
          </p:nvPr>
        </p:nvSpPr>
        <p:spPr>
          <a:xfrm rot="5400000">
            <a:off x="4676774" y="2466975"/>
            <a:ext cx="6324600" cy="21526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 rot="5400000">
            <a:off x="295274" y="390525"/>
            <a:ext cx="6324600" cy="63055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105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533400" y="2286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533400" y="16002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495800" y="1600200"/>
            <a:ext cx="3809999" cy="464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dt" idx="10"/>
          </p:nvPr>
        </p:nvSpPr>
        <p:spPr>
          <a:xfrm>
            <a:off x="685800" y="6248400"/>
            <a:ext cx="19049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ftr" idx="11"/>
          </p:nvPr>
        </p:nvSpPr>
        <p:spPr>
          <a:xfrm>
            <a:off x="5576887" y="6467475"/>
            <a:ext cx="2895600" cy="2873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457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4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371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8288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2860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7432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32004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657600" marR="0" indent="0" algn="l" rtl="0">
              <a:spcBef>
                <a:spcPts val="0"/>
              </a:spcBef>
              <a:def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2-</a:t>
            </a: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42291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body" idx="2"/>
          </p:nvPr>
        </p:nvSpPr>
        <p:spPr>
          <a:xfrm>
            <a:off x="4686300" y="1219200"/>
            <a:ext cx="4229100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800"/>
            </a:lvl1pPr>
            <a:lvl2pPr rtl="0">
              <a:spcBef>
                <a:spcPts val="0"/>
              </a:spcBef>
              <a:defRPr sz="2400"/>
            </a:lvl2pPr>
            <a:lvl3pPr rtl="0">
              <a:spcBef>
                <a:spcPts val="0"/>
              </a:spcBef>
              <a:defRPr sz="2000"/>
            </a:lvl3pPr>
            <a:lvl4pPr rtl="0">
              <a:spcBef>
                <a:spcPts val="0"/>
              </a:spcBef>
              <a:defRPr sz="1800"/>
            </a:lvl4pPr>
            <a:lvl5pPr rtl="0">
              <a:spcBef>
                <a:spcPts val="0"/>
              </a:spcBef>
              <a:defRPr sz="1800"/>
            </a:lvl5pPr>
            <a:lvl6pPr rtl="0">
              <a:spcBef>
                <a:spcPts val="0"/>
              </a:spcBef>
              <a:defRPr sz="1800"/>
            </a:lvl6pPr>
            <a:lvl7pPr rtl="0">
              <a:spcBef>
                <a:spcPts val="0"/>
              </a:spcBef>
              <a:defRPr sz="1800"/>
            </a:lvl7pPr>
            <a:lvl8pPr rtl="0">
              <a:spcBef>
                <a:spcPts val="0"/>
              </a:spcBef>
              <a:defRPr sz="1800"/>
            </a:lvl8pPr>
            <a:lvl9pPr rtl="0">
              <a:spcBef>
                <a:spcPts val="0"/>
              </a:spcBef>
              <a:defRPr sz="1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069262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1"/>
          </p:nvPr>
        </p:nvSpPr>
        <p:spPr>
          <a:xfrm>
            <a:off x="457200" y="1219200"/>
            <a:ext cx="4152899" cy="266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2"/>
          </p:nvPr>
        </p:nvSpPr>
        <p:spPr>
          <a:xfrm>
            <a:off x="4762500" y="1219200"/>
            <a:ext cx="4152899" cy="266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3"/>
          </p:nvPr>
        </p:nvSpPr>
        <p:spPr>
          <a:xfrm>
            <a:off x="457200" y="4038600"/>
            <a:ext cx="8458200" cy="266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8001000" y="63246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>
  <p:cSld name="Title and Content over 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228600" y="228600"/>
            <a:ext cx="8715374" cy="76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algn="ctr" rtl="0">
              <a:spcBef>
                <a:spcPts val="0"/>
              </a:spcBef>
              <a:spcAft>
                <a:spcPts val="0"/>
              </a:spcAft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228600" y="1371600"/>
            <a:ext cx="8686800" cy="232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228600" y="3848100"/>
            <a:ext cx="8686800" cy="23240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 de suporte às aulas de Redes de Computadores de J. Legatheaux Martins  –  Copyright DI - FCT/ UNL 	           –  Aplicações Internet  /   </a:t>
            </a: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 sz="4000" b="1" cap="none"/>
            </a:lvl1pPr>
            <a:lvl2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omic Sans MS"/>
              <a:buNone/>
              <a:defRPr sz="2000"/>
            </a:lvl1pPr>
            <a:lvl2pPr marL="457200" indent="0" rtl="0">
              <a:spcBef>
                <a:spcPts val="0"/>
              </a:spcBef>
              <a:buFont typeface="Comic Sans MS"/>
              <a:buNone/>
              <a:defRPr sz="1800"/>
            </a:lvl2pPr>
            <a:lvl3pPr marL="914400" indent="0" rtl="0">
              <a:spcBef>
                <a:spcPts val="0"/>
              </a:spcBef>
              <a:buFont typeface="Comic Sans MS"/>
              <a:buNone/>
              <a:defRPr sz="1600"/>
            </a:lvl3pPr>
            <a:lvl4pPr marL="1371600" indent="0" rtl="0">
              <a:spcBef>
                <a:spcPts val="0"/>
              </a:spcBef>
              <a:buFont typeface="Comic Sans MS"/>
              <a:buNone/>
              <a:defRPr sz="1400"/>
            </a:lvl4pPr>
            <a:lvl5pPr marL="1828800" indent="0" rtl="0">
              <a:spcBef>
                <a:spcPts val="0"/>
              </a:spcBef>
              <a:buFont typeface="Comic Sans MS"/>
              <a:buNone/>
              <a:defRPr sz="1400"/>
            </a:lvl5pPr>
            <a:lvl6pPr marL="2286000" indent="0" rtl="0">
              <a:spcBef>
                <a:spcPts val="0"/>
              </a:spcBef>
              <a:buFont typeface="Comic Sans MS"/>
              <a:buNone/>
              <a:defRPr sz="1400"/>
            </a:lvl6pPr>
            <a:lvl7pPr marL="2743200" indent="0" rtl="0">
              <a:spcBef>
                <a:spcPts val="0"/>
              </a:spcBef>
              <a:buFont typeface="Comic Sans MS"/>
              <a:buNone/>
              <a:defRPr sz="1400"/>
            </a:lvl7pPr>
            <a:lvl8pPr marL="3200400" indent="0" rtl="0">
              <a:spcBef>
                <a:spcPts val="0"/>
              </a:spcBef>
              <a:buFont typeface="Comic Sans MS"/>
              <a:buNone/>
              <a:defRPr sz="1400"/>
            </a:lvl8pPr>
            <a:lvl9pPr marL="3657600" indent="0" rtl="0">
              <a:spcBef>
                <a:spcPts val="0"/>
              </a:spcBef>
              <a:buFont typeface="Comic Sans MS"/>
              <a:buNone/>
              <a:defRPr sz="1400"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rtl="0">
              <a:spcBef>
                <a:spcPts val="0"/>
              </a:spcBef>
              <a:defRPr sz="3600" b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omic Sans MS"/>
              <a:buNone/>
              <a:defRPr sz="2400" b="1"/>
            </a:lvl1pPr>
            <a:lvl2pPr marL="457200" indent="0" rtl="0">
              <a:spcBef>
                <a:spcPts val="0"/>
              </a:spcBef>
              <a:buFont typeface="Comic Sans MS"/>
              <a:buNone/>
              <a:defRPr sz="2000" b="1"/>
            </a:lvl2pPr>
            <a:lvl3pPr marL="914400" indent="0" rtl="0">
              <a:spcBef>
                <a:spcPts val="0"/>
              </a:spcBef>
              <a:buFont typeface="Comic Sans MS"/>
              <a:buNone/>
              <a:defRPr sz="1800" b="1"/>
            </a:lvl3pPr>
            <a:lvl4pPr marL="1371600" indent="0" rtl="0">
              <a:spcBef>
                <a:spcPts val="0"/>
              </a:spcBef>
              <a:buFont typeface="Comic Sans MS"/>
              <a:buNone/>
              <a:defRPr sz="1600" b="1"/>
            </a:lvl4pPr>
            <a:lvl5pPr marL="1828800" indent="0" rtl="0">
              <a:spcBef>
                <a:spcPts val="0"/>
              </a:spcBef>
              <a:buFont typeface="Comic Sans MS"/>
              <a:buNone/>
              <a:defRPr sz="1600" b="1"/>
            </a:lvl5pPr>
            <a:lvl6pPr marL="2286000" indent="0" rtl="0">
              <a:spcBef>
                <a:spcPts val="0"/>
              </a:spcBef>
              <a:buFont typeface="Comic Sans MS"/>
              <a:buNone/>
              <a:defRPr sz="1600" b="1"/>
            </a:lvl6pPr>
            <a:lvl7pPr marL="2743200" indent="0" rtl="0">
              <a:spcBef>
                <a:spcPts val="0"/>
              </a:spcBef>
              <a:buFont typeface="Comic Sans MS"/>
              <a:buNone/>
              <a:defRPr sz="1600" b="1"/>
            </a:lvl7pPr>
            <a:lvl8pPr marL="3200400" indent="0" rtl="0">
              <a:spcBef>
                <a:spcPts val="0"/>
              </a:spcBef>
              <a:buFont typeface="Comic Sans MS"/>
              <a:buNone/>
              <a:defRPr sz="1600" b="1"/>
            </a:lvl8pPr>
            <a:lvl9pPr marL="3657600" indent="0" rtl="0">
              <a:spcBef>
                <a:spcPts val="0"/>
              </a:spcBef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omic Sans MS"/>
              <a:buNone/>
              <a:defRPr sz="2400" b="1"/>
            </a:lvl1pPr>
            <a:lvl2pPr marL="457200" indent="0" rtl="0">
              <a:spcBef>
                <a:spcPts val="0"/>
              </a:spcBef>
              <a:buFont typeface="Comic Sans MS"/>
              <a:buNone/>
              <a:defRPr sz="2000" b="1"/>
            </a:lvl2pPr>
            <a:lvl3pPr marL="914400" indent="0" rtl="0">
              <a:spcBef>
                <a:spcPts val="0"/>
              </a:spcBef>
              <a:buFont typeface="Comic Sans MS"/>
              <a:buNone/>
              <a:defRPr sz="1800" b="1"/>
            </a:lvl3pPr>
            <a:lvl4pPr marL="1371600" indent="0" rtl="0">
              <a:spcBef>
                <a:spcPts val="0"/>
              </a:spcBef>
              <a:buFont typeface="Comic Sans MS"/>
              <a:buNone/>
              <a:defRPr sz="1600" b="1"/>
            </a:lvl4pPr>
            <a:lvl5pPr marL="1828800" indent="0" rtl="0">
              <a:spcBef>
                <a:spcPts val="0"/>
              </a:spcBef>
              <a:buFont typeface="Comic Sans MS"/>
              <a:buNone/>
              <a:defRPr sz="1600" b="1"/>
            </a:lvl5pPr>
            <a:lvl6pPr marL="2286000" indent="0" rtl="0">
              <a:spcBef>
                <a:spcPts val="0"/>
              </a:spcBef>
              <a:buFont typeface="Comic Sans MS"/>
              <a:buNone/>
              <a:defRPr sz="1600" b="1"/>
            </a:lvl6pPr>
            <a:lvl7pPr marL="2743200" indent="0" rtl="0">
              <a:spcBef>
                <a:spcPts val="0"/>
              </a:spcBef>
              <a:buFont typeface="Comic Sans MS"/>
              <a:buNone/>
              <a:defRPr sz="1600" b="1"/>
            </a:lvl7pPr>
            <a:lvl8pPr marL="3200400" indent="0" rtl="0">
              <a:spcBef>
                <a:spcPts val="0"/>
              </a:spcBef>
              <a:buFont typeface="Comic Sans MS"/>
              <a:buNone/>
              <a:defRPr sz="1600" b="1"/>
            </a:lvl8pPr>
            <a:lvl9pPr marL="3657600" indent="0" rtl="0">
              <a:spcBef>
                <a:spcPts val="0"/>
              </a:spcBef>
              <a:buFont typeface="Comic Sans MS"/>
              <a:buNone/>
              <a:defRPr sz="1600" b="1"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 sz="2400"/>
            </a:lvl1pPr>
            <a:lvl2pPr rtl="0">
              <a:spcBef>
                <a:spcPts val="0"/>
              </a:spcBef>
              <a:defRPr sz="2000"/>
            </a:lvl2pPr>
            <a:lvl3pPr rtl="0">
              <a:spcBef>
                <a:spcPts val="0"/>
              </a:spcBef>
              <a:defRPr sz="1800"/>
            </a:lvl3pPr>
            <a:lvl4pPr rtl="0">
              <a:spcBef>
                <a:spcPts val="0"/>
              </a:spcBef>
              <a:defRPr sz="1600"/>
            </a:lvl4pPr>
            <a:lvl5pPr rtl="0">
              <a:spcBef>
                <a:spcPts val="0"/>
              </a:spcBef>
              <a:defRPr sz="1600"/>
            </a:lvl5pPr>
            <a:lvl6pPr rtl="0">
              <a:spcBef>
                <a:spcPts val="0"/>
              </a:spcBef>
              <a:defRPr sz="1600"/>
            </a:lvl6pPr>
            <a:lvl7pPr rtl="0">
              <a:spcBef>
                <a:spcPts val="0"/>
              </a:spcBef>
              <a:defRPr sz="1600"/>
            </a:lvl7pPr>
            <a:lvl8pPr rtl="0">
              <a:spcBef>
                <a:spcPts val="0"/>
              </a:spcBef>
              <a:defRPr sz="1600"/>
            </a:lvl8pPr>
            <a:lvl9pPr rtl="0">
              <a:spcBef>
                <a:spcPts val="0"/>
              </a:spcBef>
              <a:defRPr sz="1600"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4572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9144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13716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1828800" marR="0" indent="0" algn="ctr" rtl="0">
              <a:spcBef>
                <a:spcPts val="0"/>
              </a:spcBef>
              <a:spcAft>
                <a:spcPts val="0"/>
              </a:spcAft>
              <a:defRPr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10599" cy="5486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223838" marR="0" indent="-460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  <a:defRPr sz="2800" b="0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marL="563563" marR="0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Char char="–"/>
              <a:defRPr sz="24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marL="911225" marR="0" indent="-1111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Noto Symbol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marL="1258888" marR="0" indent="-115887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marL="15970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marL="20542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marL="25114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marL="29686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marL="3425825" marR="0" indent="-98425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Font typeface="Comic Sans MS"/>
              <a:buChar char="•"/>
              <a:defRPr sz="20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e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image" Target="../media/image6.emf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9" name="Shape 79"/>
          <p:cNvSpPr txBox="1">
            <a:spLocks noGrp="1"/>
          </p:cNvSpPr>
          <p:nvPr>
            <p:ph type="ctrTitle"/>
          </p:nvPr>
        </p:nvSpPr>
        <p:spPr>
          <a:xfrm>
            <a:off x="685800" y="228599"/>
            <a:ext cx="7772400" cy="417327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Redes de Computadores</a:t>
            </a:r>
            <a:b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Encaminhamento com Base em Inundação</a:t>
            </a:r>
            <a:b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pt-PT" dirty="0"/>
              <a:t/>
            </a:r>
            <a:br>
              <a:rPr lang="pt-PT" dirty="0"/>
            </a:br>
            <a:r>
              <a:rPr lang="pt-PT" dirty="0" smtClean="0"/>
              <a:t>(1) Primeira parte</a:t>
            </a: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/>
            </a:r>
            <a:b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 lang="pt-PT" sz="3600" b="1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0" name="Shape 80"/>
          <p:cNvSpPr txBox="1">
            <a:spLocks noGrp="1"/>
          </p:cNvSpPr>
          <p:nvPr>
            <p:ph type="subTitle" idx="1"/>
          </p:nvPr>
        </p:nvSpPr>
        <p:spPr>
          <a:xfrm>
            <a:off x="914400" y="4019107"/>
            <a:ext cx="7680325" cy="221818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Font typeface="Comic Sans MS"/>
              <a:buNone/>
            </a:pPr>
            <a:endParaRPr lang="pt-PT" sz="2400" b="0" i="0" u="none" strike="noStrike" cap="none" baseline="0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pt-PT" sz="24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Departamento de Informática da</a:t>
            </a:r>
          </a:p>
          <a:p>
            <a:pPr marL="0" marR="0" lvl="0" indent="0" algn="ctr" rtl="0"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pt-PT" sz="24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FCT/UNL</a:t>
            </a:r>
            <a:endParaRPr lang="pt-PT" sz="24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É </a:t>
            </a:r>
            <a:r>
              <a:rPr lang="pt-PT" dirty="0" smtClean="0"/>
              <a:t>P</a:t>
            </a:r>
            <a:r>
              <a:rPr lang="pt-PT" sz="3600" b="1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ossível Fazer </a:t>
            </a:r>
            <a:r>
              <a:rPr lang="pt-PT" dirty="0" smtClean="0"/>
              <a:t>M</a:t>
            </a:r>
            <a:r>
              <a:rPr lang="pt-PT" sz="3600" b="1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elhor?</a:t>
            </a:r>
            <a:endParaRPr lang="pt-PT" sz="3600" b="1" i="0" u="none" strike="noStrike" cap="none" baseline="0" dirty="0">
              <a:solidFill>
                <a:srgbClr val="0000FF"/>
              </a:solidFill>
              <a:sym typeface="Comic Sans MS"/>
            </a:endParaRPr>
          </a:p>
        </p:txBody>
      </p:sp>
      <p:sp>
        <p:nvSpPr>
          <p:cNvPr id="236" name="Shape 236"/>
          <p:cNvSpPr txBox="1">
            <a:spLocks noGrp="1"/>
          </p:cNvSpPr>
          <p:nvPr>
            <p:ph type="body" idx="1"/>
          </p:nvPr>
        </p:nvSpPr>
        <p:spPr>
          <a:xfrm>
            <a:off x="701153" y="1604093"/>
            <a:ext cx="7818594" cy="232606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Sim, com aprendizagem pelo caminho inverso</a:t>
            </a:r>
          </a:p>
          <a:p>
            <a:pPr marL="223838" marR="0" lvl="0" indent="-223838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Quando um </a:t>
            </a:r>
            <a:r>
              <a:rPr lang="pt-PT" sz="2400" b="0" i="1" u="none" strike="noStrike" cap="none" baseline="0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frame</a:t>
            </a:r>
            <a:r>
              <a:rPr lang="pt-PT" sz="24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passa, anota-se de que lado está o emissor</a:t>
            </a:r>
          </a:p>
          <a:p>
            <a:pPr marL="223838" marR="0" lvl="0" indent="-223838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Para a próxima não é necessário enviar para todos os nós</a:t>
            </a:r>
            <a:endParaRPr lang="pt-PT" sz="2400" b="0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9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Shape 303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Inundação com auto aprendizagem</a:t>
            </a:r>
            <a:endParaRPr lang="pt-PT" sz="3600" b="1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4" name="Shape 304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10599" cy="54863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8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Método usado pelos </a:t>
            </a:r>
            <a:r>
              <a:rPr lang="pt-PT" sz="2800" b="0" i="1" u="none" strike="noStrike" cap="none" baseline="0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switches</a:t>
            </a:r>
            <a:r>
              <a:rPr lang="pt-PT" sz="2800" b="0" i="1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t-PT" sz="2800" b="0" i="1" u="none" strike="noStrike" cap="none" baseline="0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ethernet</a:t>
            </a:r>
            <a:r>
              <a:rPr lang="pt-PT" sz="2800" b="0" i="1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t-PT" sz="28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 base numa tabela dita </a:t>
            </a:r>
            <a:r>
              <a:rPr lang="pt-PT" sz="2800" b="0" i="1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MAC-</a:t>
            </a:r>
            <a:r>
              <a:rPr lang="pt-PT" sz="2800" b="0" i="1" u="none" strike="noStrike" cap="none" baseline="0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Address</a:t>
            </a:r>
            <a:r>
              <a:rPr lang="pt-PT" sz="2800" b="0" i="1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t-PT" sz="2800" b="0" i="1" u="none" strike="noStrike" cap="none" baseline="0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Table</a:t>
            </a:r>
            <a:endParaRPr lang="pt-PT" sz="2800" b="0" i="1" u="none" strike="noStrike" cap="none" baseline="0" dirty="0" smtClean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563563" marR="0" lvl="1" indent="-2333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400" b="0" i="0" u="none" strike="noStrike" cap="none" baseline="0" dirty="0" smtClean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Cada entrada associa um endereço de nível MAC a uma interface</a:t>
            </a:r>
          </a:p>
          <a:p>
            <a:pPr marL="563563" marR="0" lvl="1" indent="-2333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400" b="0" i="0" u="none" strike="noStrike" cap="none" baseline="0" dirty="0" smtClean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Cada entrada tem associado um TTL</a:t>
            </a:r>
          </a:p>
          <a:p>
            <a:pPr marL="563563" marR="0" lvl="1" indent="-2333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400" b="0" i="0" u="none" strike="noStrike" cap="none" baseline="0" dirty="0" smtClean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Quando o TTL expira (30 a 60 segundos) a entrada é suprimida</a:t>
            </a:r>
          </a:p>
          <a:p>
            <a:pPr marL="223838" marR="0" lvl="0" indent="-2238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8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Inicialmente a </a:t>
            </a:r>
            <a:r>
              <a:rPr lang="pt-PT" sz="2800" b="0" i="1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MAC-</a:t>
            </a:r>
            <a:r>
              <a:rPr lang="pt-PT" sz="2800" b="0" i="1" u="none" strike="noStrike" cap="none" baseline="0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Address</a:t>
            </a:r>
            <a:r>
              <a:rPr lang="pt-PT" sz="2800" b="0" i="1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t-PT" sz="2800" b="0" i="1" u="none" strike="noStrike" cap="none" baseline="0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Table</a:t>
            </a:r>
            <a:r>
              <a:rPr lang="pt-PT" sz="2800" b="0" i="1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t-PT" sz="28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está vazia</a:t>
            </a:r>
          </a:p>
          <a:p>
            <a:pPr marL="563563" marR="0" lvl="1" indent="-2333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400" b="0" i="0" u="none" strike="noStrike" cap="none" baseline="0" dirty="0" smtClean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entanto, sempre que o </a:t>
            </a:r>
            <a:r>
              <a:rPr lang="pt-PT" sz="2400" b="0" i="1" u="none" strike="noStrike" cap="none" baseline="0" dirty="0" err="1" smtClean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switch</a:t>
            </a:r>
            <a:r>
              <a:rPr lang="pt-PT" sz="2400" b="0" i="0" u="none" strike="noStrike" cap="none" baseline="0" dirty="0" smtClean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recebe um pacote</a:t>
            </a:r>
          </a:p>
          <a:p>
            <a:pPr marL="563563" marR="0" lvl="1" indent="-2333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400" b="0" i="0" u="none" strike="noStrike" cap="none" baseline="0" dirty="0" smtClean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Pode introduzir na tabela o seu endereço MAC de origem e colocá-lo na tabela associado à interface por onde foi recebido</a:t>
            </a:r>
          </a:p>
          <a:p>
            <a:pPr marL="563563" marR="0" lvl="1" indent="-80962" algn="l" rtl="0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None/>
            </a:pPr>
            <a:endParaRPr lang="pt-PT" sz="2400" b="0" i="0" u="none" strike="noStrike" cap="none" baseline="0" dirty="0">
              <a:solidFill>
                <a:schemeClr val="dk2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305" name="Shape 305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Shape 202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Aprendizagem Pelo Caminho Inverso</a:t>
            </a:r>
            <a:endParaRPr lang="pt-PT" sz="3600" b="1" i="0" u="none" strike="noStrike" cap="none" baseline="0" dirty="0">
              <a:solidFill>
                <a:srgbClr val="0000FF"/>
              </a:solidFill>
              <a:sym typeface="Comic Sans MS"/>
            </a:endParaRPr>
          </a:p>
        </p:txBody>
      </p:sp>
      <p:sp>
        <p:nvSpPr>
          <p:cNvPr id="39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062" y="1066799"/>
            <a:ext cx="8763000" cy="528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112468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" name="Shape 310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1" name="Shape 311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pt-PT" dirty="0" smtClean="0"/>
              <a:t>Tabela de </a:t>
            </a:r>
            <a:r>
              <a:rPr lang="pt-PT" dirty="0" err="1" smtClean="0"/>
              <a:t>Auto-Aprendizagem</a:t>
            </a:r>
            <a:endParaRPr lang="pt-PT" dirty="0"/>
          </a:p>
        </p:txBody>
      </p:sp>
      <p:sp>
        <p:nvSpPr>
          <p:cNvPr id="312" name="Shape 312"/>
          <p:cNvSpPr txBox="1">
            <a:spLocks noGrp="1"/>
          </p:cNvSpPr>
          <p:nvPr>
            <p:ph type="body" idx="1"/>
          </p:nvPr>
        </p:nvSpPr>
        <p:spPr>
          <a:xfrm>
            <a:off x="266700" y="1408775"/>
            <a:ext cx="8610599" cy="2439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7" marR="0" lvl="0" indent="-217487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700" dirty="0" smtClean="0"/>
              <a:t>Quando um </a:t>
            </a:r>
            <a:r>
              <a:rPr lang="pt-PT" sz="2700" i="1" dirty="0" err="1" smtClean="0"/>
              <a:t>frame</a:t>
            </a:r>
            <a:r>
              <a:rPr lang="pt-PT" sz="2700" dirty="0" smtClean="0"/>
              <a:t> chega</a:t>
            </a:r>
          </a:p>
          <a:p>
            <a:pPr marL="563562" marR="0" lvl="1" indent="-227012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300" dirty="0" smtClean="0"/>
              <a:t>Obter o endereço origem</a:t>
            </a:r>
          </a:p>
          <a:p>
            <a:pPr marL="563562" marR="0" lvl="1" indent="-227012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300" b="0" i="0" u="none" strike="noStrike" cap="none" baseline="0" dirty="0" smtClean="0">
                <a:solidFill>
                  <a:schemeClr val="dk2"/>
                </a:solidFill>
                <a:sym typeface="Comic Sans MS"/>
              </a:rPr>
              <a:t>Associ</a:t>
            </a:r>
            <a:r>
              <a:rPr lang="pt-PT" sz="2300" dirty="0" smtClean="0"/>
              <a:t>á-lo à interface de entrada</a:t>
            </a:r>
          </a:p>
          <a:p>
            <a:pPr marL="563562" marR="0" lvl="1" indent="-227012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300" dirty="0" smtClean="0"/>
              <a:t>Memorizar a associação na tabela de </a:t>
            </a:r>
            <a:r>
              <a:rPr lang="pt-PT" sz="2300" dirty="0" err="1" smtClean="0"/>
              <a:t>auto-aprendizagem</a:t>
            </a:r>
            <a:endParaRPr lang="pt-PT" sz="2300" dirty="0" smtClean="0"/>
          </a:p>
          <a:p>
            <a:pPr marL="563562" marR="0" lvl="1" indent="-227012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300" dirty="0" smtClean="0"/>
              <a:t>Usar um TTL para esquecer associações muito antigas</a:t>
            </a:r>
            <a:endParaRPr lang="pt-PT" sz="2300" dirty="0"/>
          </a:p>
        </p:txBody>
      </p:sp>
      <p:cxnSp>
        <p:nvCxnSpPr>
          <p:cNvPr id="313" name="Shape 313"/>
          <p:cNvCxnSpPr/>
          <p:nvPr/>
        </p:nvCxnSpPr>
        <p:spPr>
          <a:xfrm>
            <a:off x="3449050" y="4926025"/>
            <a:ext cx="6921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14" name="Shape 314"/>
          <p:cNvCxnSpPr/>
          <p:nvPr/>
        </p:nvCxnSpPr>
        <p:spPr>
          <a:xfrm>
            <a:off x="3298150" y="5107000"/>
            <a:ext cx="8429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5" name="Shape 315"/>
          <p:cNvCxnSpPr/>
          <p:nvPr/>
        </p:nvCxnSpPr>
        <p:spPr>
          <a:xfrm>
            <a:off x="4366537" y="4519625"/>
            <a:ext cx="0" cy="4874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6" name="Shape 316"/>
          <p:cNvCxnSpPr/>
          <p:nvPr/>
        </p:nvCxnSpPr>
        <p:spPr>
          <a:xfrm rot="10800000">
            <a:off x="4529937" y="5107000"/>
            <a:ext cx="852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17" name="Shape 317"/>
          <p:cNvCxnSpPr/>
          <p:nvPr/>
        </p:nvCxnSpPr>
        <p:spPr>
          <a:xfrm rot="10800000" flipH="1">
            <a:off x="4366537" y="5227737"/>
            <a:ext cx="11100" cy="687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18" name="Shape 318"/>
          <p:cNvSpPr txBox="1"/>
          <p:nvPr/>
        </p:nvSpPr>
        <p:spPr>
          <a:xfrm>
            <a:off x="1351662" y="4830837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</a:p>
        </p:txBody>
      </p:sp>
      <p:sp>
        <p:nvSpPr>
          <p:cNvPr id="319" name="Shape 319"/>
          <p:cNvSpPr txBox="1"/>
          <p:nvPr/>
        </p:nvSpPr>
        <p:spPr>
          <a:xfrm>
            <a:off x="4698325" y="3811600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</a:p>
        </p:txBody>
      </p:sp>
      <p:sp>
        <p:nvSpPr>
          <p:cNvPr id="320" name="Shape 320"/>
          <p:cNvSpPr txBox="1"/>
          <p:nvPr/>
        </p:nvSpPr>
        <p:spPr>
          <a:xfrm>
            <a:off x="6119137" y="4886337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</a:p>
        </p:txBody>
      </p:sp>
      <p:sp>
        <p:nvSpPr>
          <p:cNvPr id="321" name="Shape 321"/>
          <p:cNvSpPr txBox="1"/>
          <p:nvPr/>
        </p:nvSpPr>
        <p:spPr>
          <a:xfrm>
            <a:off x="4658637" y="6076962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</a:p>
        </p:txBody>
      </p:sp>
      <p:pic>
        <p:nvPicPr>
          <p:cNvPr id="322" name="Shape 3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94287" y="4980985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3" name="Shape 3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91937" y="5856825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4" name="Shape 3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82550" y="4980975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5" name="Shape 32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292725" y="4190650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6" name="Shape 3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84636" y="4929937"/>
            <a:ext cx="360299" cy="354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27" name="Shape 327"/>
          <p:cNvGrpSpPr/>
          <p:nvPr/>
        </p:nvGrpSpPr>
        <p:grpSpPr>
          <a:xfrm>
            <a:off x="1847462" y="4900587"/>
            <a:ext cx="1009800" cy="368400"/>
            <a:chOff x="966150" y="4659525"/>
            <a:chExt cx="1009800" cy="368400"/>
          </a:xfrm>
        </p:grpSpPr>
        <p:sp>
          <p:nvSpPr>
            <p:cNvPr id="328" name="Shape 328"/>
            <p:cNvSpPr/>
            <p:nvPr/>
          </p:nvSpPr>
          <p:spPr>
            <a:xfrm>
              <a:off x="9661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29" name="Shape 329"/>
            <p:cNvSpPr/>
            <p:nvPr/>
          </p:nvSpPr>
          <p:spPr>
            <a:xfrm>
              <a:off x="14710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0" name="Shape 330"/>
            <p:cNvSpPr txBox="1"/>
            <p:nvPr/>
          </p:nvSpPr>
          <p:spPr>
            <a:xfrm>
              <a:off x="1031850" y="4706475"/>
              <a:ext cx="439200" cy="274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GB" sz="900" b="1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A, B</a:t>
              </a:r>
            </a:p>
          </p:txBody>
        </p:sp>
        <p:pic>
          <p:nvPicPr>
            <p:cNvPr id="331" name="Shape 33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527100" y="4659525"/>
              <a:ext cx="368400" cy="368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332" name="Shape 332"/>
          <p:cNvSpPr txBox="1"/>
          <p:nvPr/>
        </p:nvSpPr>
        <p:spPr>
          <a:xfrm>
            <a:off x="3735400" y="510700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</p:txBody>
      </p:sp>
      <p:sp>
        <p:nvSpPr>
          <p:cNvPr id="333" name="Shape 333"/>
          <p:cNvSpPr txBox="1"/>
          <p:nvPr/>
        </p:nvSpPr>
        <p:spPr>
          <a:xfrm>
            <a:off x="4311600" y="534465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</a:p>
        </p:txBody>
      </p:sp>
      <p:sp>
        <p:nvSpPr>
          <p:cNvPr id="334" name="Shape 334"/>
          <p:cNvSpPr txBox="1"/>
          <p:nvPr/>
        </p:nvSpPr>
        <p:spPr>
          <a:xfrm>
            <a:off x="4304000" y="4748925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  <p:sp>
        <p:nvSpPr>
          <p:cNvPr id="335" name="Shape 335"/>
          <p:cNvSpPr txBox="1"/>
          <p:nvPr/>
        </p:nvSpPr>
        <p:spPr>
          <a:xfrm>
            <a:off x="4577650" y="508490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1" name="Shape 341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14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42" name="Shape 342"/>
          <p:cNvSpPr txBox="1">
            <a:spLocks noGrp="1"/>
          </p:cNvSpPr>
          <p:nvPr>
            <p:ph type="title"/>
          </p:nvPr>
        </p:nvSpPr>
        <p:spPr>
          <a:xfrm>
            <a:off x="282875" y="269725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pt-PT" dirty="0" smtClean="0"/>
              <a:t>Fazer Inundação por Defeito</a:t>
            </a:r>
            <a:endParaRPr lang="pt-PT" dirty="0"/>
          </a:p>
        </p:txBody>
      </p:sp>
      <p:sp>
        <p:nvSpPr>
          <p:cNvPr id="343" name="Shape 343"/>
          <p:cNvSpPr txBox="1">
            <a:spLocks noGrp="1"/>
          </p:cNvSpPr>
          <p:nvPr>
            <p:ph type="body" idx="1"/>
          </p:nvPr>
        </p:nvSpPr>
        <p:spPr>
          <a:xfrm>
            <a:off x="342912" y="1391387"/>
            <a:ext cx="8458200" cy="21128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7" marR="0" lvl="0" indent="-211137" algn="l" rtl="0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600" dirty="0" smtClean="0"/>
              <a:t>Quando um </a:t>
            </a:r>
            <a:r>
              <a:rPr lang="pt-PT" sz="2600" i="1" dirty="0" err="1" smtClean="0"/>
              <a:t>frame</a:t>
            </a:r>
            <a:r>
              <a:rPr lang="pt-PT" sz="2600" dirty="0" smtClean="0"/>
              <a:t> chega e não se conhece o destino, fazer inundação</a:t>
            </a:r>
          </a:p>
          <a:p>
            <a:pPr marL="563562" marR="0" lvl="1" indent="-220662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200" dirty="0" smtClean="0"/>
              <a:t>Enviar uma cópia exceto pela interface de onde veio</a:t>
            </a:r>
          </a:p>
          <a:p>
            <a:pPr marL="563562" marR="0" lvl="1" indent="-220662" algn="l" rtl="0">
              <a:lnSpc>
                <a:spcPct val="11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200" dirty="0" smtClean="0"/>
              <a:t>Felizmente não vai ser necessário fazê-lo com frequência</a:t>
            </a:r>
            <a:endParaRPr lang="pt-PT" sz="2200" dirty="0"/>
          </a:p>
        </p:txBody>
      </p:sp>
      <p:cxnSp>
        <p:nvCxnSpPr>
          <p:cNvPr id="344" name="Shape 344"/>
          <p:cNvCxnSpPr/>
          <p:nvPr/>
        </p:nvCxnSpPr>
        <p:spPr>
          <a:xfrm>
            <a:off x="3209550" y="4812350"/>
            <a:ext cx="8429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5" name="Shape 345"/>
          <p:cNvCxnSpPr/>
          <p:nvPr/>
        </p:nvCxnSpPr>
        <p:spPr>
          <a:xfrm>
            <a:off x="4277937" y="4224975"/>
            <a:ext cx="0" cy="4874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6" name="Shape 346"/>
          <p:cNvCxnSpPr/>
          <p:nvPr/>
        </p:nvCxnSpPr>
        <p:spPr>
          <a:xfrm rot="10800000">
            <a:off x="4441337" y="4812350"/>
            <a:ext cx="852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347" name="Shape 347"/>
          <p:cNvCxnSpPr/>
          <p:nvPr/>
        </p:nvCxnSpPr>
        <p:spPr>
          <a:xfrm rot="10800000" flipH="1">
            <a:off x="4277937" y="4933087"/>
            <a:ext cx="11100" cy="687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48" name="Shape 348"/>
          <p:cNvSpPr txBox="1"/>
          <p:nvPr/>
        </p:nvSpPr>
        <p:spPr>
          <a:xfrm>
            <a:off x="2081686" y="4192412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</a:p>
        </p:txBody>
      </p:sp>
      <p:sp>
        <p:nvSpPr>
          <p:cNvPr id="349" name="Shape 349"/>
          <p:cNvSpPr txBox="1"/>
          <p:nvPr/>
        </p:nvSpPr>
        <p:spPr>
          <a:xfrm>
            <a:off x="4609725" y="3516950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</a:p>
        </p:txBody>
      </p:sp>
      <p:sp>
        <p:nvSpPr>
          <p:cNvPr id="350" name="Shape 350"/>
          <p:cNvSpPr txBox="1"/>
          <p:nvPr/>
        </p:nvSpPr>
        <p:spPr>
          <a:xfrm>
            <a:off x="6030537" y="4591687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</a:p>
        </p:txBody>
      </p:sp>
      <p:sp>
        <p:nvSpPr>
          <p:cNvPr id="351" name="Shape 351"/>
          <p:cNvSpPr txBox="1"/>
          <p:nvPr/>
        </p:nvSpPr>
        <p:spPr>
          <a:xfrm>
            <a:off x="4570037" y="5782312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</a:p>
        </p:txBody>
      </p:sp>
      <p:cxnSp>
        <p:nvCxnSpPr>
          <p:cNvPr id="352" name="Shape 352"/>
          <p:cNvCxnSpPr/>
          <p:nvPr/>
        </p:nvCxnSpPr>
        <p:spPr>
          <a:xfrm>
            <a:off x="4530275" y="4677862"/>
            <a:ext cx="674700" cy="102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</p:spPr>
      </p:cxnSp>
      <p:pic>
        <p:nvPicPr>
          <p:cNvPr id="353" name="Shape 35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005687" y="4686335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Shape 35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03337" y="5562175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Shape 35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93950" y="4686325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Shape 35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114450" y="3918300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57" name="Shape 3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896036" y="4635287"/>
            <a:ext cx="360299" cy="354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58" name="Shape 358"/>
          <p:cNvCxnSpPr/>
          <p:nvPr/>
        </p:nvCxnSpPr>
        <p:spPr>
          <a:xfrm flipH="1">
            <a:off x="4500750" y="4989325"/>
            <a:ext cx="13499" cy="617399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359" name="Shape 359"/>
          <p:cNvCxnSpPr/>
          <p:nvPr/>
        </p:nvCxnSpPr>
        <p:spPr>
          <a:xfrm rot="10800000" flipH="1">
            <a:off x="4034812" y="4020323"/>
            <a:ext cx="24300" cy="636299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grpSp>
        <p:nvGrpSpPr>
          <p:cNvPr id="360" name="Shape 360"/>
          <p:cNvGrpSpPr/>
          <p:nvPr/>
        </p:nvGrpSpPr>
        <p:grpSpPr>
          <a:xfrm>
            <a:off x="1761000" y="4591686"/>
            <a:ext cx="1009800" cy="368400"/>
            <a:chOff x="966150" y="4659525"/>
            <a:chExt cx="1009800" cy="368400"/>
          </a:xfrm>
        </p:grpSpPr>
        <p:sp>
          <p:nvSpPr>
            <p:cNvPr id="361" name="Shape 361"/>
            <p:cNvSpPr/>
            <p:nvPr/>
          </p:nvSpPr>
          <p:spPr>
            <a:xfrm>
              <a:off x="9661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2" name="Shape 362"/>
            <p:cNvSpPr/>
            <p:nvPr/>
          </p:nvSpPr>
          <p:spPr>
            <a:xfrm>
              <a:off x="14710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3" name="Shape 363"/>
            <p:cNvSpPr txBox="1"/>
            <p:nvPr/>
          </p:nvSpPr>
          <p:spPr>
            <a:xfrm>
              <a:off x="1031850" y="4706475"/>
              <a:ext cx="439200" cy="274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GB" sz="900" b="1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A, B</a:t>
              </a:r>
            </a:p>
          </p:txBody>
        </p:sp>
        <p:pic>
          <p:nvPicPr>
            <p:cNvPr id="364" name="Shape 36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527100" y="4659525"/>
              <a:ext cx="368400" cy="36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65" name="Shape 365"/>
          <p:cNvGrpSpPr/>
          <p:nvPr/>
        </p:nvGrpSpPr>
        <p:grpSpPr>
          <a:xfrm>
            <a:off x="3042900" y="5231412"/>
            <a:ext cx="1009800" cy="368400"/>
            <a:chOff x="966150" y="4659525"/>
            <a:chExt cx="1009800" cy="368400"/>
          </a:xfrm>
        </p:grpSpPr>
        <p:sp>
          <p:nvSpPr>
            <p:cNvPr id="366" name="Shape 366"/>
            <p:cNvSpPr/>
            <p:nvPr/>
          </p:nvSpPr>
          <p:spPr>
            <a:xfrm>
              <a:off x="9661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7" name="Shape 367"/>
            <p:cNvSpPr/>
            <p:nvPr/>
          </p:nvSpPr>
          <p:spPr>
            <a:xfrm>
              <a:off x="14710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68" name="Shape 368"/>
            <p:cNvSpPr txBox="1"/>
            <p:nvPr/>
          </p:nvSpPr>
          <p:spPr>
            <a:xfrm>
              <a:off x="1031850" y="4706475"/>
              <a:ext cx="439200" cy="274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GB" sz="900" b="1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A, B</a:t>
              </a:r>
            </a:p>
          </p:txBody>
        </p:sp>
        <p:pic>
          <p:nvPicPr>
            <p:cNvPr id="369" name="Shape 36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527100" y="4659525"/>
              <a:ext cx="368400" cy="36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70" name="Shape 370"/>
          <p:cNvGrpSpPr/>
          <p:nvPr/>
        </p:nvGrpSpPr>
        <p:grpSpPr>
          <a:xfrm>
            <a:off x="5020750" y="4185187"/>
            <a:ext cx="1009800" cy="368400"/>
            <a:chOff x="966150" y="4659525"/>
            <a:chExt cx="1009800" cy="368400"/>
          </a:xfrm>
        </p:grpSpPr>
        <p:sp>
          <p:nvSpPr>
            <p:cNvPr id="371" name="Shape 371"/>
            <p:cNvSpPr/>
            <p:nvPr/>
          </p:nvSpPr>
          <p:spPr>
            <a:xfrm>
              <a:off x="9661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2" name="Shape 372"/>
            <p:cNvSpPr/>
            <p:nvPr/>
          </p:nvSpPr>
          <p:spPr>
            <a:xfrm>
              <a:off x="14710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3" name="Shape 373"/>
            <p:cNvSpPr txBox="1"/>
            <p:nvPr/>
          </p:nvSpPr>
          <p:spPr>
            <a:xfrm>
              <a:off x="1031850" y="4706475"/>
              <a:ext cx="439200" cy="274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GB" sz="900" b="1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A, B</a:t>
              </a:r>
            </a:p>
          </p:txBody>
        </p:sp>
        <p:pic>
          <p:nvPicPr>
            <p:cNvPr id="374" name="Shape 374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527100" y="4659525"/>
              <a:ext cx="368400" cy="36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75" name="Shape 375"/>
          <p:cNvGrpSpPr/>
          <p:nvPr/>
        </p:nvGrpSpPr>
        <p:grpSpPr>
          <a:xfrm>
            <a:off x="2969675" y="3828850"/>
            <a:ext cx="1009800" cy="368400"/>
            <a:chOff x="966150" y="4659525"/>
            <a:chExt cx="1009800" cy="368400"/>
          </a:xfrm>
        </p:grpSpPr>
        <p:sp>
          <p:nvSpPr>
            <p:cNvPr id="376" name="Shape 376"/>
            <p:cNvSpPr/>
            <p:nvPr/>
          </p:nvSpPr>
          <p:spPr>
            <a:xfrm>
              <a:off x="9661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7" name="Shape 377"/>
            <p:cNvSpPr/>
            <p:nvPr/>
          </p:nvSpPr>
          <p:spPr>
            <a:xfrm>
              <a:off x="14710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78" name="Shape 378"/>
            <p:cNvSpPr txBox="1"/>
            <p:nvPr/>
          </p:nvSpPr>
          <p:spPr>
            <a:xfrm>
              <a:off x="1031850" y="4706475"/>
              <a:ext cx="439200" cy="274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GB" sz="900" b="1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A, B</a:t>
              </a:r>
            </a:p>
          </p:txBody>
        </p:sp>
        <p:pic>
          <p:nvPicPr>
            <p:cNvPr id="379" name="Shape 379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527100" y="4659525"/>
              <a:ext cx="368400" cy="3684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380" name="Shape 380"/>
          <p:cNvGrpSpPr/>
          <p:nvPr/>
        </p:nvGrpSpPr>
        <p:grpSpPr>
          <a:xfrm>
            <a:off x="3374422" y="5172681"/>
            <a:ext cx="678269" cy="515310"/>
            <a:chOff x="1961574" y="5877175"/>
            <a:chExt cx="548450" cy="432524"/>
          </a:xfrm>
        </p:grpSpPr>
        <p:cxnSp>
          <p:nvCxnSpPr>
            <p:cNvPr id="381" name="Shape 381"/>
            <p:cNvCxnSpPr/>
            <p:nvPr/>
          </p:nvCxnSpPr>
          <p:spPr>
            <a:xfrm flipH="1">
              <a:off x="1961574" y="5877175"/>
              <a:ext cx="548399" cy="424799"/>
            </a:xfrm>
            <a:prstGeom prst="straightConnector1">
              <a:avLst/>
            </a:pr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2" name="Shape 382"/>
            <p:cNvCxnSpPr/>
            <p:nvPr/>
          </p:nvCxnSpPr>
          <p:spPr>
            <a:xfrm>
              <a:off x="1961625" y="5884900"/>
              <a:ext cx="548399" cy="424799"/>
            </a:xfrm>
            <a:prstGeom prst="straightConnector1">
              <a:avLst/>
            </a:pr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grpSp>
        <p:nvGrpSpPr>
          <p:cNvPr id="383" name="Shape 383"/>
          <p:cNvGrpSpPr/>
          <p:nvPr/>
        </p:nvGrpSpPr>
        <p:grpSpPr>
          <a:xfrm>
            <a:off x="3190760" y="3755393"/>
            <a:ext cx="678269" cy="515310"/>
            <a:chOff x="1961574" y="5877175"/>
            <a:chExt cx="548450" cy="432524"/>
          </a:xfrm>
        </p:grpSpPr>
        <p:cxnSp>
          <p:nvCxnSpPr>
            <p:cNvPr id="384" name="Shape 384"/>
            <p:cNvCxnSpPr/>
            <p:nvPr/>
          </p:nvCxnSpPr>
          <p:spPr>
            <a:xfrm flipH="1">
              <a:off x="1961574" y="5877175"/>
              <a:ext cx="548399" cy="424799"/>
            </a:xfrm>
            <a:prstGeom prst="straightConnector1">
              <a:avLst/>
            </a:pr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385" name="Shape 385"/>
            <p:cNvCxnSpPr/>
            <p:nvPr/>
          </p:nvCxnSpPr>
          <p:spPr>
            <a:xfrm>
              <a:off x="1961625" y="5884900"/>
              <a:ext cx="548399" cy="424799"/>
            </a:xfrm>
            <a:prstGeom prst="straightConnector1">
              <a:avLst/>
            </a:prstGeom>
            <a:noFill/>
            <a:ln w="19050" cap="flat" cmpd="sng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386" name="Shape 386"/>
          <p:cNvSpPr txBox="1"/>
          <p:nvPr/>
        </p:nvSpPr>
        <p:spPr>
          <a:xfrm>
            <a:off x="3669812" y="483940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</p:txBody>
      </p:sp>
      <p:sp>
        <p:nvSpPr>
          <p:cNvPr id="387" name="Shape 387"/>
          <p:cNvSpPr txBox="1"/>
          <p:nvPr/>
        </p:nvSpPr>
        <p:spPr>
          <a:xfrm>
            <a:off x="4246012" y="507705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</a:p>
        </p:txBody>
      </p:sp>
      <p:sp>
        <p:nvSpPr>
          <p:cNvPr id="388" name="Shape 388"/>
          <p:cNvSpPr txBox="1"/>
          <p:nvPr/>
        </p:nvSpPr>
        <p:spPr>
          <a:xfrm>
            <a:off x="4238412" y="4481325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  <p:sp>
        <p:nvSpPr>
          <p:cNvPr id="389" name="Shape 389"/>
          <p:cNvSpPr txBox="1"/>
          <p:nvPr/>
        </p:nvSpPr>
        <p:spPr>
          <a:xfrm>
            <a:off x="4512062" y="481730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Shape 395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486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Exemplo: A envia para </a:t>
            </a:r>
            <a:r>
              <a:rPr lang="en-GB" sz="4860"/>
              <a:t>B</a:t>
            </a:r>
          </a:p>
        </p:txBody>
      </p:sp>
      <p:grpSp>
        <p:nvGrpSpPr>
          <p:cNvPr id="396" name="Shape 396"/>
          <p:cNvGrpSpPr/>
          <p:nvPr/>
        </p:nvGrpSpPr>
        <p:grpSpPr>
          <a:xfrm>
            <a:off x="414337" y="2836863"/>
            <a:ext cx="3060700" cy="1444624"/>
            <a:chOff x="3413" y="3154"/>
            <a:chExt cx="1928" cy="909"/>
          </a:xfrm>
        </p:grpSpPr>
        <p:sp>
          <p:nvSpPr>
            <p:cNvPr id="397" name="Shape 397"/>
            <p:cNvSpPr/>
            <p:nvPr/>
          </p:nvSpPr>
          <p:spPr>
            <a:xfrm>
              <a:off x="3449" y="3154"/>
              <a:ext cx="1892" cy="906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398" name="Shape 398"/>
            <p:cNvSpPr txBox="1"/>
            <p:nvPr/>
          </p:nvSpPr>
          <p:spPr>
            <a:xfrm>
              <a:off x="3413" y="3175"/>
              <a:ext cx="1921" cy="21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600" b="0" i="0" u="none" strike="noStrike" cap="none" baseline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MAC addr       interface   TTL</a:t>
              </a:r>
            </a:p>
          </p:txBody>
        </p:sp>
        <p:cxnSp>
          <p:nvCxnSpPr>
            <p:cNvPr id="399" name="Shape 399"/>
            <p:cNvCxnSpPr/>
            <p:nvPr/>
          </p:nvCxnSpPr>
          <p:spPr>
            <a:xfrm>
              <a:off x="4225" y="3154"/>
              <a:ext cx="0" cy="9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0" name="Shape 400"/>
            <p:cNvCxnSpPr/>
            <p:nvPr/>
          </p:nvCxnSpPr>
          <p:spPr>
            <a:xfrm>
              <a:off x="4963" y="3156"/>
              <a:ext cx="0" cy="9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01" name="Shape 401"/>
            <p:cNvCxnSpPr/>
            <p:nvPr/>
          </p:nvCxnSpPr>
          <p:spPr>
            <a:xfrm>
              <a:off x="3452" y="3397"/>
              <a:ext cx="188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02" name="Shape 402"/>
          <p:cNvSpPr txBox="1"/>
          <p:nvPr/>
        </p:nvSpPr>
        <p:spPr>
          <a:xfrm>
            <a:off x="457200" y="1860550"/>
            <a:ext cx="3181349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20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Mac </a:t>
            </a:r>
            <a:r>
              <a:rPr lang="pt-PT" sz="2000" b="0" i="0" u="none" strike="noStrike" cap="none" baseline="0" dirty="0" err="1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Address</a:t>
            </a:r>
            <a:r>
              <a:rPr lang="pt-PT" sz="20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pt-PT" sz="2000" b="0" i="0" u="none" strike="noStrike" cap="none" baseline="0" dirty="0" err="1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table</a:t>
            </a:r>
            <a:r>
              <a:rPr lang="pt-PT" sz="20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20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(inicialmente vazia)</a:t>
            </a:r>
            <a:endParaRPr lang="pt-PT" sz="20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grpSp>
        <p:nvGrpSpPr>
          <p:cNvPr id="403" name="Shape 403"/>
          <p:cNvGrpSpPr/>
          <p:nvPr/>
        </p:nvGrpSpPr>
        <p:grpSpPr>
          <a:xfrm>
            <a:off x="849314" y="3386145"/>
            <a:ext cx="2503488" cy="377824"/>
            <a:chOff x="2370" y="3383"/>
            <a:chExt cx="1577" cy="237"/>
          </a:xfrm>
        </p:grpSpPr>
        <p:sp>
          <p:nvSpPr>
            <p:cNvPr id="404" name="Shape 404"/>
            <p:cNvSpPr txBox="1"/>
            <p:nvPr/>
          </p:nvSpPr>
          <p:spPr>
            <a:xfrm>
              <a:off x="2370" y="3388"/>
              <a:ext cx="223" cy="2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800" b="0" i="0" u="none" strike="noStrike" cap="none" baseline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</a:t>
              </a:r>
            </a:p>
          </p:txBody>
        </p:sp>
        <p:sp>
          <p:nvSpPr>
            <p:cNvPr id="405" name="Shape 405"/>
            <p:cNvSpPr txBox="1"/>
            <p:nvPr/>
          </p:nvSpPr>
          <p:spPr>
            <a:xfrm>
              <a:off x="3145" y="3386"/>
              <a:ext cx="181" cy="2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800" b="0" i="0" u="none" strike="noStrike" cap="none" baseline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1</a:t>
              </a:r>
            </a:p>
          </p:txBody>
        </p:sp>
        <p:sp>
          <p:nvSpPr>
            <p:cNvPr id="406" name="Shape 406"/>
            <p:cNvSpPr txBox="1"/>
            <p:nvPr/>
          </p:nvSpPr>
          <p:spPr>
            <a:xfrm>
              <a:off x="3654" y="3383"/>
              <a:ext cx="293" cy="2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800" b="0" i="0" u="none" strike="noStrike" cap="none" baseline="0" dirty="0" smtClean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60</a:t>
              </a:r>
              <a:endParaRPr lang="en-GB" sz="1800" b="0" i="0" u="none" strike="noStrike" cap="none" baseline="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</p:grpSp>
      <p:sp>
        <p:nvSpPr>
          <p:cNvPr id="407" name="Shape 407"/>
          <p:cNvSpPr txBox="1"/>
          <p:nvPr/>
        </p:nvSpPr>
        <p:spPr>
          <a:xfrm>
            <a:off x="468312" y="4841875"/>
            <a:ext cx="3182937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200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</a:t>
            </a:r>
            <a:r>
              <a:rPr lang="pt-PT" sz="20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é desconhecido, </a:t>
            </a:r>
            <a:r>
              <a:rPr lang="pt-PT" sz="2000" b="0" i="1" u="none" strike="noStrike" cap="none" baseline="0" dirty="0" err="1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flood</a:t>
            </a:r>
            <a:endParaRPr lang="pt-PT" sz="2000" b="0" i="1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cxnSp>
        <p:nvCxnSpPr>
          <p:cNvPr id="408" name="Shape 408"/>
          <p:cNvCxnSpPr/>
          <p:nvPr/>
        </p:nvCxnSpPr>
        <p:spPr>
          <a:xfrm>
            <a:off x="5814425" y="3568125"/>
            <a:ext cx="692100" cy="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09" name="Shape 409"/>
          <p:cNvCxnSpPr/>
          <p:nvPr/>
        </p:nvCxnSpPr>
        <p:spPr>
          <a:xfrm>
            <a:off x="5663525" y="3749100"/>
            <a:ext cx="8429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0" name="Shape 410"/>
          <p:cNvCxnSpPr/>
          <p:nvPr/>
        </p:nvCxnSpPr>
        <p:spPr>
          <a:xfrm>
            <a:off x="6731912" y="3161725"/>
            <a:ext cx="0" cy="4874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1" name="Shape 411"/>
          <p:cNvCxnSpPr/>
          <p:nvPr/>
        </p:nvCxnSpPr>
        <p:spPr>
          <a:xfrm rot="10800000">
            <a:off x="6895312" y="3749100"/>
            <a:ext cx="852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12" name="Shape 412"/>
          <p:cNvCxnSpPr/>
          <p:nvPr/>
        </p:nvCxnSpPr>
        <p:spPr>
          <a:xfrm rot="10800000" flipH="1">
            <a:off x="6731912" y="3869837"/>
            <a:ext cx="11100" cy="687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13" name="Shape 413"/>
          <p:cNvSpPr txBox="1"/>
          <p:nvPr/>
        </p:nvSpPr>
        <p:spPr>
          <a:xfrm>
            <a:off x="3717037" y="3472937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</a:p>
        </p:txBody>
      </p:sp>
      <p:sp>
        <p:nvSpPr>
          <p:cNvPr id="414" name="Shape 414"/>
          <p:cNvSpPr txBox="1"/>
          <p:nvPr/>
        </p:nvSpPr>
        <p:spPr>
          <a:xfrm>
            <a:off x="7063700" y="2453700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</a:p>
        </p:txBody>
      </p:sp>
      <p:sp>
        <p:nvSpPr>
          <p:cNvPr id="415" name="Shape 415"/>
          <p:cNvSpPr txBox="1"/>
          <p:nvPr/>
        </p:nvSpPr>
        <p:spPr>
          <a:xfrm>
            <a:off x="8484512" y="3528437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</a:p>
        </p:txBody>
      </p:sp>
      <p:sp>
        <p:nvSpPr>
          <p:cNvPr id="416" name="Shape 416"/>
          <p:cNvSpPr txBox="1"/>
          <p:nvPr/>
        </p:nvSpPr>
        <p:spPr>
          <a:xfrm>
            <a:off x="7024012" y="4719062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</a:p>
        </p:txBody>
      </p:sp>
      <p:pic>
        <p:nvPicPr>
          <p:cNvPr id="417" name="Shape 41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459662" y="3623085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Shape 41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7312" y="4498925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Shape 4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747925" y="3623075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Shape 42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551750" y="2824625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Shape 42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50012" y="3572037"/>
            <a:ext cx="360299" cy="3540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422" name="Shape 422"/>
          <p:cNvGrpSpPr/>
          <p:nvPr/>
        </p:nvGrpSpPr>
        <p:grpSpPr>
          <a:xfrm>
            <a:off x="4212837" y="3542687"/>
            <a:ext cx="1009800" cy="368400"/>
            <a:chOff x="966150" y="4659525"/>
            <a:chExt cx="1009800" cy="368400"/>
          </a:xfrm>
        </p:grpSpPr>
        <p:sp>
          <p:nvSpPr>
            <p:cNvPr id="423" name="Shape 423"/>
            <p:cNvSpPr/>
            <p:nvPr/>
          </p:nvSpPr>
          <p:spPr>
            <a:xfrm>
              <a:off x="9661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4" name="Shape 424"/>
            <p:cNvSpPr/>
            <p:nvPr/>
          </p:nvSpPr>
          <p:spPr>
            <a:xfrm>
              <a:off x="14710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25" name="Shape 425"/>
            <p:cNvSpPr txBox="1"/>
            <p:nvPr/>
          </p:nvSpPr>
          <p:spPr>
            <a:xfrm>
              <a:off x="1031850" y="4706475"/>
              <a:ext cx="439200" cy="274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GB" sz="900" b="1" i="0" u="none" strike="noStrike" cap="none" baseline="0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rPr>
                <a:t>A, B</a:t>
              </a:r>
            </a:p>
          </p:txBody>
        </p:sp>
        <p:pic>
          <p:nvPicPr>
            <p:cNvPr id="426" name="Shape 426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527100" y="4659525"/>
              <a:ext cx="368400" cy="368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27" name="Shape 427"/>
          <p:cNvSpPr txBox="1"/>
          <p:nvPr/>
        </p:nvSpPr>
        <p:spPr>
          <a:xfrm>
            <a:off x="6109337" y="3752425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</p:txBody>
      </p:sp>
      <p:sp>
        <p:nvSpPr>
          <p:cNvPr id="428" name="Shape 428"/>
          <p:cNvSpPr txBox="1"/>
          <p:nvPr/>
        </p:nvSpPr>
        <p:spPr>
          <a:xfrm>
            <a:off x="6980487" y="374910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</a:p>
        </p:txBody>
      </p:sp>
      <p:sp>
        <p:nvSpPr>
          <p:cNvPr id="429" name="Shape 429"/>
          <p:cNvSpPr txBox="1"/>
          <p:nvPr/>
        </p:nvSpPr>
        <p:spPr>
          <a:xfrm>
            <a:off x="6731900" y="398675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</a:p>
        </p:txBody>
      </p:sp>
      <p:sp>
        <p:nvSpPr>
          <p:cNvPr id="430" name="Shape 430"/>
          <p:cNvSpPr txBox="1"/>
          <p:nvPr/>
        </p:nvSpPr>
        <p:spPr>
          <a:xfrm>
            <a:off x="6731900" y="3330675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  <p:sp>
        <p:nvSpPr>
          <p:cNvPr id="39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15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Shape 436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5400"/>
              <a:t>B</a:t>
            </a:r>
            <a:r>
              <a:rPr lang="en-GB" sz="54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responde a A</a:t>
            </a:r>
          </a:p>
        </p:txBody>
      </p:sp>
      <p:grpSp>
        <p:nvGrpSpPr>
          <p:cNvPr id="437" name="Shape 437"/>
          <p:cNvGrpSpPr/>
          <p:nvPr/>
        </p:nvGrpSpPr>
        <p:grpSpPr>
          <a:xfrm>
            <a:off x="414337" y="2836863"/>
            <a:ext cx="3060700" cy="1444624"/>
            <a:chOff x="3413" y="3154"/>
            <a:chExt cx="1928" cy="909"/>
          </a:xfrm>
        </p:grpSpPr>
        <p:sp>
          <p:nvSpPr>
            <p:cNvPr id="438" name="Shape 438"/>
            <p:cNvSpPr/>
            <p:nvPr/>
          </p:nvSpPr>
          <p:spPr>
            <a:xfrm>
              <a:off x="3449" y="3154"/>
              <a:ext cx="1892" cy="906"/>
            </a:xfrm>
            <a:prstGeom prst="rect">
              <a:avLst/>
            </a:pr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endParaRPr>
            </a:p>
          </p:txBody>
        </p:sp>
        <p:sp>
          <p:nvSpPr>
            <p:cNvPr id="439" name="Shape 439"/>
            <p:cNvSpPr txBox="1"/>
            <p:nvPr/>
          </p:nvSpPr>
          <p:spPr>
            <a:xfrm>
              <a:off x="3413" y="3175"/>
              <a:ext cx="1921" cy="213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600" b="0" i="0" u="none" strike="noStrike" cap="none" baseline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MAC addr       interface   TTL</a:t>
              </a:r>
            </a:p>
          </p:txBody>
        </p:sp>
        <p:cxnSp>
          <p:nvCxnSpPr>
            <p:cNvPr id="440" name="Shape 440"/>
            <p:cNvCxnSpPr/>
            <p:nvPr/>
          </p:nvCxnSpPr>
          <p:spPr>
            <a:xfrm>
              <a:off x="4225" y="3154"/>
              <a:ext cx="0" cy="9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1" name="Shape 441"/>
            <p:cNvCxnSpPr/>
            <p:nvPr/>
          </p:nvCxnSpPr>
          <p:spPr>
            <a:xfrm>
              <a:off x="4963" y="3156"/>
              <a:ext cx="0" cy="906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  <p:cxnSp>
          <p:nvCxnSpPr>
            <p:cNvPr id="442" name="Shape 442"/>
            <p:cNvCxnSpPr/>
            <p:nvPr/>
          </p:nvCxnSpPr>
          <p:spPr>
            <a:xfrm>
              <a:off x="3452" y="3397"/>
              <a:ext cx="1885" cy="0"/>
            </a:xfrm>
            <a:prstGeom prst="straightConnector1">
              <a:avLst/>
            </a:prstGeom>
            <a:noFill/>
            <a:ln w="9525" cap="flat" cmpd="sng">
              <a:solidFill>
                <a:schemeClr val="dk1"/>
              </a:solidFill>
              <a:prstDash val="solid"/>
              <a:round/>
              <a:headEnd type="none" w="med" len="med"/>
              <a:tailEnd type="none" w="med" len="med"/>
            </a:ln>
          </p:spPr>
        </p:cxnSp>
      </p:grpSp>
      <p:sp>
        <p:nvSpPr>
          <p:cNvPr id="443" name="Shape 443"/>
          <p:cNvSpPr txBox="1"/>
          <p:nvPr/>
        </p:nvSpPr>
        <p:spPr>
          <a:xfrm>
            <a:off x="457200" y="2090738"/>
            <a:ext cx="3181349" cy="4001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Mac Address table </a:t>
            </a:r>
          </a:p>
        </p:txBody>
      </p:sp>
      <p:grpSp>
        <p:nvGrpSpPr>
          <p:cNvPr id="444" name="Shape 444"/>
          <p:cNvGrpSpPr/>
          <p:nvPr/>
        </p:nvGrpSpPr>
        <p:grpSpPr>
          <a:xfrm>
            <a:off x="850901" y="3386145"/>
            <a:ext cx="2505075" cy="377824"/>
            <a:chOff x="2370" y="3383"/>
            <a:chExt cx="1578" cy="237"/>
          </a:xfrm>
        </p:grpSpPr>
        <p:sp>
          <p:nvSpPr>
            <p:cNvPr id="445" name="Shape 445"/>
            <p:cNvSpPr txBox="1"/>
            <p:nvPr/>
          </p:nvSpPr>
          <p:spPr>
            <a:xfrm>
              <a:off x="2370" y="3388"/>
              <a:ext cx="223" cy="2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800" b="0" i="0" u="none" strike="noStrike" cap="none" baseline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A</a:t>
              </a:r>
            </a:p>
          </p:txBody>
        </p:sp>
        <p:sp>
          <p:nvSpPr>
            <p:cNvPr id="446" name="Shape 446"/>
            <p:cNvSpPr txBox="1"/>
            <p:nvPr/>
          </p:nvSpPr>
          <p:spPr>
            <a:xfrm>
              <a:off x="3145" y="3386"/>
              <a:ext cx="181" cy="2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800" b="0" i="0" u="none" strike="noStrike" cap="none" baseline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1</a:t>
              </a:r>
            </a:p>
          </p:txBody>
        </p:sp>
        <p:sp>
          <p:nvSpPr>
            <p:cNvPr id="447" name="Shape 447"/>
            <p:cNvSpPr txBox="1"/>
            <p:nvPr/>
          </p:nvSpPr>
          <p:spPr>
            <a:xfrm>
              <a:off x="3654" y="3383"/>
              <a:ext cx="293" cy="2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800" b="0" i="0" u="none" strike="noStrike" cap="none" baseline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59</a:t>
              </a:r>
            </a:p>
          </p:txBody>
        </p:sp>
      </p:grpSp>
      <p:sp>
        <p:nvSpPr>
          <p:cNvPr id="448" name="Shape 448"/>
          <p:cNvSpPr txBox="1"/>
          <p:nvPr/>
        </p:nvSpPr>
        <p:spPr>
          <a:xfrm>
            <a:off x="468312" y="4841875"/>
            <a:ext cx="3182937" cy="7078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0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 é conhecido, enviar via a interface 1</a:t>
            </a:r>
          </a:p>
        </p:txBody>
      </p:sp>
      <p:grpSp>
        <p:nvGrpSpPr>
          <p:cNvPr id="449" name="Shape 449"/>
          <p:cNvGrpSpPr/>
          <p:nvPr/>
        </p:nvGrpSpPr>
        <p:grpSpPr>
          <a:xfrm>
            <a:off x="852488" y="3738570"/>
            <a:ext cx="2501900" cy="377824"/>
            <a:chOff x="2372" y="3383"/>
            <a:chExt cx="1575" cy="237"/>
          </a:xfrm>
        </p:grpSpPr>
        <p:sp>
          <p:nvSpPr>
            <p:cNvPr id="450" name="Shape 450"/>
            <p:cNvSpPr txBox="1"/>
            <p:nvPr/>
          </p:nvSpPr>
          <p:spPr>
            <a:xfrm>
              <a:off x="2372" y="3388"/>
              <a:ext cx="205" cy="2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80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B</a:t>
              </a:r>
            </a:p>
          </p:txBody>
        </p:sp>
        <p:sp>
          <p:nvSpPr>
            <p:cNvPr id="451" name="Shape 451"/>
            <p:cNvSpPr txBox="1"/>
            <p:nvPr/>
          </p:nvSpPr>
          <p:spPr>
            <a:xfrm>
              <a:off x="3132" y="3386"/>
              <a:ext cx="205" cy="2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800" b="0" i="0" u="none" strike="noStrike" cap="none" baseline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4</a:t>
              </a:r>
            </a:p>
          </p:txBody>
        </p:sp>
        <p:sp>
          <p:nvSpPr>
            <p:cNvPr id="452" name="Shape 452"/>
            <p:cNvSpPr txBox="1"/>
            <p:nvPr/>
          </p:nvSpPr>
          <p:spPr>
            <a:xfrm>
              <a:off x="3654" y="3383"/>
              <a:ext cx="293" cy="232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45700" rIns="91425" bIns="45700" anchor="t" anchorCtr="0">
              <a:noAutofit/>
            </a:bodyPr>
            <a:lstStyle/>
            <a:p>
              <a:pPr marL="0" marR="0" lvl="0" indent="0" algn="ctr" rtl="0">
                <a:spcBef>
                  <a:spcPts val="0"/>
                </a:spcBef>
                <a:spcAft>
                  <a:spcPts val="0"/>
                </a:spcAft>
                <a:buSzPct val="25000"/>
                <a:buNone/>
              </a:pPr>
              <a:r>
                <a:rPr lang="en-GB" sz="1800" b="0" i="0" u="none" strike="noStrike" cap="none" baseline="0">
                  <a:solidFill>
                    <a:schemeClr val="dk1"/>
                  </a:solidFill>
                  <a:latin typeface="Comic Sans MS"/>
                  <a:ea typeface="Comic Sans MS"/>
                  <a:cs typeface="Comic Sans MS"/>
                  <a:sym typeface="Comic Sans MS"/>
                </a:rPr>
                <a:t>60</a:t>
              </a:r>
            </a:p>
          </p:txBody>
        </p:sp>
      </p:grpSp>
      <p:cxnSp>
        <p:nvCxnSpPr>
          <p:cNvPr id="453" name="Shape 453"/>
          <p:cNvCxnSpPr/>
          <p:nvPr/>
        </p:nvCxnSpPr>
        <p:spPr>
          <a:xfrm flipH="1">
            <a:off x="6593724" y="3469761"/>
            <a:ext cx="608100" cy="9899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454" name="Shape 454"/>
          <p:cNvCxnSpPr/>
          <p:nvPr/>
        </p:nvCxnSpPr>
        <p:spPr>
          <a:xfrm>
            <a:off x="5214575" y="3595775"/>
            <a:ext cx="8429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5" name="Shape 455"/>
          <p:cNvCxnSpPr/>
          <p:nvPr/>
        </p:nvCxnSpPr>
        <p:spPr>
          <a:xfrm>
            <a:off x="6282962" y="3008400"/>
            <a:ext cx="0" cy="4874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6" name="Shape 456"/>
          <p:cNvCxnSpPr/>
          <p:nvPr/>
        </p:nvCxnSpPr>
        <p:spPr>
          <a:xfrm rot="10800000">
            <a:off x="6446362" y="3595775"/>
            <a:ext cx="852600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57" name="Shape 457"/>
          <p:cNvCxnSpPr/>
          <p:nvPr/>
        </p:nvCxnSpPr>
        <p:spPr>
          <a:xfrm rot="10800000" flipH="1">
            <a:off x="6282962" y="3716512"/>
            <a:ext cx="11100" cy="687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458" name="Shape 458"/>
          <p:cNvSpPr txBox="1"/>
          <p:nvPr/>
        </p:nvSpPr>
        <p:spPr>
          <a:xfrm>
            <a:off x="6614750" y="2300375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</a:p>
        </p:txBody>
      </p:sp>
      <p:sp>
        <p:nvSpPr>
          <p:cNvPr id="459" name="Shape 459"/>
          <p:cNvSpPr txBox="1"/>
          <p:nvPr/>
        </p:nvSpPr>
        <p:spPr>
          <a:xfrm>
            <a:off x="8035562" y="3375112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</a:p>
        </p:txBody>
      </p:sp>
      <p:sp>
        <p:nvSpPr>
          <p:cNvPr id="460" name="Shape 460"/>
          <p:cNvSpPr txBox="1"/>
          <p:nvPr/>
        </p:nvSpPr>
        <p:spPr>
          <a:xfrm>
            <a:off x="6575062" y="4565737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</a:p>
        </p:txBody>
      </p:sp>
      <p:pic>
        <p:nvPicPr>
          <p:cNvPr id="461" name="Shape 4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010712" y="3469760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Shape 46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08362" y="4345600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Shape 46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298975" y="3469750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Shape 46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08350" y="2679450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Shape 4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54237" y="3469737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6" name="Shape 466"/>
          <p:cNvSpPr txBox="1"/>
          <p:nvPr/>
        </p:nvSpPr>
        <p:spPr>
          <a:xfrm>
            <a:off x="4416775" y="3356700"/>
            <a:ext cx="310199" cy="431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800" b="1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</a:p>
        </p:txBody>
      </p:sp>
      <p:grpSp>
        <p:nvGrpSpPr>
          <p:cNvPr id="467" name="Shape 467"/>
          <p:cNvGrpSpPr/>
          <p:nvPr/>
        </p:nvGrpSpPr>
        <p:grpSpPr>
          <a:xfrm>
            <a:off x="7298976" y="3067962"/>
            <a:ext cx="1009800" cy="368400"/>
            <a:chOff x="966150" y="4659525"/>
            <a:chExt cx="1009800" cy="368400"/>
          </a:xfrm>
        </p:grpSpPr>
        <p:sp>
          <p:nvSpPr>
            <p:cNvPr id="468" name="Shape 468"/>
            <p:cNvSpPr/>
            <p:nvPr/>
          </p:nvSpPr>
          <p:spPr>
            <a:xfrm>
              <a:off x="9661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69" name="Shape 469"/>
            <p:cNvSpPr/>
            <p:nvPr/>
          </p:nvSpPr>
          <p:spPr>
            <a:xfrm>
              <a:off x="1471050" y="4706475"/>
              <a:ext cx="504900" cy="274499"/>
            </a:xfrm>
            <a:prstGeom prst="rect">
              <a:avLst/>
            </a:prstGeom>
            <a:noFill/>
            <a:ln w="9525" cap="flat" cmpd="sng">
              <a:solidFill>
                <a:schemeClr val="dk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Font typeface="Arial"/>
                <a:buNone/>
              </a:pPr>
              <a:endParaRPr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470" name="Shape 470"/>
            <p:cNvSpPr txBox="1"/>
            <p:nvPr/>
          </p:nvSpPr>
          <p:spPr>
            <a:xfrm>
              <a:off x="1031850" y="4706475"/>
              <a:ext cx="439200" cy="274499"/>
            </a:xfrm>
            <a:prstGeom prst="rect">
              <a:avLst/>
            </a:prstGeom>
            <a:noFill/>
            <a:ln>
              <a:noFill/>
            </a:ln>
          </p:spPr>
          <p:txBody>
            <a:bodyPr lIns="91425" tIns="91425" rIns="91425" bIns="91425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Arial"/>
                <a:buNone/>
              </a:pPr>
              <a:r>
                <a:rPr lang="en-GB" sz="900" b="1"/>
                <a:t>B,A</a:t>
              </a:r>
            </a:p>
          </p:txBody>
        </p:sp>
        <p:pic>
          <p:nvPicPr>
            <p:cNvPr id="471" name="Shape 471"/>
            <p:cNvPicPr preferRelativeResize="0"/>
            <p:nvPr/>
          </p:nvPicPr>
          <p:blipFill rotWithShape="1">
            <a:blip r:embed="rId5">
              <a:alphaModFix/>
            </a:blip>
            <a:srcRect/>
            <a:stretch/>
          </p:blipFill>
          <p:spPr>
            <a:xfrm>
              <a:off x="1527100" y="4659525"/>
              <a:ext cx="368400" cy="3684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472" name="Shape 472"/>
          <p:cNvSpPr txBox="1"/>
          <p:nvPr/>
        </p:nvSpPr>
        <p:spPr>
          <a:xfrm>
            <a:off x="5668725" y="3635575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</p:txBody>
      </p:sp>
      <p:sp>
        <p:nvSpPr>
          <p:cNvPr id="473" name="Shape 473"/>
          <p:cNvSpPr txBox="1"/>
          <p:nvPr/>
        </p:nvSpPr>
        <p:spPr>
          <a:xfrm>
            <a:off x="6282950" y="3833437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</a:p>
        </p:txBody>
      </p:sp>
      <p:sp>
        <p:nvSpPr>
          <p:cNvPr id="474" name="Shape 474"/>
          <p:cNvSpPr txBox="1"/>
          <p:nvPr/>
        </p:nvSpPr>
        <p:spPr>
          <a:xfrm>
            <a:off x="6222800" y="3237712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  <p:sp>
        <p:nvSpPr>
          <p:cNvPr id="475" name="Shape 475"/>
          <p:cNvSpPr txBox="1"/>
          <p:nvPr/>
        </p:nvSpPr>
        <p:spPr>
          <a:xfrm>
            <a:off x="6539875" y="363225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</a:p>
        </p:txBody>
      </p:sp>
      <p:sp>
        <p:nvSpPr>
          <p:cNvPr id="43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Shape 481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Algoritmo</a:t>
            </a:r>
          </a:p>
        </p:txBody>
      </p:sp>
      <p:sp>
        <p:nvSpPr>
          <p:cNvPr id="483" name="Shape 483"/>
          <p:cNvSpPr txBox="1"/>
          <p:nvPr/>
        </p:nvSpPr>
        <p:spPr>
          <a:xfrm>
            <a:off x="539552" y="1340767"/>
            <a:ext cx="8208912" cy="5016757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endParaRPr lang="en-GB" sz="2000" b="0" i="0" u="none" strike="noStrike" cap="none" baseline="0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lvl="0">
              <a:buSzPct val="25000"/>
            </a:pPr>
            <a:r>
              <a:rPr lang="en-GB" sz="2000" dirty="0" smtClean="0"/>
              <a:t>TTL= 60 // for example</a:t>
            </a:r>
          </a:p>
          <a:p>
            <a:pPr lvl="0">
              <a:buSzPct val="25000"/>
            </a:pPr>
            <a:endParaRPr lang="en-GB" sz="2000" b="0" i="0" u="none" strike="noStrike" cap="none" baseline="0" dirty="0" smtClean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r>
              <a:rPr lang="en-GB" sz="2000" dirty="0" err="1" smtClean="0"/>
              <a:t>processPacket</a:t>
            </a:r>
            <a:r>
              <a:rPr lang="en-GB" sz="2000" dirty="0" smtClean="0"/>
              <a:t> </a:t>
            </a:r>
            <a:r>
              <a:rPr lang="en-GB" sz="2000" dirty="0"/>
              <a:t>( packet p, </a:t>
            </a:r>
            <a:r>
              <a:rPr lang="en-GB" sz="2000" b="1" dirty="0"/>
              <a:t>interface </a:t>
            </a:r>
            <a:r>
              <a:rPr lang="en-GB" sz="2000" dirty="0"/>
              <a:t>in ) { </a:t>
            </a:r>
          </a:p>
          <a:p>
            <a:r>
              <a:rPr lang="en-GB" sz="2000" dirty="0" smtClean="0"/>
              <a:t> 	</a:t>
            </a:r>
            <a:r>
              <a:rPr lang="en-GB" sz="2000" dirty="0" err="1" smtClean="0"/>
              <a:t>macTable.put</a:t>
            </a:r>
            <a:r>
              <a:rPr lang="en-GB" sz="2000" dirty="0" smtClean="0"/>
              <a:t>(</a:t>
            </a:r>
            <a:r>
              <a:rPr lang="en-GB" sz="2000" dirty="0" err="1" smtClean="0"/>
              <a:t>p.getOrigin</a:t>
            </a:r>
            <a:r>
              <a:rPr lang="en-GB" sz="2000" dirty="0"/>
              <a:t>(), in, TTL)</a:t>
            </a:r>
            <a:br>
              <a:rPr lang="en-GB" sz="2000" dirty="0"/>
            </a:br>
            <a:r>
              <a:rPr lang="en-GB" sz="2000" dirty="0" smtClean="0"/>
              <a:t>	</a:t>
            </a:r>
            <a:r>
              <a:rPr lang="en-GB" sz="2000" b="1" dirty="0" smtClean="0"/>
              <a:t>if </a:t>
            </a:r>
            <a:r>
              <a:rPr lang="en-GB" sz="2000" dirty="0"/>
              <a:t>( </a:t>
            </a:r>
            <a:r>
              <a:rPr lang="en-GB" sz="2000" dirty="0" err="1"/>
              <a:t>p.getDestination</a:t>
            </a:r>
            <a:r>
              <a:rPr lang="en-GB" sz="2000" dirty="0"/>
              <a:t> == </a:t>
            </a:r>
            <a:r>
              <a:rPr lang="en-GB" sz="2000" dirty="0" err="1"/>
              <a:t>self.getID</a:t>
            </a:r>
            <a:r>
              <a:rPr lang="en-GB" sz="2000" dirty="0"/>
              <a:t>() ) { </a:t>
            </a:r>
          </a:p>
          <a:p>
            <a:r>
              <a:rPr lang="en-GB" sz="2000" i="1" dirty="0" smtClean="0"/>
              <a:t>		// </a:t>
            </a:r>
            <a:r>
              <a:rPr lang="en-GB" sz="2000" i="1" dirty="0"/>
              <a:t>packet p got to its destination </a:t>
            </a:r>
            <a:endParaRPr lang="en-GB" sz="2000" dirty="0"/>
          </a:p>
          <a:p>
            <a:r>
              <a:rPr lang="en-GB" sz="2000" dirty="0" smtClean="0"/>
              <a:t>		locally </a:t>
            </a:r>
            <a:r>
              <a:rPr lang="en-GB" sz="2000" dirty="0"/>
              <a:t>process packet p </a:t>
            </a:r>
          </a:p>
          <a:p>
            <a:r>
              <a:rPr lang="en-GB" sz="2000" b="1" dirty="0" smtClean="0"/>
              <a:t>		return </a:t>
            </a:r>
            <a:endParaRPr lang="en-GB" sz="2000" dirty="0"/>
          </a:p>
          <a:p>
            <a:r>
              <a:rPr lang="en-GB" sz="2000" b="1" dirty="0" smtClean="0"/>
              <a:t>		interface </a:t>
            </a:r>
            <a:r>
              <a:rPr lang="en-GB" sz="2000" dirty="0"/>
              <a:t>out = </a:t>
            </a:r>
            <a:r>
              <a:rPr lang="en-GB" sz="2000" dirty="0" err="1"/>
              <a:t>macTable.get</a:t>
            </a:r>
            <a:r>
              <a:rPr lang="en-GB" sz="2000" dirty="0"/>
              <a:t>(</a:t>
            </a:r>
            <a:r>
              <a:rPr lang="en-GB" sz="2000" dirty="0" err="1"/>
              <a:t>p.getDestination</a:t>
            </a:r>
            <a:r>
              <a:rPr lang="en-GB" sz="2000" dirty="0"/>
              <a:t>) </a:t>
            </a:r>
            <a:endParaRPr lang="en-GB" sz="2000" dirty="0" smtClean="0"/>
          </a:p>
          <a:p>
            <a:r>
              <a:rPr lang="en-GB" sz="2000" b="1" dirty="0" smtClean="0"/>
              <a:t>		if </a:t>
            </a:r>
            <a:r>
              <a:rPr lang="en-GB" sz="2000" dirty="0"/>
              <a:t>( out == </a:t>
            </a:r>
            <a:r>
              <a:rPr lang="en-GB" sz="2000" b="1" dirty="0"/>
              <a:t>null </a:t>
            </a:r>
            <a:r>
              <a:rPr lang="en-GB" sz="2000" dirty="0"/>
              <a:t>) flood(p)</a:t>
            </a:r>
            <a:br>
              <a:rPr lang="en-GB" sz="2000" dirty="0"/>
            </a:br>
            <a:r>
              <a:rPr lang="en-GB" sz="2000" dirty="0" smtClean="0"/>
              <a:t>		</a:t>
            </a:r>
            <a:r>
              <a:rPr lang="en-GB" sz="2000" b="1" dirty="0" smtClean="0"/>
              <a:t>else </a:t>
            </a:r>
            <a:r>
              <a:rPr lang="en-GB" sz="2000" b="1" dirty="0"/>
              <a:t>if </a:t>
            </a:r>
            <a:r>
              <a:rPr lang="en-GB" sz="2000" dirty="0"/>
              <a:t>( out != in ) </a:t>
            </a:r>
            <a:r>
              <a:rPr lang="en-GB" sz="2000" dirty="0" err="1"/>
              <a:t>out.send</a:t>
            </a:r>
            <a:r>
              <a:rPr lang="en-GB" sz="2000" dirty="0"/>
              <a:t>(p) </a:t>
            </a:r>
          </a:p>
          <a:p>
            <a:r>
              <a:rPr lang="en-GB" sz="2000" i="1" dirty="0" smtClean="0"/>
              <a:t>		// </a:t>
            </a:r>
            <a:r>
              <a:rPr lang="en-GB" sz="2000" i="1" dirty="0"/>
              <a:t>else ignore p </a:t>
            </a:r>
            <a:endParaRPr lang="en-GB" sz="2000"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000" b="0" i="0" u="none" strike="noStrike" cap="none" baseline="0" dirty="0" smtClean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	}</a:t>
            </a: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2000" dirty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}</a:t>
            </a:r>
            <a:endParaRPr lang="en-GB" sz="2000" b="0" i="0" u="none" strike="noStrike" cap="none" baseline="0" dirty="0">
              <a:solidFill>
                <a:schemeClr val="dk1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" name="Shape 488"/>
          <p:cNvSpPr txBox="1">
            <a:spLocks noGrp="1"/>
          </p:cNvSpPr>
          <p:nvPr>
            <p:ph type="sldNum" idx="12"/>
          </p:nvPr>
        </p:nvSpPr>
        <p:spPr>
          <a:xfrm>
            <a:off x="7696200" y="6248400"/>
            <a:ext cx="914400" cy="381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Times New Roman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  <a:rtl val="0"/>
              </a:rPr>
              <a:t>18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  <a:rtl val="0"/>
            </a:endParaRPr>
          </a:p>
        </p:txBody>
      </p:sp>
      <p:sp>
        <p:nvSpPr>
          <p:cNvPr id="489" name="Shape 489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  <a:rtl val="0"/>
              </a:rPr>
              <a:t>Temporizadores</a:t>
            </a:r>
            <a:endParaRPr lang="pt-PT" sz="3600" b="1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  <a:rtl val="0"/>
            </a:endParaRPr>
          </a:p>
        </p:txBody>
      </p:sp>
      <p:sp>
        <p:nvSpPr>
          <p:cNvPr id="490" name="Shape 490"/>
          <p:cNvSpPr txBox="1">
            <a:spLocks noGrp="1"/>
          </p:cNvSpPr>
          <p:nvPr>
            <p:ph type="body" idx="1"/>
          </p:nvPr>
        </p:nvSpPr>
        <p:spPr>
          <a:xfrm>
            <a:off x="304800" y="1219200"/>
            <a:ext cx="8610599" cy="5029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  <a:rtl val="0"/>
              </a:rPr>
              <a:t>Quando se introduzem</a:t>
            </a:r>
            <a:r>
              <a:rPr lang="pt-PT" sz="2400" b="0" i="0" u="none" strike="noStrike" cap="none" dirty="0" smtClean="0">
                <a:solidFill>
                  <a:srgbClr val="0000FF"/>
                </a:solidFill>
                <a:sym typeface="Comic Sans MS"/>
                <a:rtl val="0"/>
              </a:rPr>
              <a:t> entradas nas tabelas (</a:t>
            </a:r>
            <a:r>
              <a:rPr lang="pt-PT" sz="2400" b="0" i="1" u="none" strike="noStrike" cap="none" dirty="0" smtClean="0">
                <a:solidFill>
                  <a:srgbClr val="0000FF"/>
                </a:solidFill>
                <a:sym typeface="Comic Sans MS"/>
                <a:rtl val="0"/>
              </a:rPr>
              <a:t>Mac </a:t>
            </a:r>
            <a:r>
              <a:rPr lang="pt-PT" sz="2400" b="0" i="1" u="none" strike="noStrike" cap="none" dirty="0" err="1" smtClean="0">
                <a:solidFill>
                  <a:srgbClr val="0000FF"/>
                </a:solidFill>
                <a:sym typeface="Comic Sans MS"/>
                <a:rtl val="0"/>
              </a:rPr>
              <a:t>Address</a:t>
            </a:r>
            <a:r>
              <a:rPr lang="pt-PT" sz="2400" b="0" i="1" u="none" strike="noStrike" cap="none" dirty="0" smtClean="0">
                <a:solidFill>
                  <a:srgbClr val="0000FF"/>
                </a:solidFill>
                <a:sym typeface="Comic Sans MS"/>
                <a:rtl val="0"/>
              </a:rPr>
              <a:t> </a:t>
            </a:r>
            <a:r>
              <a:rPr lang="pt-PT" sz="2400" b="0" i="1" u="none" strike="noStrike" cap="none" dirty="0" err="1" smtClean="0">
                <a:solidFill>
                  <a:srgbClr val="0000FF"/>
                </a:solidFill>
                <a:sym typeface="Comic Sans MS"/>
                <a:rtl val="0"/>
              </a:rPr>
              <a:t>Tables</a:t>
            </a:r>
            <a:r>
              <a:rPr lang="pt-PT" sz="2400" b="0" i="0" u="none" strike="noStrike" cap="none" dirty="0" smtClean="0">
                <a:solidFill>
                  <a:srgbClr val="0000FF"/>
                </a:solidFill>
                <a:sym typeface="Comic Sans MS"/>
                <a:rtl val="0"/>
              </a:rPr>
              <a:t>) usam-se temporizadores que controlam quanto tempo é que cada entrada pode lá ficar </a:t>
            </a: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  <a:rtl val="0"/>
              </a:rPr>
              <a:t>(se não for refrescada)</a:t>
            </a:r>
          </a:p>
          <a:p>
            <a:pPr marL="563563" marR="0" lvl="1" indent="-23336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000" b="0" i="0" u="none" strike="noStrike" cap="none" baseline="0" dirty="0" smtClean="0">
                <a:solidFill>
                  <a:schemeClr val="dk2"/>
                </a:solidFill>
                <a:sym typeface="Comic Sans MS"/>
                <a:rtl val="0"/>
              </a:rPr>
              <a:t>Isso evita que as</a:t>
            </a:r>
            <a:r>
              <a:rPr lang="pt-PT" sz="2000" b="0" i="0" u="none" strike="noStrike" cap="none" dirty="0" smtClean="0">
                <a:solidFill>
                  <a:schemeClr val="dk2"/>
                </a:solidFill>
                <a:sym typeface="Comic Sans MS"/>
                <a:rtl val="0"/>
              </a:rPr>
              <a:t> tabelas cresçam eternamente</a:t>
            </a:r>
            <a:endParaRPr lang="pt-PT" sz="2000" b="0" i="0" u="none" strike="noStrike" cap="none" baseline="0" dirty="0" smtClean="0">
              <a:solidFill>
                <a:schemeClr val="dk2"/>
              </a:solidFill>
              <a:sym typeface="Comic Sans MS"/>
              <a:rtl val="0"/>
            </a:endParaRPr>
          </a:p>
          <a:p>
            <a:pPr marL="563563" marR="0" lvl="1" indent="-8096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None/>
            </a:pPr>
            <a:endParaRPr lang="pt-PT" sz="2000" b="0" i="0" u="none" strike="noStrike" cap="none" baseline="0" dirty="0" smtClean="0">
              <a:solidFill>
                <a:schemeClr val="dk2"/>
              </a:solidFill>
              <a:sym typeface="Comic Sans MS"/>
              <a:rtl val="0"/>
            </a:endParaRPr>
          </a:p>
          <a:p>
            <a:pPr marL="563563" marR="0" lvl="1" indent="-23336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000" b="0" i="0" u="none" strike="noStrike" cap="none" baseline="0" dirty="0" smtClean="0">
                <a:solidFill>
                  <a:schemeClr val="dk2"/>
                </a:solidFill>
                <a:sym typeface="Comic Sans MS"/>
                <a:rtl val="0"/>
              </a:rPr>
              <a:t>Permite que as tabelas sejam mais pequenas que o número total de </a:t>
            </a:r>
            <a:r>
              <a:rPr lang="pt-PT" sz="2000" b="0" i="0" u="none" strike="noStrike" cap="none" baseline="0" dirty="0" smtClean="0">
                <a:solidFill>
                  <a:schemeClr val="dk2"/>
                </a:solidFill>
                <a:sym typeface="Comic Sans MS"/>
                <a:rtl val="0"/>
              </a:rPr>
              <a:t>computadores existentes</a:t>
            </a:r>
            <a:endParaRPr lang="pt-PT" sz="2000" b="0" i="0" u="none" strike="noStrike" cap="none" baseline="0" dirty="0" smtClean="0">
              <a:solidFill>
                <a:schemeClr val="dk2"/>
              </a:solidFill>
              <a:sym typeface="Comic Sans MS"/>
              <a:rtl val="0"/>
            </a:endParaRPr>
          </a:p>
          <a:p>
            <a:pPr marL="563563" marR="0" lvl="1" indent="-8096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Font typeface="Helvetica Neue"/>
              <a:buNone/>
            </a:pPr>
            <a:endParaRPr lang="pt-PT" sz="2000" b="0" i="0" u="none" strike="noStrike" cap="none" baseline="0" dirty="0" smtClean="0">
              <a:solidFill>
                <a:schemeClr val="dk2"/>
              </a:solidFill>
              <a:sym typeface="Comic Sans MS"/>
              <a:rtl val="0"/>
            </a:endParaRPr>
          </a:p>
          <a:p>
            <a:pPr marL="563563" marR="0" lvl="1" indent="-23336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000" b="0" i="0" u="none" strike="noStrike" cap="none" baseline="0" dirty="0" smtClean="0">
                <a:solidFill>
                  <a:schemeClr val="dk2"/>
                </a:solidFill>
                <a:sym typeface="Comic Sans MS"/>
                <a:rtl val="0"/>
              </a:rPr>
              <a:t>Será que o mesmo endereço MAC pode estar associado</a:t>
            </a:r>
            <a:r>
              <a:rPr lang="pt-PT" sz="2000" b="0" i="0" u="none" strike="noStrike" cap="none" dirty="0" smtClean="0">
                <a:solidFill>
                  <a:schemeClr val="dk2"/>
                </a:solidFill>
                <a:sym typeface="Comic Sans MS"/>
                <a:rtl val="0"/>
              </a:rPr>
              <a:t> a diferentes portas?</a:t>
            </a:r>
          </a:p>
          <a:p>
            <a:pPr marL="563563" marR="0" lvl="1" indent="-23336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endParaRPr lang="pt-PT" sz="2000" baseline="0" dirty="0" smtClean="0"/>
          </a:p>
          <a:p>
            <a:pPr marL="563563" marR="0" lvl="1" indent="-233362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000" b="0" i="0" u="none" strike="noStrike" cap="none" dirty="0" smtClean="0">
                <a:solidFill>
                  <a:schemeClr val="dk2"/>
                </a:solidFill>
                <a:sym typeface="Comic Sans MS"/>
                <a:rtl val="0"/>
              </a:rPr>
              <a:t>A que porta está associado o endereço de difusão? (FF FF FF FF FF FF)</a:t>
            </a:r>
            <a:endParaRPr lang="pt-PT" sz="2000" b="0" i="0" u="none" strike="noStrike" cap="none" baseline="0" dirty="0">
              <a:solidFill>
                <a:schemeClr val="dk2"/>
              </a:solidFill>
              <a:sym typeface="Comic Sans MS"/>
              <a:rtl val="0"/>
            </a:endParaRPr>
          </a:p>
        </p:txBody>
      </p:sp>
    </p:spTree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5" name="Shape 495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pt-PT" dirty="0" smtClean="0"/>
              <a:t>O</a:t>
            </a:r>
            <a:r>
              <a:rPr lang="pt-PT" sz="3600" b="1" i="0" u="none" strike="noStrike" cap="none" baseline="0" dirty="0" smtClean="0">
                <a:solidFill>
                  <a:srgbClr val="0000FF"/>
                </a:solidFill>
                <a:sym typeface="Comic Sans MS"/>
                <a:rtl val="0"/>
              </a:rPr>
              <a:t> Algorit</a:t>
            </a:r>
            <a:r>
              <a:rPr lang="pt-PT" dirty="0" smtClean="0">
                <a:rtl val="0"/>
              </a:rPr>
              <a:t>mo</a:t>
            </a:r>
            <a:r>
              <a:rPr lang="pt-PT" sz="3600" b="1" i="0" u="none" strike="noStrike" cap="none" baseline="0" dirty="0" smtClean="0">
                <a:solidFill>
                  <a:srgbClr val="0000FF"/>
                </a:solidFill>
                <a:sym typeface="Comic Sans MS"/>
                <a:rtl val="0"/>
              </a:rPr>
              <a:t> </a:t>
            </a:r>
            <a:r>
              <a:rPr lang="pt-PT" dirty="0" smtClean="0">
                <a:rtl val="0"/>
              </a:rPr>
              <a:t>Escala</a:t>
            </a:r>
            <a:endParaRPr lang="pt-PT" dirty="0">
              <a:rtl val="0"/>
            </a:endParaRPr>
          </a:p>
        </p:txBody>
      </p:sp>
      <p:sp>
        <p:nvSpPr>
          <p:cNvPr id="496" name="Shape 496"/>
          <p:cNvSpPr txBox="1">
            <a:spLocks noGrp="1"/>
          </p:cNvSpPr>
          <p:nvPr>
            <p:ph type="body" idx="1"/>
          </p:nvPr>
        </p:nvSpPr>
        <p:spPr>
          <a:xfrm>
            <a:off x="266700" y="1213225"/>
            <a:ext cx="8610599" cy="178053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2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43999"/>
              <a:buFont typeface="Comic Sans MS"/>
              <a:buChar char="•"/>
            </a:pPr>
            <a:r>
              <a:rPr lang="pt-PT" sz="2500" dirty="0" smtClean="0"/>
              <a:t>Quando o computador A envia um </a:t>
            </a:r>
            <a:r>
              <a:rPr lang="pt-PT" sz="2500" i="1" dirty="0" err="1" smtClean="0"/>
              <a:t>frame</a:t>
            </a:r>
            <a:r>
              <a:rPr lang="pt-PT" sz="2500" dirty="0" smtClean="0"/>
              <a:t>, caso o destino não seja conhecido, o </a:t>
            </a:r>
            <a:r>
              <a:rPr lang="pt-PT" sz="2500" i="1" dirty="0" err="1" smtClean="0"/>
              <a:t>frame</a:t>
            </a:r>
            <a:r>
              <a:rPr lang="pt-PT" sz="2500" dirty="0" smtClean="0"/>
              <a:t> é difundido por inundação e todos os </a:t>
            </a:r>
            <a:r>
              <a:rPr lang="pt-PT" sz="2500" i="1" dirty="0" err="1" smtClean="0"/>
              <a:t>switches</a:t>
            </a:r>
            <a:r>
              <a:rPr lang="pt-PT" sz="2500" dirty="0" smtClean="0"/>
              <a:t> passam a localizar o emissor</a:t>
            </a:r>
          </a:p>
        </p:txBody>
      </p:sp>
      <p:cxnSp>
        <p:nvCxnSpPr>
          <p:cNvPr id="498" name="Shape 498"/>
          <p:cNvCxnSpPr/>
          <p:nvPr/>
        </p:nvCxnSpPr>
        <p:spPr>
          <a:xfrm>
            <a:off x="5130937" y="4135137"/>
            <a:ext cx="311099" cy="6779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499" name="Shape 499"/>
          <p:cNvCxnSpPr/>
          <p:nvPr/>
        </p:nvCxnSpPr>
        <p:spPr>
          <a:xfrm>
            <a:off x="5457962" y="4835225"/>
            <a:ext cx="317400" cy="7572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0" name="Shape 500"/>
          <p:cNvCxnSpPr/>
          <p:nvPr/>
        </p:nvCxnSpPr>
        <p:spPr>
          <a:xfrm rot="10800000">
            <a:off x="4172111" y="4368537"/>
            <a:ext cx="250799" cy="7191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1" name="Shape 501"/>
          <p:cNvCxnSpPr/>
          <p:nvPr/>
        </p:nvCxnSpPr>
        <p:spPr>
          <a:xfrm>
            <a:off x="4656274" y="3671587"/>
            <a:ext cx="408000" cy="4095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2" name="Shape 502"/>
          <p:cNvCxnSpPr/>
          <p:nvPr/>
        </p:nvCxnSpPr>
        <p:spPr>
          <a:xfrm flipH="1">
            <a:off x="3762611" y="3733500"/>
            <a:ext cx="622199" cy="13860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03" name="Shape 503"/>
          <p:cNvCxnSpPr/>
          <p:nvPr/>
        </p:nvCxnSpPr>
        <p:spPr>
          <a:xfrm flipH="1">
            <a:off x="4122911" y="3752550"/>
            <a:ext cx="147599" cy="3731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04" name="Shape 504"/>
          <p:cNvCxnSpPr/>
          <p:nvPr/>
        </p:nvCxnSpPr>
        <p:spPr>
          <a:xfrm flipH="1">
            <a:off x="3772073" y="4527250"/>
            <a:ext cx="147599" cy="3731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05" name="Shape 505"/>
          <p:cNvCxnSpPr/>
          <p:nvPr/>
        </p:nvCxnSpPr>
        <p:spPr>
          <a:xfrm>
            <a:off x="4738824" y="3641425"/>
            <a:ext cx="261900" cy="292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06" name="Shape 506"/>
          <p:cNvCxnSpPr/>
          <p:nvPr/>
        </p:nvCxnSpPr>
        <p:spPr>
          <a:xfrm>
            <a:off x="5272224" y="4265312"/>
            <a:ext cx="207900" cy="44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07" name="Shape 507"/>
          <p:cNvCxnSpPr/>
          <p:nvPr/>
        </p:nvCxnSpPr>
        <p:spPr>
          <a:xfrm>
            <a:off x="5642112" y="5071762"/>
            <a:ext cx="163499" cy="354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08" name="Shape 508"/>
          <p:cNvCxnSpPr/>
          <p:nvPr/>
        </p:nvCxnSpPr>
        <p:spPr>
          <a:xfrm>
            <a:off x="4305437" y="4508200"/>
            <a:ext cx="160199" cy="420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pic>
        <p:nvPicPr>
          <p:cNvPr id="509" name="Shape 50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70512" y="3468573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Shape 51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26137" y="3936885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Shape 51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30937" y="4705235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Shape 51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0187" y="5592473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Shape 5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33162" y="4091048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Shape 51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8337" y="5033060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Shape 51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07799" y="4965585"/>
            <a:ext cx="555600" cy="431400"/>
          </a:xfrm>
          <a:prstGeom prst="rect">
            <a:avLst/>
          </a:prstGeom>
          <a:noFill/>
          <a:ln>
            <a:noFill/>
          </a:ln>
        </p:spPr>
      </p:pic>
      <p:sp>
        <p:nvSpPr>
          <p:cNvPr id="516" name="Shape 516"/>
          <p:cNvSpPr txBox="1"/>
          <p:nvPr/>
        </p:nvSpPr>
        <p:spPr>
          <a:xfrm>
            <a:off x="3104462" y="3282887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 b="0" i="0" u="none" strike="noStrike" cap="non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</a:p>
        </p:txBody>
      </p:sp>
      <p:sp>
        <p:nvSpPr>
          <p:cNvPr id="517" name="Shape 517"/>
          <p:cNvSpPr txBox="1"/>
          <p:nvPr/>
        </p:nvSpPr>
        <p:spPr>
          <a:xfrm>
            <a:off x="4656262" y="3266787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S1</a:t>
            </a:r>
          </a:p>
        </p:txBody>
      </p:sp>
      <p:sp>
        <p:nvSpPr>
          <p:cNvPr id="518" name="Shape 518"/>
          <p:cNvSpPr txBox="1"/>
          <p:nvPr/>
        </p:nvSpPr>
        <p:spPr>
          <a:xfrm>
            <a:off x="4344325" y="4148537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S2</a:t>
            </a:r>
          </a:p>
        </p:txBody>
      </p:sp>
      <p:sp>
        <p:nvSpPr>
          <p:cNvPr id="519" name="Shape 519"/>
          <p:cNvSpPr txBox="1"/>
          <p:nvPr/>
        </p:nvSpPr>
        <p:spPr>
          <a:xfrm>
            <a:off x="5565124" y="4673375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S6</a:t>
            </a:r>
          </a:p>
        </p:txBody>
      </p:sp>
      <p:sp>
        <p:nvSpPr>
          <p:cNvPr id="520" name="Shape 520"/>
          <p:cNvSpPr txBox="1"/>
          <p:nvPr/>
        </p:nvSpPr>
        <p:spPr>
          <a:xfrm>
            <a:off x="5894100" y="5438950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S7</a:t>
            </a:r>
          </a:p>
        </p:txBody>
      </p:sp>
      <p:sp>
        <p:nvSpPr>
          <p:cNvPr id="521" name="Shape 521"/>
          <p:cNvSpPr txBox="1"/>
          <p:nvPr/>
        </p:nvSpPr>
        <p:spPr>
          <a:xfrm>
            <a:off x="3828100" y="5330387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S4</a:t>
            </a:r>
          </a:p>
        </p:txBody>
      </p:sp>
      <p:sp>
        <p:nvSpPr>
          <p:cNvPr id="522" name="Shape 522"/>
          <p:cNvSpPr txBox="1"/>
          <p:nvPr/>
        </p:nvSpPr>
        <p:spPr>
          <a:xfrm>
            <a:off x="4572912" y="5030300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S5</a:t>
            </a:r>
          </a:p>
        </p:txBody>
      </p:sp>
      <p:cxnSp>
        <p:nvCxnSpPr>
          <p:cNvPr id="523" name="Shape 523"/>
          <p:cNvCxnSpPr>
            <a:stCxn id="509" idx="1"/>
            <a:endCxn id="524" idx="3"/>
          </p:cNvCxnSpPr>
          <p:nvPr/>
        </p:nvCxnSpPr>
        <p:spPr>
          <a:xfrm rot="10800000">
            <a:off x="3792312" y="3500073"/>
            <a:ext cx="478200" cy="184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24" name="Shape 52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32087" y="3323112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5" name="Shape 525"/>
          <p:cNvSpPr txBox="1"/>
          <p:nvPr/>
        </p:nvSpPr>
        <p:spPr>
          <a:xfrm>
            <a:off x="5335700" y="3957187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S3</a:t>
            </a:r>
          </a:p>
        </p:txBody>
      </p:sp>
      <p:sp>
        <p:nvSpPr>
          <p:cNvPr id="526" name="Shape 526"/>
          <p:cNvSpPr txBox="1"/>
          <p:nvPr/>
        </p:nvSpPr>
        <p:spPr>
          <a:xfrm>
            <a:off x="2198212" y="5438937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</a:p>
        </p:txBody>
      </p:sp>
      <p:cxnSp>
        <p:nvCxnSpPr>
          <p:cNvPr id="527" name="Shape 527"/>
          <p:cNvCxnSpPr>
            <a:stCxn id="514" idx="1"/>
            <a:endCxn id="528" idx="3"/>
          </p:cNvCxnSpPr>
          <p:nvPr/>
        </p:nvCxnSpPr>
        <p:spPr>
          <a:xfrm flipH="1">
            <a:off x="2927437" y="5248760"/>
            <a:ext cx="450900" cy="36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28" name="Shape 52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67262" y="5438950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29" name="Shape 529"/>
          <p:cNvSpPr txBox="1"/>
          <p:nvPr/>
        </p:nvSpPr>
        <p:spPr>
          <a:xfrm>
            <a:off x="2623637" y="3957200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B</a:t>
            </a:r>
          </a:p>
        </p:txBody>
      </p:sp>
      <p:cxnSp>
        <p:nvCxnSpPr>
          <p:cNvPr id="530" name="Shape 530"/>
          <p:cNvCxnSpPr>
            <a:stCxn id="513" idx="1"/>
            <a:endCxn id="531" idx="3"/>
          </p:cNvCxnSpPr>
          <p:nvPr/>
        </p:nvCxnSpPr>
        <p:spPr>
          <a:xfrm rot="10800000">
            <a:off x="3321362" y="4103348"/>
            <a:ext cx="511800" cy="20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31" name="Shape 53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60937" y="3926287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2" name="Shape 532"/>
          <p:cNvSpPr txBox="1"/>
          <p:nvPr/>
        </p:nvSpPr>
        <p:spPr>
          <a:xfrm>
            <a:off x="4572912" y="566206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</a:p>
        </p:txBody>
      </p:sp>
      <p:cxnSp>
        <p:nvCxnSpPr>
          <p:cNvPr id="533" name="Shape 533"/>
          <p:cNvCxnSpPr>
            <a:stCxn id="512" idx="1"/>
            <a:endCxn id="534" idx="3"/>
          </p:cNvCxnSpPr>
          <p:nvPr/>
        </p:nvCxnSpPr>
        <p:spPr>
          <a:xfrm rot="10800000">
            <a:off x="5238987" y="5808173"/>
            <a:ext cx="24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34" name="Shape 534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8562" y="5631175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35" name="Shape 535"/>
          <p:cNvSpPr txBox="1"/>
          <p:nvPr/>
        </p:nvSpPr>
        <p:spPr>
          <a:xfrm>
            <a:off x="6486287" y="5662075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E</a:t>
            </a:r>
          </a:p>
        </p:txBody>
      </p:sp>
      <p:cxnSp>
        <p:nvCxnSpPr>
          <p:cNvPr id="536" name="Shape 536"/>
          <p:cNvCxnSpPr>
            <a:stCxn id="537" idx="1"/>
            <a:endCxn id="512" idx="3"/>
          </p:cNvCxnSpPr>
          <p:nvPr/>
        </p:nvCxnSpPr>
        <p:spPr>
          <a:xfrm rot="10800000">
            <a:off x="6035712" y="5808162"/>
            <a:ext cx="192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37" name="Shape 53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28312" y="5631162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19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Objetivos do Capítulo</a:t>
            </a:r>
            <a:endParaRPr lang="pt-PT" sz="3600" b="1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304800" y="1219201"/>
            <a:ext cx="8610599" cy="468043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0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O encaminhamento numa rede com a dimensão da Internet é muito complexo pois a mesma tem uma dimensão gigantesca</a:t>
            </a:r>
          </a:p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endParaRPr lang="pt-PT" sz="2000" b="0" i="0" u="none" strike="noStrike" cap="none" baseline="0" dirty="0" smtClean="0">
              <a:solidFill>
                <a:srgbClr val="0000FF"/>
              </a:solidFill>
              <a:sym typeface="Comic Sans MS"/>
            </a:endParaRPr>
          </a:p>
          <a:p>
            <a:pPr marL="223838" marR="0" lvl="0" indent="-223838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0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Por isso na Internet as diferentes sub-redes usam técnicas de encaminhamento independentes</a:t>
            </a:r>
          </a:p>
          <a:p>
            <a:pPr marL="223838" marR="0" lvl="0" indent="-223838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endParaRPr lang="pt-PT" sz="2000" b="0" i="0" u="none" strike="noStrike" cap="none" baseline="0" dirty="0" smtClean="0">
              <a:solidFill>
                <a:srgbClr val="0000FF"/>
              </a:solidFill>
              <a:sym typeface="Comic Sans MS"/>
            </a:endParaRPr>
          </a:p>
          <a:p>
            <a:pPr marL="223838" marR="0" lvl="0" indent="-223838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0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No entanto, em redes pequenas, é possível usar soluções mais simples de encaminhamento</a:t>
            </a:r>
          </a:p>
          <a:p>
            <a:pPr marL="223838" marR="0" lvl="0" indent="-223838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endParaRPr lang="pt-PT" sz="2000" b="0" i="0" u="none" strike="noStrike" cap="none" baseline="0" dirty="0" smtClean="0">
              <a:solidFill>
                <a:srgbClr val="0000FF"/>
              </a:solidFill>
              <a:sym typeface="Comic Sans MS"/>
            </a:endParaRPr>
          </a:p>
          <a:p>
            <a:pPr marL="223838" marR="0" lvl="0" indent="-223838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0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Neste capítulo iremos ver a mais simples de todas, o encaminhamento com base em </a:t>
            </a:r>
            <a:r>
              <a:rPr lang="pt-PT" sz="2000" dirty="0" smtClean="0"/>
              <a:t>inundaç</a:t>
            </a:r>
            <a:r>
              <a:rPr lang="pt-PT" sz="20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ão</a:t>
            </a:r>
            <a:endParaRPr lang="pt-PT" sz="2000" b="0" i="0" u="none" strike="noStrike" cap="none" baseline="0" dirty="0">
              <a:solidFill>
                <a:srgbClr val="0000FF"/>
              </a:solidFill>
              <a:sym typeface="Comic Sans MS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lang="en-GB" sz="1400" b="0" i="0" u="none" strike="noStrike" cap="none" baseline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3" name="Shape 543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pt-PT" dirty="0" smtClean="0"/>
              <a:t>Exemplo: A envia a E</a:t>
            </a:r>
            <a:endParaRPr lang="pt-PT" dirty="0"/>
          </a:p>
        </p:txBody>
      </p:sp>
      <p:sp>
        <p:nvSpPr>
          <p:cNvPr id="544" name="Shape 544"/>
          <p:cNvSpPr txBox="1">
            <a:spLocks noGrp="1"/>
          </p:cNvSpPr>
          <p:nvPr>
            <p:ph type="body" idx="1"/>
          </p:nvPr>
        </p:nvSpPr>
        <p:spPr>
          <a:xfrm>
            <a:off x="266700" y="1213226"/>
            <a:ext cx="8610599" cy="1538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2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43999"/>
              <a:buFont typeface="Comic Sans MS"/>
              <a:buChar char="•"/>
            </a:pPr>
            <a:r>
              <a:rPr lang="pt-PT" sz="2500" dirty="0" smtClean="0"/>
              <a:t>Se o computador A envia um </a:t>
            </a:r>
            <a:r>
              <a:rPr lang="pt-PT" sz="2500" i="1" dirty="0" err="1" smtClean="0"/>
              <a:t>frame</a:t>
            </a:r>
            <a:r>
              <a:rPr lang="pt-PT" sz="2500" dirty="0" smtClean="0"/>
              <a:t> para E, como o destino é desconhecido, o </a:t>
            </a:r>
            <a:r>
              <a:rPr lang="pt-PT" sz="2500" i="1" dirty="0" err="1" smtClean="0"/>
              <a:t>frame</a:t>
            </a:r>
            <a:r>
              <a:rPr lang="pt-PT" sz="2500" dirty="0" smtClean="0"/>
              <a:t> é difundido por inundação, mas todos os </a:t>
            </a:r>
            <a:r>
              <a:rPr lang="pt-PT" sz="2500" i="1" dirty="0" err="1" smtClean="0"/>
              <a:t>switches</a:t>
            </a:r>
            <a:r>
              <a:rPr lang="pt-PT" sz="2500" dirty="0" smtClean="0"/>
              <a:t> passam a localizar A</a:t>
            </a:r>
            <a:endParaRPr lang="pt-PT" sz="2500" dirty="0"/>
          </a:p>
        </p:txBody>
      </p:sp>
      <p:cxnSp>
        <p:nvCxnSpPr>
          <p:cNvPr id="546" name="Shape 546"/>
          <p:cNvCxnSpPr/>
          <p:nvPr/>
        </p:nvCxnSpPr>
        <p:spPr>
          <a:xfrm>
            <a:off x="5130937" y="3861362"/>
            <a:ext cx="311099" cy="6779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7" name="Shape 547"/>
          <p:cNvCxnSpPr/>
          <p:nvPr/>
        </p:nvCxnSpPr>
        <p:spPr>
          <a:xfrm>
            <a:off x="5457962" y="4561450"/>
            <a:ext cx="317400" cy="7572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8" name="Shape 548"/>
          <p:cNvCxnSpPr/>
          <p:nvPr/>
        </p:nvCxnSpPr>
        <p:spPr>
          <a:xfrm rot="10800000">
            <a:off x="4172111" y="4094762"/>
            <a:ext cx="250799" cy="7191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49" name="Shape 549"/>
          <p:cNvCxnSpPr/>
          <p:nvPr/>
        </p:nvCxnSpPr>
        <p:spPr>
          <a:xfrm>
            <a:off x="4656274" y="3397812"/>
            <a:ext cx="408000" cy="4095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0" name="Shape 550"/>
          <p:cNvCxnSpPr/>
          <p:nvPr/>
        </p:nvCxnSpPr>
        <p:spPr>
          <a:xfrm flipH="1">
            <a:off x="3762611" y="3459725"/>
            <a:ext cx="622199" cy="13860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51" name="Shape 551"/>
          <p:cNvCxnSpPr/>
          <p:nvPr/>
        </p:nvCxnSpPr>
        <p:spPr>
          <a:xfrm flipH="1">
            <a:off x="4122911" y="3478775"/>
            <a:ext cx="147599" cy="3731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52" name="Shape 552"/>
          <p:cNvCxnSpPr/>
          <p:nvPr/>
        </p:nvCxnSpPr>
        <p:spPr>
          <a:xfrm flipH="1">
            <a:off x="3772073" y="4253475"/>
            <a:ext cx="147599" cy="3731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53" name="Shape 553"/>
          <p:cNvCxnSpPr/>
          <p:nvPr/>
        </p:nvCxnSpPr>
        <p:spPr>
          <a:xfrm>
            <a:off x="4738824" y="3367650"/>
            <a:ext cx="261900" cy="2922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54" name="Shape 554"/>
          <p:cNvCxnSpPr/>
          <p:nvPr/>
        </p:nvCxnSpPr>
        <p:spPr>
          <a:xfrm>
            <a:off x="5272224" y="3991537"/>
            <a:ext cx="207900" cy="441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55" name="Shape 555"/>
          <p:cNvCxnSpPr/>
          <p:nvPr/>
        </p:nvCxnSpPr>
        <p:spPr>
          <a:xfrm>
            <a:off x="5642112" y="4797987"/>
            <a:ext cx="163499" cy="3540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cxnSp>
        <p:nvCxnSpPr>
          <p:cNvPr id="556" name="Shape 556"/>
          <p:cNvCxnSpPr/>
          <p:nvPr/>
        </p:nvCxnSpPr>
        <p:spPr>
          <a:xfrm>
            <a:off x="4305437" y="4234425"/>
            <a:ext cx="160199" cy="4206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pic>
        <p:nvPicPr>
          <p:cNvPr id="557" name="Shape 5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70512" y="3194798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8" name="Shape 5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26137" y="3663110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9" name="Shape 559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30937" y="4431460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0" name="Shape 56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80187" y="5318698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1" name="Shape 56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33162" y="3817273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2" name="Shape 56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78337" y="4759285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63" name="Shape 5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07799" y="4691810"/>
            <a:ext cx="555600" cy="431400"/>
          </a:xfrm>
          <a:prstGeom prst="rect">
            <a:avLst/>
          </a:prstGeom>
          <a:noFill/>
          <a:ln>
            <a:noFill/>
          </a:ln>
        </p:spPr>
      </p:pic>
      <p:sp>
        <p:nvSpPr>
          <p:cNvPr id="564" name="Shape 564"/>
          <p:cNvSpPr txBox="1"/>
          <p:nvPr/>
        </p:nvSpPr>
        <p:spPr>
          <a:xfrm>
            <a:off x="3104462" y="300911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 b="0" i="0" u="none" strike="noStrike" cap="non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</a:p>
        </p:txBody>
      </p:sp>
      <p:sp>
        <p:nvSpPr>
          <p:cNvPr id="565" name="Shape 565"/>
          <p:cNvSpPr txBox="1"/>
          <p:nvPr/>
        </p:nvSpPr>
        <p:spPr>
          <a:xfrm>
            <a:off x="4656262" y="299301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S1</a:t>
            </a:r>
          </a:p>
        </p:txBody>
      </p:sp>
      <p:sp>
        <p:nvSpPr>
          <p:cNvPr id="566" name="Shape 566"/>
          <p:cNvSpPr txBox="1"/>
          <p:nvPr/>
        </p:nvSpPr>
        <p:spPr>
          <a:xfrm>
            <a:off x="4344325" y="387476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S2</a:t>
            </a:r>
          </a:p>
        </p:txBody>
      </p:sp>
      <p:sp>
        <p:nvSpPr>
          <p:cNvPr id="567" name="Shape 567"/>
          <p:cNvSpPr txBox="1"/>
          <p:nvPr/>
        </p:nvSpPr>
        <p:spPr>
          <a:xfrm>
            <a:off x="5565124" y="4399600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S6</a:t>
            </a:r>
          </a:p>
        </p:txBody>
      </p:sp>
      <p:sp>
        <p:nvSpPr>
          <p:cNvPr id="568" name="Shape 568"/>
          <p:cNvSpPr txBox="1"/>
          <p:nvPr/>
        </p:nvSpPr>
        <p:spPr>
          <a:xfrm>
            <a:off x="5894100" y="5165175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S7</a:t>
            </a:r>
          </a:p>
        </p:txBody>
      </p:sp>
      <p:sp>
        <p:nvSpPr>
          <p:cNvPr id="569" name="Shape 569"/>
          <p:cNvSpPr txBox="1"/>
          <p:nvPr/>
        </p:nvSpPr>
        <p:spPr>
          <a:xfrm>
            <a:off x="3828100" y="505661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S4</a:t>
            </a:r>
          </a:p>
        </p:txBody>
      </p:sp>
      <p:sp>
        <p:nvSpPr>
          <p:cNvPr id="570" name="Shape 570"/>
          <p:cNvSpPr txBox="1"/>
          <p:nvPr/>
        </p:nvSpPr>
        <p:spPr>
          <a:xfrm>
            <a:off x="4572912" y="4756525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S5</a:t>
            </a:r>
          </a:p>
        </p:txBody>
      </p:sp>
      <p:cxnSp>
        <p:nvCxnSpPr>
          <p:cNvPr id="571" name="Shape 571"/>
          <p:cNvCxnSpPr>
            <a:stCxn id="557" idx="1"/>
            <a:endCxn id="572" idx="3"/>
          </p:cNvCxnSpPr>
          <p:nvPr/>
        </p:nvCxnSpPr>
        <p:spPr>
          <a:xfrm rot="10800000">
            <a:off x="3792312" y="3226298"/>
            <a:ext cx="478200" cy="184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2" name="Shape 57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32087" y="3049337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3" name="Shape 573"/>
          <p:cNvSpPr txBox="1"/>
          <p:nvPr/>
        </p:nvSpPr>
        <p:spPr>
          <a:xfrm>
            <a:off x="5335700" y="368341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S3</a:t>
            </a:r>
          </a:p>
        </p:txBody>
      </p:sp>
      <p:sp>
        <p:nvSpPr>
          <p:cNvPr id="574" name="Shape 574"/>
          <p:cNvSpPr txBox="1"/>
          <p:nvPr/>
        </p:nvSpPr>
        <p:spPr>
          <a:xfrm>
            <a:off x="2198212" y="516516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</a:p>
        </p:txBody>
      </p:sp>
      <p:cxnSp>
        <p:nvCxnSpPr>
          <p:cNvPr id="575" name="Shape 575"/>
          <p:cNvCxnSpPr>
            <a:stCxn id="562" idx="1"/>
            <a:endCxn id="576" idx="3"/>
          </p:cNvCxnSpPr>
          <p:nvPr/>
        </p:nvCxnSpPr>
        <p:spPr>
          <a:xfrm flipH="1">
            <a:off x="2927437" y="4974985"/>
            <a:ext cx="450900" cy="367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6" name="Shape 57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567262" y="5165175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77" name="Shape 577"/>
          <p:cNvSpPr txBox="1"/>
          <p:nvPr/>
        </p:nvSpPr>
        <p:spPr>
          <a:xfrm>
            <a:off x="2623637" y="3683425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B</a:t>
            </a:r>
          </a:p>
        </p:txBody>
      </p:sp>
      <p:cxnSp>
        <p:nvCxnSpPr>
          <p:cNvPr id="578" name="Shape 578"/>
          <p:cNvCxnSpPr>
            <a:stCxn id="561" idx="1"/>
            <a:endCxn id="579" idx="3"/>
          </p:cNvCxnSpPr>
          <p:nvPr/>
        </p:nvCxnSpPr>
        <p:spPr>
          <a:xfrm rot="10800000">
            <a:off x="3321362" y="3829573"/>
            <a:ext cx="511800" cy="20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79" name="Shape 57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60937" y="3652512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0" name="Shape 580"/>
          <p:cNvSpPr txBox="1"/>
          <p:nvPr/>
        </p:nvSpPr>
        <p:spPr>
          <a:xfrm>
            <a:off x="4572912" y="5388287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</a:p>
        </p:txBody>
      </p:sp>
      <p:cxnSp>
        <p:nvCxnSpPr>
          <p:cNvPr id="581" name="Shape 581"/>
          <p:cNvCxnSpPr>
            <a:stCxn id="560" idx="1"/>
            <a:endCxn id="582" idx="3"/>
          </p:cNvCxnSpPr>
          <p:nvPr/>
        </p:nvCxnSpPr>
        <p:spPr>
          <a:xfrm rot="10800000">
            <a:off x="5238987" y="5534398"/>
            <a:ext cx="2412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82" name="Shape 58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78562" y="5357400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583" name="Shape 583"/>
          <p:cNvSpPr txBox="1"/>
          <p:nvPr/>
        </p:nvSpPr>
        <p:spPr>
          <a:xfrm>
            <a:off x="6486287" y="5388300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E</a:t>
            </a:r>
          </a:p>
        </p:txBody>
      </p:sp>
      <p:cxnSp>
        <p:nvCxnSpPr>
          <p:cNvPr id="584" name="Shape 584"/>
          <p:cNvCxnSpPr>
            <a:stCxn id="585" idx="1"/>
            <a:endCxn id="560" idx="3"/>
          </p:cNvCxnSpPr>
          <p:nvPr/>
        </p:nvCxnSpPr>
        <p:spPr>
          <a:xfrm rot="10800000">
            <a:off x="6035712" y="5534387"/>
            <a:ext cx="192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585" name="Shape 58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28312" y="5357387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45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pt-PT" dirty="0" smtClean="0"/>
              <a:t>E responde a A</a:t>
            </a:r>
            <a:endParaRPr lang="pt-PT" dirty="0"/>
          </a:p>
        </p:txBody>
      </p:sp>
      <p:sp>
        <p:nvSpPr>
          <p:cNvPr id="592" name="Shape 592"/>
          <p:cNvSpPr txBox="1">
            <a:spLocks noGrp="1"/>
          </p:cNvSpPr>
          <p:nvPr>
            <p:ph type="body" idx="1"/>
          </p:nvPr>
        </p:nvSpPr>
        <p:spPr>
          <a:xfrm>
            <a:off x="266700" y="1213225"/>
            <a:ext cx="8610599" cy="138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457200" marR="0" lvl="0" indent="-222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43999"/>
              <a:buFont typeface="Comic Sans MS"/>
              <a:buChar char="•"/>
            </a:pPr>
            <a:r>
              <a:rPr lang="pt-PT" sz="2500" dirty="0" smtClean="0"/>
              <a:t>Se o computador E responde a A, o caminho direto para A já é conhecido</a:t>
            </a:r>
            <a:endParaRPr lang="pt-PT" sz="2500" dirty="0"/>
          </a:p>
        </p:txBody>
      </p:sp>
      <p:cxnSp>
        <p:nvCxnSpPr>
          <p:cNvPr id="594" name="Shape 594"/>
          <p:cNvCxnSpPr/>
          <p:nvPr/>
        </p:nvCxnSpPr>
        <p:spPr>
          <a:xfrm>
            <a:off x="5136037" y="3806612"/>
            <a:ext cx="311099" cy="677999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5" name="Shape 595"/>
          <p:cNvCxnSpPr/>
          <p:nvPr/>
        </p:nvCxnSpPr>
        <p:spPr>
          <a:xfrm>
            <a:off x="5463062" y="4506700"/>
            <a:ext cx="317400" cy="7572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6" name="Shape 596"/>
          <p:cNvCxnSpPr/>
          <p:nvPr/>
        </p:nvCxnSpPr>
        <p:spPr>
          <a:xfrm rot="10800000">
            <a:off x="4177211" y="4040012"/>
            <a:ext cx="250799" cy="7191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7" name="Shape 597"/>
          <p:cNvCxnSpPr/>
          <p:nvPr/>
        </p:nvCxnSpPr>
        <p:spPr>
          <a:xfrm>
            <a:off x="4661374" y="3343062"/>
            <a:ext cx="408000" cy="4095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8" name="Shape 598"/>
          <p:cNvCxnSpPr/>
          <p:nvPr/>
        </p:nvCxnSpPr>
        <p:spPr>
          <a:xfrm flipH="1">
            <a:off x="3767711" y="3404975"/>
            <a:ext cx="622199" cy="1386000"/>
          </a:xfrm>
          <a:prstGeom prst="straightConnector1">
            <a:avLst/>
          </a:prstGeom>
          <a:noFill/>
          <a:ln w="5715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599" name="Shape 599"/>
          <p:cNvCxnSpPr/>
          <p:nvPr/>
        </p:nvCxnSpPr>
        <p:spPr>
          <a:xfrm>
            <a:off x="4831237" y="3404985"/>
            <a:ext cx="193499" cy="1665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600" name="Shape 600"/>
          <p:cNvCxnSpPr/>
          <p:nvPr/>
        </p:nvCxnSpPr>
        <p:spPr>
          <a:xfrm>
            <a:off x="3864212" y="3101549"/>
            <a:ext cx="344700" cy="1401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stealth" w="med" len="med"/>
            <a:tailEnd type="none" w="lg" len="lg"/>
          </a:ln>
        </p:spPr>
      </p:cxnSp>
      <p:pic>
        <p:nvPicPr>
          <p:cNvPr id="601" name="Shape 60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75612" y="3140048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2" name="Shape 60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831237" y="3608360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3" name="Shape 60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36037" y="4376710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4" name="Shape 6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496425" y="5263923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5" name="Shape 60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83437" y="4704535"/>
            <a:ext cx="555600" cy="431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06" name="Shape 60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12899" y="4637060"/>
            <a:ext cx="555600" cy="431400"/>
          </a:xfrm>
          <a:prstGeom prst="rect">
            <a:avLst/>
          </a:prstGeom>
          <a:noFill/>
          <a:ln>
            <a:noFill/>
          </a:ln>
        </p:spPr>
      </p:pic>
      <p:sp>
        <p:nvSpPr>
          <p:cNvPr id="607" name="Shape 607"/>
          <p:cNvSpPr txBox="1"/>
          <p:nvPr/>
        </p:nvSpPr>
        <p:spPr>
          <a:xfrm>
            <a:off x="3109562" y="295436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 b="0" i="0" u="none" strike="noStrike" cap="none" baseline="0">
                <a:solidFill>
                  <a:srgbClr val="000000"/>
                </a:solidFill>
                <a:latin typeface="Comic Sans MS"/>
                <a:ea typeface="Comic Sans MS"/>
                <a:cs typeface="Comic Sans MS"/>
                <a:sym typeface="Comic Sans MS"/>
              </a:rPr>
              <a:t>A</a:t>
            </a:r>
          </a:p>
        </p:txBody>
      </p:sp>
      <p:sp>
        <p:nvSpPr>
          <p:cNvPr id="608" name="Shape 608"/>
          <p:cNvSpPr txBox="1"/>
          <p:nvPr/>
        </p:nvSpPr>
        <p:spPr>
          <a:xfrm>
            <a:off x="4661362" y="293826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S1</a:t>
            </a:r>
          </a:p>
        </p:txBody>
      </p:sp>
      <p:sp>
        <p:nvSpPr>
          <p:cNvPr id="609" name="Shape 609"/>
          <p:cNvSpPr txBox="1"/>
          <p:nvPr/>
        </p:nvSpPr>
        <p:spPr>
          <a:xfrm>
            <a:off x="4349425" y="382001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S2</a:t>
            </a:r>
          </a:p>
        </p:txBody>
      </p:sp>
      <p:sp>
        <p:nvSpPr>
          <p:cNvPr id="610" name="Shape 610"/>
          <p:cNvSpPr txBox="1"/>
          <p:nvPr/>
        </p:nvSpPr>
        <p:spPr>
          <a:xfrm>
            <a:off x="5570224" y="4344850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S6</a:t>
            </a:r>
          </a:p>
        </p:txBody>
      </p:sp>
      <p:sp>
        <p:nvSpPr>
          <p:cNvPr id="611" name="Shape 611"/>
          <p:cNvSpPr txBox="1"/>
          <p:nvPr/>
        </p:nvSpPr>
        <p:spPr>
          <a:xfrm>
            <a:off x="5899200" y="5110425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S7</a:t>
            </a:r>
          </a:p>
        </p:txBody>
      </p:sp>
      <p:sp>
        <p:nvSpPr>
          <p:cNvPr id="612" name="Shape 612"/>
          <p:cNvSpPr txBox="1"/>
          <p:nvPr/>
        </p:nvSpPr>
        <p:spPr>
          <a:xfrm>
            <a:off x="3833200" y="500186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S4</a:t>
            </a:r>
          </a:p>
        </p:txBody>
      </p:sp>
      <p:sp>
        <p:nvSpPr>
          <p:cNvPr id="613" name="Shape 613"/>
          <p:cNvSpPr txBox="1"/>
          <p:nvPr/>
        </p:nvSpPr>
        <p:spPr>
          <a:xfrm>
            <a:off x="4578012" y="4701775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S5</a:t>
            </a:r>
          </a:p>
        </p:txBody>
      </p:sp>
      <p:cxnSp>
        <p:nvCxnSpPr>
          <p:cNvPr id="614" name="Shape 614"/>
          <p:cNvCxnSpPr>
            <a:stCxn id="601" idx="1"/>
            <a:endCxn id="615" idx="3"/>
          </p:cNvCxnSpPr>
          <p:nvPr/>
        </p:nvCxnSpPr>
        <p:spPr>
          <a:xfrm rot="10800000">
            <a:off x="3797412" y="3171548"/>
            <a:ext cx="478200" cy="1842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15" name="Shape 61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437187" y="2994587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6" name="Shape 616"/>
          <p:cNvSpPr txBox="1"/>
          <p:nvPr/>
        </p:nvSpPr>
        <p:spPr>
          <a:xfrm>
            <a:off x="5340800" y="362866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S3</a:t>
            </a:r>
          </a:p>
        </p:txBody>
      </p:sp>
      <p:sp>
        <p:nvSpPr>
          <p:cNvPr id="617" name="Shape 617"/>
          <p:cNvSpPr txBox="1"/>
          <p:nvPr/>
        </p:nvSpPr>
        <p:spPr>
          <a:xfrm>
            <a:off x="2244587" y="4920212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C</a:t>
            </a:r>
          </a:p>
        </p:txBody>
      </p:sp>
      <p:cxnSp>
        <p:nvCxnSpPr>
          <p:cNvPr id="618" name="Shape 618"/>
          <p:cNvCxnSpPr>
            <a:stCxn id="605" idx="1"/>
            <a:endCxn id="619" idx="3"/>
          </p:cNvCxnSpPr>
          <p:nvPr/>
        </p:nvCxnSpPr>
        <p:spPr>
          <a:xfrm flipH="1">
            <a:off x="3012937" y="4920235"/>
            <a:ext cx="370500" cy="648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19" name="Shape 61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652587" y="4808100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0" name="Shape 620"/>
          <p:cNvSpPr txBox="1"/>
          <p:nvPr/>
        </p:nvSpPr>
        <p:spPr>
          <a:xfrm>
            <a:off x="2628737" y="3628675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B</a:t>
            </a:r>
          </a:p>
        </p:txBody>
      </p:sp>
      <p:cxnSp>
        <p:nvCxnSpPr>
          <p:cNvPr id="621" name="Shape 621"/>
          <p:cNvCxnSpPr>
            <a:stCxn id="622" idx="1"/>
            <a:endCxn id="623" idx="3"/>
          </p:cNvCxnSpPr>
          <p:nvPr/>
        </p:nvCxnSpPr>
        <p:spPr>
          <a:xfrm rot="10800000">
            <a:off x="3326462" y="3774823"/>
            <a:ext cx="511800" cy="20340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23" name="Shape 62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66037" y="3597762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4" name="Shape 624"/>
          <p:cNvSpPr txBox="1"/>
          <p:nvPr/>
        </p:nvSpPr>
        <p:spPr>
          <a:xfrm>
            <a:off x="4578012" y="5333537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D</a:t>
            </a:r>
          </a:p>
        </p:txBody>
      </p:sp>
      <p:cxnSp>
        <p:nvCxnSpPr>
          <p:cNvPr id="625" name="Shape 625"/>
          <p:cNvCxnSpPr>
            <a:stCxn id="604" idx="1"/>
            <a:endCxn id="626" idx="3"/>
          </p:cNvCxnSpPr>
          <p:nvPr/>
        </p:nvCxnSpPr>
        <p:spPr>
          <a:xfrm rot="10800000">
            <a:off x="5243825" y="5479623"/>
            <a:ext cx="2526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26" name="Shape 62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883662" y="5302650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627" name="Shape 627"/>
          <p:cNvSpPr txBox="1"/>
          <p:nvPr/>
        </p:nvSpPr>
        <p:spPr>
          <a:xfrm>
            <a:off x="6491387" y="5333550"/>
            <a:ext cx="408000" cy="292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Comic Sans MS"/>
              <a:buNone/>
            </a:pPr>
            <a:r>
              <a:rPr lang="en-GB" sz="1200">
                <a:latin typeface="Comic Sans MS"/>
                <a:ea typeface="Comic Sans MS"/>
                <a:cs typeface="Comic Sans MS"/>
                <a:sym typeface="Comic Sans MS"/>
              </a:rPr>
              <a:t>E</a:t>
            </a:r>
          </a:p>
        </p:txBody>
      </p:sp>
      <p:cxnSp>
        <p:nvCxnSpPr>
          <p:cNvPr id="628" name="Shape 628"/>
          <p:cNvCxnSpPr>
            <a:stCxn id="629" idx="1"/>
            <a:endCxn id="604" idx="3"/>
          </p:cNvCxnSpPr>
          <p:nvPr/>
        </p:nvCxnSpPr>
        <p:spPr>
          <a:xfrm rot="10800000">
            <a:off x="6051912" y="5479637"/>
            <a:ext cx="1815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629" name="Shape 629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233412" y="5302637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22" name="Shape 62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838262" y="3762523"/>
            <a:ext cx="555600" cy="4314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30" name="Shape 630"/>
          <p:cNvCxnSpPr/>
          <p:nvPr/>
        </p:nvCxnSpPr>
        <p:spPr>
          <a:xfrm>
            <a:off x="5710525" y="4763650"/>
            <a:ext cx="138900" cy="388199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stealth" w="med" len="med"/>
            <a:tailEnd type="none" w="lg" len="lg"/>
          </a:ln>
        </p:spPr>
      </p:cxnSp>
      <p:cxnSp>
        <p:nvCxnSpPr>
          <p:cNvPr id="631" name="Shape 631"/>
          <p:cNvCxnSpPr/>
          <p:nvPr/>
        </p:nvCxnSpPr>
        <p:spPr>
          <a:xfrm>
            <a:off x="5304800" y="3952587"/>
            <a:ext cx="175800" cy="3183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stealth" w="med" len="med"/>
            <a:tailEnd type="none" w="lg" len="lg"/>
          </a:ln>
        </p:spPr>
      </p:cxnSp>
      <p:sp>
        <p:nvSpPr>
          <p:cNvPr id="43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Shape 591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pt-PT" dirty="0" smtClean="0"/>
              <a:t>Configuração Típica</a:t>
            </a:r>
            <a:endParaRPr lang="pt-PT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1" y="1518363"/>
            <a:ext cx="8757138" cy="4519141"/>
          </a:xfrm>
          <a:prstGeom prst="rect">
            <a:avLst/>
          </a:prstGeom>
        </p:spPr>
      </p:pic>
      <p:sp>
        <p:nvSpPr>
          <p:cNvPr id="45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66125039"/>
      </p:ext>
    </p:extLst>
  </p:cSld>
  <p:clrMapOvr>
    <a:masterClrMapping/>
  </p:clrMapOvr>
  <p:transition spd="slow">
    <p:cut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7" name="Shape 637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Análise e conclusões</a:t>
            </a:r>
          </a:p>
        </p:txBody>
      </p:sp>
      <p:sp>
        <p:nvSpPr>
          <p:cNvPr id="638" name="Shape 638"/>
          <p:cNvSpPr txBox="1">
            <a:spLocks noGrp="1"/>
          </p:cNvSpPr>
          <p:nvPr>
            <p:ph type="body" idx="1"/>
          </p:nvPr>
        </p:nvSpPr>
        <p:spPr>
          <a:xfrm>
            <a:off x="467543" y="1196751"/>
            <a:ext cx="8363272" cy="532859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en-GB" sz="2000" b="0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Numa rede estruturada em árvore e em que seja realista utilizar inundação, é possível encaminhar mensagens sem necessidade de nenhuma parametrização prévia. É equivalente ao funcionamento de um canal único baseado em difusão</a:t>
            </a:r>
          </a:p>
          <a:p>
            <a:pPr marL="563563" marR="0" lvl="1" indent="-233362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en-GB" sz="18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O método suporta até que os computadores se desloquem (sejam móveis)</a:t>
            </a:r>
          </a:p>
          <a:p>
            <a:pPr marL="563563" marR="0" lvl="1" indent="-233362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en-GB" sz="18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Exige-se apenas que todos os endereços sejam diferentes</a:t>
            </a:r>
          </a:p>
          <a:p>
            <a:pPr marL="563563" marR="0" lvl="1" indent="-233362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en-GB" sz="18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E que fazer inundação com alguma frequência seja realista e que a rede não tenha falhas (os canais não avariam !)</a:t>
            </a:r>
          </a:p>
          <a:p>
            <a:pPr marL="223838" marR="0" lvl="0" indent="-223838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en-GB" sz="2000" b="0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Será realista fazê-lo numa rede com a configuração de uma malha e caminhos redundantes?</a:t>
            </a:r>
          </a:p>
          <a:p>
            <a:pPr marL="563563" marR="0" lvl="1" indent="-233362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en-GB" sz="18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 vários milhares de computadores?</a:t>
            </a:r>
          </a:p>
          <a:p>
            <a:pPr marL="563563" marR="0" lvl="1" indent="-233362" algn="l" rtl="0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en-GB" sz="1800" b="0" i="0" u="none" strike="noStrike" cap="none" baseline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Cobrindo um país ou mesmo do mundo?</a:t>
            </a:r>
          </a:p>
          <a:p>
            <a:pPr marL="223838" marR="0" lvl="0" indent="-223838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en-GB" sz="2000" b="0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 resposta é NÃO !</a:t>
            </a:r>
          </a:p>
          <a:p>
            <a:pPr marL="223838" marR="0" lvl="0" indent="-96838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None/>
            </a:pPr>
            <a:endParaRPr sz="2000" b="0" i="0" u="none" strike="noStrike" cap="none" baseline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5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Shape 643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Conclusões</a:t>
            </a:r>
            <a:endParaRPr lang="pt-PT" sz="3600" b="1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644" name="Shape 644"/>
          <p:cNvSpPr txBox="1">
            <a:spLocks noGrp="1"/>
          </p:cNvSpPr>
          <p:nvPr>
            <p:ph type="body" idx="1"/>
          </p:nvPr>
        </p:nvSpPr>
        <p:spPr>
          <a:xfrm>
            <a:off x="539552" y="1196751"/>
            <a:ext cx="8228013" cy="496855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Uma das propriedades interessantes de qualquer solução de um problema de engenharia é a simplicidade</a:t>
            </a:r>
          </a:p>
          <a:p>
            <a:pPr marL="223838" marR="0" lvl="0" indent="-223838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Fazer encaminhamento de pacotes usando difusão é muito simples</a:t>
            </a:r>
          </a:p>
          <a:p>
            <a:pPr marL="563563" marR="0" lvl="1" indent="-233362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000" b="0" i="0" u="none" strike="noStrike" cap="none" baseline="0" dirty="0" smtClean="0">
                <a:solidFill>
                  <a:schemeClr val="dk2"/>
                </a:solidFill>
                <a:sym typeface="Comic Sans MS"/>
              </a:rPr>
              <a:t>Não requer que os comutadores necessitem de muita informação</a:t>
            </a:r>
          </a:p>
          <a:p>
            <a:pPr lvl="1" indent="-233362">
              <a:spcBef>
                <a:spcPts val="200"/>
              </a:spcBef>
              <a:buSzPct val="100000"/>
            </a:pPr>
            <a:r>
              <a:rPr lang="pt-PT" sz="2000" b="0" i="0" u="none" strike="noStrike" cap="none" baseline="0" dirty="0" smtClean="0">
                <a:solidFill>
                  <a:schemeClr val="dk2"/>
                </a:solidFill>
                <a:sym typeface="Comic Sans MS"/>
              </a:rPr>
              <a:t>Permite aos</a:t>
            </a:r>
            <a:r>
              <a:rPr lang="pt-PT" sz="2000" dirty="0" smtClean="0"/>
              <a:t> comutadores </a:t>
            </a:r>
            <a:r>
              <a:rPr lang="pt-PT" sz="2000" b="0" i="0" u="none" strike="noStrike" cap="none" baseline="0" dirty="0" smtClean="0">
                <a:solidFill>
                  <a:schemeClr val="dk2"/>
                </a:solidFill>
                <a:sym typeface="Comic Sans MS"/>
              </a:rPr>
              <a:t>adaptarem-se automaticamente</a:t>
            </a:r>
          </a:p>
          <a:p>
            <a:pPr marL="223838" marR="0" lvl="0" indent="-223838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Introduzir otimização por auto aprendizagem pelo caminho inverso torna o método ainda mais atrativo</a:t>
            </a:r>
          </a:p>
          <a:p>
            <a:pPr marL="223838" marR="0" lvl="0" indent="-223838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Infelizmente</a:t>
            </a:r>
          </a:p>
          <a:p>
            <a:pPr marL="563563" marR="0" lvl="1" indent="-233362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000" b="0" i="0" u="none" strike="noStrike" cap="none" baseline="0" dirty="0" smtClean="0">
                <a:solidFill>
                  <a:schemeClr val="dk2"/>
                </a:solidFill>
                <a:sym typeface="Comic Sans MS"/>
              </a:rPr>
              <a:t>Só é realista em redes organizadas em árvore</a:t>
            </a:r>
          </a:p>
          <a:p>
            <a:pPr marL="563563" marR="0" lvl="1" indent="-233362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2000" b="0" i="0" u="none" strike="noStrike" cap="none" baseline="0" dirty="0" smtClean="0">
                <a:solidFill>
                  <a:schemeClr val="dk2"/>
                </a:solidFill>
                <a:sym typeface="Comic Sans MS"/>
              </a:rPr>
              <a:t>Pode não ser muito escalável sempre que a rede tem muitos computadores ou esta é de grande dimensão</a:t>
            </a:r>
            <a:endParaRPr lang="pt-PT" sz="2000" b="0" i="0" u="none" strike="noStrike" cap="none" baseline="0" dirty="0">
              <a:solidFill>
                <a:schemeClr val="dk2"/>
              </a:solidFill>
              <a:sym typeface="Comic Sans MS"/>
            </a:endParaRPr>
          </a:p>
        </p:txBody>
      </p:sp>
      <p:sp>
        <p:nvSpPr>
          <p:cNvPr id="645" name="Shape 645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04800" y="659422"/>
            <a:ext cx="8381999" cy="5452477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algn="l"/>
            <a:r>
              <a:rPr lang="en-US" sz="2400" i="1" dirty="0" smtClean="0">
                <a:solidFill>
                  <a:schemeClr val="tx1"/>
                </a:solidFill>
              </a:rPr>
              <a:t>Increasingly</a:t>
            </a:r>
            <a:r>
              <a:rPr lang="en-US" sz="2400" i="1" dirty="0">
                <a:solidFill>
                  <a:schemeClr val="tx1"/>
                </a:solidFill>
              </a:rPr>
              <a:t>, people seem to misinterpret complexity as sophistication, which is </a:t>
            </a:r>
            <a:r>
              <a:rPr lang="en-US" sz="2400" i="1" dirty="0" smtClean="0">
                <a:solidFill>
                  <a:schemeClr val="tx1"/>
                </a:solidFill>
              </a:rPr>
              <a:t>baffling </a:t>
            </a:r>
            <a:r>
              <a:rPr lang="en-US" sz="2400" i="1" dirty="0">
                <a:solidFill>
                  <a:schemeClr val="tx1"/>
                </a:solidFill>
              </a:rPr>
              <a:t>– the incomprehensible should cause suspicion rather 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>than admiration. 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i="1" dirty="0">
                <a:solidFill>
                  <a:schemeClr val="tx1"/>
                </a:solidFill>
              </a:rPr>
              <a:t/>
            </a:r>
            <a:br>
              <a:rPr lang="en-US" sz="2400" i="1" dirty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/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/>
            </a:r>
            <a:br>
              <a:rPr lang="en-US" sz="2400" i="1" dirty="0" smtClean="0">
                <a:solidFill>
                  <a:schemeClr val="tx1"/>
                </a:solidFill>
              </a:rPr>
            </a:br>
            <a:r>
              <a:rPr lang="en-US" sz="2400" i="1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>
                <a:solidFill>
                  <a:schemeClr val="tx1"/>
                </a:solidFill>
              </a:rPr>
              <a:t>– </a:t>
            </a:r>
            <a:r>
              <a:rPr lang="en-US" sz="2400" dirty="0" err="1" smtClean="0">
                <a:solidFill>
                  <a:schemeClr val="tx1"/>
                </a:solidFill>
              </a:rPr>
              <a:t>Autor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i="1" dirty="0" err="1">
                <a:solidFill>
                  <a:schemeClr val="tx1"/>
                </a:solidFill>
              </a:rPr>
              <a:t>Niklaus</a:t>
            </a:r>
            <a:r>
              <a:rPr lang="en-US" sz="2400" i="1" dirty="0">
                <a:solidFill>
                  <a:schemeClr val="tx1"/>
                </a:solidFill>
              </a:rPr>
              <a:t> Wirth 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6271880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3600" b="1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KISS – Keep It </a:t>
            </a:r>
            <a:r>
              <a:rPr lang="en-GB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Simple, </a:t>
            </a:r>
            <a:r>
              <a:rPr lang="en-GB" sz="3600" b="1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Stupid !</a:t>
            </a:r>
          </a:p>
        </p:txBody>
      </p:sp>
      <p:sp>
        <p:nvSpPr>
          <p:cNvPr id="109" name="Shape 109"/>
          <p:cNvSpPr txBox="1">
            <a:spLocks noGrp="1"/>
          </p:cNvSpPr>
          <p:nvPr>
            <p:ph type="body" idx="1"/>
          </p:nvPr>
        </p:nvSpPr>
        <p:spPr>
          <a:xfrm>
            <a:off x="304800" y="1359878"/>
            <a:ext cx="8610599" cy="45749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Admitindo que um</a:t>
            </a:r>
            <a:r>
              <a:rPr lang="pt-PT" sz="2400" dirty="0" smtClean="0"/>
              <a:t> </a:t>
            </a: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comutador não sabe nada sobre a rede ou a localização do nó de destino,</a:t>
            </a:r>
            <a:r>
              <a:rPr lang="pt-PT" sz="2400" b="0" i="0" u="none" strike="noStrike" cap="none" dirty="0" smtClean="0">
                <a:solidFill>
                  <a:srgbClr val="0000FF"/>
                </a:solidFill>
                <a:sym typeface="Comic Sans MS"/>
              </a:rPr>
              <a:t> q</a:t>
            </a: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ual o algoritmo de encaminhamento mais simples?</a:t>
            </a:r>
          </a:p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endParaRPr lang="pt-PT" sz="2400" dirty="0"/>
          </a:p>
          <a:p>
            <a:pPr indent="-223838">
              <a:spcBef>
                <a:spcPts val="0"/>
              </a:spcBef>
              <a:buSzPct val="100000"/>
            </a:pPr>
            <a:r>
              <a:rPr lang="pt-PT" sz="2400" dirty="0"/>
              <a:t>Como o emissor não conhece onde está o destino, envia para todas as interfaces menos pela que </a:t>
            </a:r>
            <a:r>
              <a:rPr lang="pt-PT" sz="2400" dirty="0" smtClean="0"/>
              <a:t>recebeu</a:t>
            </a:r>
            <a:endParaRPr lang="pt-PT" sz="2400" b="0" i="0" u="none" strike="noStrike" cap="none" baseline="0" dirty="0" smtClean="0">
              <a:solidFill>
                <a:srgbClr val="0000FF"/>
              </a:solidFill>
              <a:sym typeface="Comic Sans MS"/>
            </a:endParaRPr>
          </a:p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endParaRPr lang="pt-PT" sz="2400" b="0" i="0" u="none" strike="noStrike" cap="none" baseline="0" dirty="0" smtClean="0">
              <a:solidFill>
                <a:srgbClr val="0000FF"/>
              </a:solidFill>
              <a:sym typeface="Comic Sans MS"/>
            </a:endParaRPr>
          </a:p>
          <a:p>
            <a:pPr marL="223838" marR="0" lvl="0" indent="-2238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Esse algoritmo chama-se algoritmo de </a:t>
            </a:r>
            <a:r>
              <a:rPr lang="pt-PT" sz="2400" b="1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inundação ou </a:t>
            </a:r>
            <a:r>
              <a:rPr lang="pt-PT" sz="2400" b="1" i="1" u="none" strike="noStrike" cap="none" baseline="0" dirty="0" err="1" smtClean="0">
                <a:solidFill>
                  <a:srgbClr val="0000FF"/>
                </a:solidFill>
                <a:sym typeface="Comic Sans MS"/>
              </a:rPr>
              <a:t>flooding</a:t>
            </a:r>
            <a:endParaRPr lang="pt-PT" sz="2400" b="1" i="1" u="none" strike="noStrike" cap="none" baseline="0" dirty="0" smtClean="0">
              <a:solidFill>
                <a:srgbClr val="0000FF"/>
              </a:solidFill>
              <a:sym typeface="Comic Sans MS"/>
            </a:endParaRPr>
          </a:p>
          <a:p>
            <a:pPr marL="223838" marR="0" lvl="0" indent="-223838" algn="l" rtl="0">
              <a:spcBef>
                <a:spcPts val="14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endParaRPr lang="pt-PT" sz="2400" b="0" i="1" u="none" strike="noStrike" cap="none" baseline="0" dirty="0" smtClean="0">
              <a:solidFill>
                <a:srgbClr val="0000FF"/>
              </a:solidFill>
              <a:sym typeface="Comic Sans MS"/>
            </a:endParaRPr>
          </a:p>
        </p:txBody>
      </p:sp>
      <p:sp>
        <p:nvSpPr>
          <p:cNvPr id="5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4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Inundação</a:t>
            </a:r>
            <a:endParaRPr lang="pt-PT" sz="3600" b="1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88" name="Shape 88"/>
          <p:cNvSpPr txBox="1">
            <a:spLocks noGrp="1"/>
          </p:cNvSpPr>
          <p:nvPr>
            <p:ph type="sldNum" idx="12"/>
          </p:nvPr>
        </p:nvSpPr>
        <p:spPr>
          <a:xfrm>
            <a:off x="7763608" y="6237287"/>
            <a:ext cx="1245454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0260" y="1477108"/>
            <a:ext cx="7597663" cy="2986454"/>
          </a:xfrm>
          <a:prstGeom prst="rect">
            <a:avLst/>
          </a:prstGeom>
        </p:spPr>
      </p:pic>
      <p:sp>
        <p:nvSpPr>
          <p:cNvPr id="7" name="Shape 109"/>
          <p:cNvSpPr txBox="1">
            <a:spLocks noGrp="1"/>
          </p:cNvSpPr>
          <p:nvPr>
            <p:ph type="body" idx="1"/>
          </p:nvPr>
        </p:nvSpPr>
        <p:spPr>
          <a:xfrm>
            <a:off x="304800" y="4624753"/>
            <a:ext cx="8610599" cy="136280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800" b="0" i="0" u="none" strike="noStrike" cap="none" baseline="0" dirty="0" smtClean="0">
                <a:solidFill>
                  <a:srgbClr val="0000FF"/>
                </a:solidFill>
                <a:sym typeface="Comic Sans MS"/>
              </a:rPr>
              <a:t>A inundação pode introduzir desperdício, ver (a) e (b),</a:t>
            </a:r>
            <a:r>
              <a:rPr lang="pt-PT" sz="2800" b="0" i="0" u="none" strike="noStrike" cap="none" dirty="0" smtClean="0">
                <a:solidFill>
                  <a:srgbClr val="0000FF"/>
                </a:solidFill>
                <a:sym typeface="Comic Sans MS"/>
              </a:rPr>
              <a:t> ou mesmo redundância, isto é, duplicados (c), sempre que a rede tem ciclos</a:t>
            </a:r>
            <a:endParaRPr lang="pt-PT" sz="2800" b="0" i="1" u="none" strike="noStrike" cap="none" baseline="0" dirty="0">
              <a:solidFill>
                <a:srgbClr val="0000FF"/>
              </a:solidFill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494315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>
            <a:spLocks noGrp="1"/>
          </p:cNvSpPr>
          <p:nvPr>
            <p:ph type="title"/>
          </p:nvPr>
        </p:nvSpPr>
        <p:spPr>
          <a:xfrm>
            <a:off x="170474" y="249116"/>
            <a:ext cx="8516325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Análise do Algoritmo</a:t>
            </a:r>
            <a:endParaRPr lang="pt-PT" sz="3600" b="1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53" name="Shape 153"/>
          <p:cNvSpPr txBox="1">
            <a:spLocks noGrp="1"/>
          </p:cNvSpPr>
          <p:nvPr>
            <p:ph type="body" idx="1"/>
          </p:nvPr>
        </p:nvSpPr>
        <p:spPr>
          <a:xfrm>
            <a:off x="325315" y="1066799"/>
            <a:ext cx="8361484" cy="507841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0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É robusto pois explora todos os caminhos disponíveis</a:t>
            </a:r>
          </a:p>
          <a:p>
            <a:pPr marL="563563" marR="0" lvl="1" indent="-233362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1800" b="0" i="0" u="none" strike="noStrike" cap="none" baseline="0" dirty="0" smtClean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a cópia que chega primeiro ao destinatário chega pelo caminho mais curto</a:t>
            </a:r>
          </a:p>
          <a:p>
            <a:pPr marL="563563" marR="0" lvl="1" indent="-233362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1800" b="0" i="0" u="none" strike="noStrike" cap="none" baseline="0" dirty="0" smtClean="0">
                <a:solidFill>
                  <a:schemeClr val="dk2"/>
                </a:solidFill>
                <a:latin typeface="Comic Sans MS"/>
                <a:ea typeface="Comic Sans MS"/>
                <a:cs typeface="Comic Sans MS"/>
                <a:sym typeface="Comic Sans MS"/>
              </a:rPr>
              <a:t>Mesmo que o destinatário se desloque, localiza-o facilmente</a:t>
            </a:r>
          </a:p>
          <a:p>
            <a:pPr marL="223838" marR="0" lvl="0" indent="-223838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0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Implementa implicitamente a difusão (</a:t>
            </a:r>
            <a:r>
              <a:rPr lang="pt-PT" sz="2000" b="0" i="1" u="none" strike="noStrike" cap="none" baseline="0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broadcasting</a:t>
            </a:r>
            <a:r>
              <a:rPr lang="pt-PT" sz="20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)</a:t>
            </a:r>
          </a:p>
          <a:p>
            <a:pPr marL="223838" marR="0" lvl="0" indent="-223838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0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Não se conhece nenhum outro mais simples</a:t>
            </a:r>
          </a:p>
          <a:p>
            <a:pPr marL="223838" marR="0" lvl="0" indent="-223838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100000"/>
              <a:buFont typeface="Comic Sans MS"/>
              <a:buChar char="•"/>
            </a:pPr>
            <a:r>
              <a:rPr lang="pt-PT" sz="20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Defeitos</a:t>
            </a:r>
          </a:p>
          <a:p>
            <a:pPr marL="563563" marR="0" lvl="1" indent="-233362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1800" b="0" i="0" u="none" strike="noStrike" cap="none" baseline="0" dirty="0" smtClean="0">
                <a:solidFill>
                  <a:schemeClr val="dk2"/>
                </a:solidFill>
                <a:sym typeface="Comic Sans MS"/>
              </a:rPr>
              <a:t>Quando o destinatário é único (</a:t>
            </a:r>
            <a:r>
              <a:rPr lang="pt-PT" sz="1800" b="0" i="1" u="none" strike="noStrike" cap="none" baseline="0" dirty="0" err="1" smtClean="0">
                <a:solidFill>
                  <a:schemeClr val="dk2"/>
                </a:solidFill>
                <a:sym typeface="Comic Sans MS"/>
              </a:rPr>
              <a:t>unicasting</a:t>
            </a:r>
            <a:r>
              <a:rPr lang="pt-PT" sz="1800" b="0" i="0" u="none" strike="noStrike" cap="none" baseline="0" dirty="0" smtClean="0">
                <a:solidFill>
                  <a:schemeClr val="dk2"/>
                </a:solidFill>
                <a:sym typeface="Comic Sans MS"/>
              </a:rPr>
              <a:t>) envia mensagens a mais</a:t>
            </a:r>
          </a:p>
          <a:p>
            <a:pPr lvl="1" indent="-233362">
              <a:spcBef>
                <a:spcPts val="200"/>
              </a:spcBef>
              <a:buSzPct val="100000"/>
            </a:pPr>
            <a:r>
              <a:rPr lang="pt-PT" sz="1800" dirty="0"/>
              <a:t>É um método promíscuo pois todos os nós vêm todas as </a:t>
            </a:r>
            <a:r>
              <a:rPr lang="pt-PT" sz="1800" dirty="0" smtClean="0"/>
              <a:t>mensagens</a:t>
            </a:r>
            <a:endParaRPr lang="pt-PT" sz="1800" b="0" i="0" u="none" strike="noStrike" cap="none" baseline="0" dirty="0" smtClean="0">
              <a:solidFill>
                <a:schemeClr val="dk2"/>
              </a:solidFill>
              <a:sym typeface="Comic Sans MS"/>
            </a:endParaRPr>
          </a:p>
          <a:p>
            <a:pPr marL="563563" marR="0" lvl="1" indent="-233362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1800" b="0" i="0" u="none" strike="noStrike" cap="none" baseline="0" dirty="0" smtClean="0">
                <a:solidFill>
                  <a:schemeClr val="dk2"/>
                </a:solidFill>
                <a:sym typeface="Comic Sans MS"/>
              </a:rPr>
              <a:t>O mecanismo para deteção de duplicados é pesado nos requisitos de memória e de cabeçalhos</a:t>
            </a:r>
          </a:p>
          <a:p>
            <a:pPr marL="563563" marR="0" lvl="1" indent="-233362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endParaRPr lang="pt-PT" sz="1800" b="0" i="0" u="none" strike="noStrike" cap="none" baseline="0" dirty="0" smtClean="0">
              <a:solidFill>
                <a:schemeClr val="dk2"/>
              </a:solidFill>
              <a:sym typeface="Comic Sans MS"/>
            </a:endParaRPr>
          </a:p>
          <a:p>
            <a:pPr marL="563563" marR="0" lvl="1" indent="-233362" algn="l" rtl="0">
              <a:spcBef>
                <a:spcPts val="20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Helvetica Neue"/>
              <a:buChar char="–"/>
            </a:pPr>
            <a:r>
              <a:rPr lang="pt-PT" sz="1800" dirty="0" smtClean="0"/>
              <a:t>Mas o mecanismo de deteção de duplicados pode servir de base à construção de um algoritmo de difusão fiável</a:t>
            </a:r>
            <a:endParaRPr lang="pt-PT" sz="1800" b="0" i="0" u="none" strike="noStrike" cap="none" baseline="0" dirty="0" smtClean="0">
              <a:solidFill>
                <a:schemeClr val="dk2"/>
              </a:solidFill>
              <a:sym typeface="Comic Sans MS"/>
            </a:endParaRPr>
          </a:p>
          <a:p>
            <a: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rgbClr val="0000FF"/>
              </a:buClr>
              <a:buFont typeface="Comic Sans MS"/>
              <a:buNone/>
            </a:pPr>
            <a:endParaRPr lang="pt-PT" sz="1800" b="0" i="0" u="none" strike="noStrike" cap="none" baseline="0" dirty="0">
              <a:solidFill>
                <a:srgbClr val="0000FF"/>
              </a:solidFill>
              <a:sym typeface="Comic Sans MS"/>
            </a:endParaRPr>
          </a:p>
        </p:txBody>
      </p:sp>
      <p:sp>
        <p:nvSpPr>
          <p:cNvPr id="5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pt-PT" sz="3600" b="1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Inundação numa árvore</a:t>
            </a:r>
            <a:endParaRPr lang="pt-PT" sz="3600" b="1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71512" y="1158997"/>
            <a:ext cx="8015287" cy="509233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Mas se a rede tiver a configuração de uma árvore, (a) e (b), a inundação não introduz duplicados. </a:t>
            </a:r>
          </a:p>
          <a:p>
            <a:pPr marL="0" marR="0" lvl="0" indent="0" algn="l" rtl="0">
              <a:spcBef>
                <a:spcPts val="120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pt-PT" sz="24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Apenas mensagens inúteis quando se pretende comunicar em </a:t>
            </a:r>
            <a:r>
              <a:rPr lang="pt-PT" sz="2400" b="0" i="1" u="none" strike="noStrike" cap="none" baseline="0" dirty="0" err="1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unicasting</a:t>
            </a:r>
            <a:r>
              <a:rPr lang="pt-PT" sz="240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(de um emissor para um único recetor)</a:t>
            </a:r>
            <a:endParaRPr lang="pt-PT" sz="2400" b="0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42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967" y="3204734"/>
            <a:ext cx="7597663" cy="2986454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1" name="Shape 251"/>
          <p:cNvSpPr txBox="1">
            <a:spLocks noGrp="1"/>
          </p:cNvSpPr>
          <p:nvPr>
            <p:ph type="title"/>
          </p:nvPr>
        </p:nvSpPr>
        <p:spPr>
          <a:xfrm>
            <a:off x="676275" y="28575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40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Exemplo: </a:t>
            </a:r>
            <a:r>
              <a:rPr lang="en-GB" sz="4000" b="1" i="1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Switches Ethernet</a:t>
            </a:r>
          </a:p>
        </p:txBody>
      </p:sp>
      <p:sp>
        <p:nvSpPr>
          <p:cNvPr id="252" name="Shape 252"/>
          <p:cNvSpPr txBox="1">
            <a:spLocks noGrp="1"/>
          </p:cNvSpPr>
          <p:nvPr>
            <p:ph type="body" idx="1"/>
          </p:nvPr>
        </p:nvSpPr>
        <p:spPr>
          <a:xfrm>
            <a:off x="533400" y="1468437"/>
            <a:ext cx="4362449" cy="488156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223838" marR="0" lvl="0" indent="-223838" algn="l" rtl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97368"/>
              <a:buFont typeface="Comic Sans MS"/>
              <a:buChar char="•"/>
            </a:pP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Computadores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smtClean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 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interfaces com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ligações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dedicadas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a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portas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d</a:t>
            </a:r>
            <a:r>
              <a:rPr lang="en-GB" sz="1850" dirty="0"/>
              <a:t>e um </a:t>
            </a:r>
            <a:r>
              <a:rPr lang="en-GB" sz="1850" dirty="0" err="1"/>
              <a:t>comutador</a:t>
            </a:r>
            <a:r>
              <a:rPr lang="en-GB" sz="1850" dirty="0"/>
              <a:t> especial </a:t>
            </a:r>
            <a:r>
              <a:rPr lang="en-GB" sz="1850" dirty="0" err="1"/>
              <a:t>designado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1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switch Ethernet </a:t>
            </a:r>
            <a:r>
              <a:rPr lang="en-GB" sz="1850" b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ou</a:t>
            </a:r>
            <a:r>
              <a:rPr lang="en-GB" sz="1850" b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simplesmente</a:t>
            </a:r>
            <a:r>
              <a:rPr lang="en-GB" sz="1850" b="0" i="1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switch</a:t>
            </a:r>
          </a:p>
          <a:p>
            <a:pPr marL="223838" marR="0" lvl="0" indent="-223838" algn="l" rtl="0">
              <a:spcBef>
                <a:spcPts val="925"/>
              </a:spcBef>
              <a:spcAft>
                <a:spcPts val="0"/>
              </a:spcAft>
              <a:buClr>
                <a:srgbClr val="0000FF"/>
              </a:buClr>
              <a:buSzPct val="97368"/>
              <a:buFont typeface="Comic Sans MS"/>
              <a:buChar char="•"/>
            </a:pP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 </a:t>
            </a:r>
            <a:r>
              <a:rPr lang="en-GB" sz="1850" b="0" i="1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switch, </a:t>
            </a:r>
            <a:r>
              <a:rPr lang="en-GB" sz="1850" b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como</a:t>
            </a:r>
            <a:r>
              <a:rPr lang="en-GB" sz="1850" b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todo</a:t>
            </a:r>
            <a:r>
              <a:rPr lang="en-GB" sz="1850" dirty="0" err="1"/>
              <a:t>s</a:t>
            </a:r>
            <a:r>
              <a:rPr lang="en-GB" sz="1850" dirty="0"/>
              <a:t> </a:t>
            </a:r>
            <a:r>
              <a:rPr lang="en-GB" sz="1850" dirty="0" err="1"/>
              <a:t>os</a:t>
            </a:r>
            <a:r>
              <a:rPr lang="en-GB" sz="1850" dirty="0"/>
              <a:t> </a:t>
            </a:r>
            <a:r>
              <a:rPr lang="en-GB" sz="1850" dirty="0" err="1"/>
              <a:t>comutadores</a:t>
            </a:r>
            <a:r>
              <a:rPr lang="en-GB" sz="1850" i="1" dirty="0"/>
              <a:t>,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faz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1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store and forward</a:t>
            </a:r>
          </a:p>
          <a:p>
            <a:pPr marL="223838" marR="0" lvl="0" indent="-223838" algn="l" rtl="0">
              <a:spcBef>
                <a:spcPts val="925"/>
              </a:spcBef>
              <a:spcAft>
                <a:spcPts val="0"/>
              </a:spcAft>
              <a:buClr>
                <a:srgbClr val="0000FF"/>
              </a:buClr>
              <a:buSzPct val="97368"/>
              <a:buFont typeface="Comic Sans MS"/>
              <a:buChar char="•"/>
            </a:pP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Trabalha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com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qualquer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tipo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endereços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desde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que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cada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interface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tenha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um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endereço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diferente</a:t>
            </a:r>
            <a:endParaRPr lang="en-GB" sz="1850" b="0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3838" marR="0" lvl="0" indent="-223838" algn="l" rtl="0">
              <a:spcBef>
                <a:spcPts val="925"/>
              </a:spcBef>
              <a:spcAft>
                <a:spcPts val="0"/>
              </a:spcAft>
              <a:buClr>
                <a:srgbClr val="0000FF"/>
              </a:buClr>
              <a:buSzPct val="97368"/>
              <a:buFont typeface="Comic Sans MS"/>
              <a:buChar char="•"/>
            </a:pP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No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cenário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típico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,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os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computadores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têm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interfaces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ethernet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com </a:t>
            </a:r>
            <a:r>
              <a:rPr lang="en-GB" sz="1850" b="0" i="1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MAC addresses</a:t>
            </a:r>
            <a:r>
              <a:rPr lang="en-GB" sz="1850" b="0" i="0" u="none" strike="noStrike" cap="none" baseline="0" dirty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850" b="0" i="0" u="none" strike="noStrike" cap="none" baseline="0" dirty="0" err="1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distintos</a:t>
            </a:r>
            <a:endParaRPr lang="en-GB" sz="1850" b="0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3838" marR="0" lvl="0" indent="-223838" algn="l" rtl="0">
              <a:spcBef>
                <a:spcPts val="925"/>
              </a:spcBef>
              <a:spcAft>
                <a:spcPts val="0"/>
              </a:spcAft>
              <a:buClr>
                <a:srgbClr val="0000FF"/>
              </a:buClr>
              <a:buFont typeface="Comic Sans MS"/>
              <a:buChar char="•"/>
            </a:pPr>
            <a:endParaRPr sz="1850" b="0" i="1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223838" marR="0" lvl="0" indent="-223838" algn="l" rtl="0">
              <a:spcBef>
                <a:spcPts val="1295"/>
              </a:spcBef>
              <a:spcAft>
                <a:spcPts val="0"/>
              </a:spcAft>
              <a:buClr>
                <a:srgbClr val="0000FF"/>
              </a:buClr>
              <a:buFont typeface="Arial"/>
              <a:buNone/>
            </a:pPr>
            <a:endParaRPr sz="2590" b="0" i="0" u="none" strike="noStrike" cap="none" baseline="0" dirty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253" name="Shape 253"/>
          <p:cNvSpPr txBox="1"/>
          <p:nvPr/>
        </p:nvSpPr>
        <p:spPr>
          <a:xfrm>
            <a:off x="5510098" y="5513387"/>
            <a:ext cx="2819626" cy="6463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800" b="0" i="1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Switc</a:t>
            </a:r>
            <a:r>
              <a:rPr lang="en-GB"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 com </a:t>
            </a:r>
            <a:r>
              <a:rPr lang="en-GB" sz="18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4</a:t>
            </a:r>
            <a:r>
              <a:rPr lang="en-GB"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interfaces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r>
              <a:rPr lang="en-GB" sz="18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(1,2,3,4)  </a:t>
            </a:r>
          </a:p>
        </p:txBody>
      </p:sp>
      <p:cxnSp>
        <p:nvCxnSpPr>
          <p:cNvPr id="254" name="Shape 254"/>
          <p:cNvCxnSpPr/>
          <p:nvPr/>
        </p:nvCxnSpPr>
        <p:spPr>
          <a:xfrm>
            <a:off x="5997800" y="3215750"/>
            <a:ext cx="8429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5" name="Shape 255"/>
          <p:cNvCxnSpPr/>
          <p:nvPr/>
        </p:nvCxnSpPr>
        <p:spPr>
          <a:xfrm>
            <a:off x="7066187" y="2628375"/>
            <a:ext cx="0" cy="487499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256" name="Shape 256"/>
          <p:cNvCxnSpPr/>
          <p:nvPr/>
        </p:nvCxnSpPr>
        <p:spPr>
          <a:xfrm rot="10800000" flipH="1">
            <a:off x="7066187" y="3336487"/>
            <a:ext cx="11100" cy="6873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7" name="Shape 257"/>
          <p:cNvSpPr txBox="1"/>
          <p:nvPr/>
        </p:nvSpPr>
        <p:spPr>
          <a:xfrm>
            <a:off x="4960750" y="3980025"/>
            <a:ext cx="1424999" cy="97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GB" sz="1600" b="0" i="0" u="none" strike="noStrike" cap="none" baseline="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switch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omic Sans MS"/>
              <a:buNone/>
            </a:pPr>
            <a:r>
              <a:rPr lang="en-GB" sz="1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(comutador)</a:t>
            </a:r>
          </a:p>
        </p:txBody>
      </p:sp>
      <p:cxnSp>
        <p:nvCxnSpPr>
          <p:cNvPr id="258" name="Shape 258"/>
          <p:cNvCxnSpPr/>
          <p:nvPr/>
        </p:nvCxnSpPr>
        <p:spPr>
          <a:xfrm rot="10800000" flipH="1">
            <a:off x="5814925" y="3553549"/>
            <a:ext cx="568800" cy="69540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triangle" w="lg" len="lg"/>
          </a:ln>
        </p:spPr>
      </p:cxnSp>
      <p:sp>
        <p:nvSpPr>
          <p:cNvPr id="259" name="Shape 259"/>
          <p:cNvSpPr txBox="1"/>
          <p:nvPr/>
        </p:nvSpPr>
        <p:spPr>
          <a:xfrm>
            <a:off x="5484662" y="3039487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A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6887550" y="1920350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B</a:t>
            </a:r>
          </a:p>
        </p:txBody>
      </p:sp>
      <p:sp>
        <p:nvSpPr>
          <p:cNvPr id="261" name="Shape 261"/>
          <p:cNvSpPr txBox="1"/>
          <p:nvPr/>
        </p:nvSpPr>
        <p:spPr>
          <a:xfrm>
            <a:off x="8279312" y="3017287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</a:t>
            </a:r>
          </a:p>
        </p:txBody>
      </p:sp>
      <p:sp>
        <p:nvSpPr>
          <p:cNvPr id="262" name="Shape 262"/>
          <p:cNvSpPr txBox="1"/>
          <p:nvPr/>
        </p:nvSpPr>
        <p:spPr>
          <a:xfrm>
            <a:off x="6881987" y="4172237"/>
            <a:ext cx="368400" cy="3969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2000" b="1" i="0" u="none" strike="noStrike" cap="none" baseline="0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D</a:t>
            </a:r>
          </a:p>
        </p:txBody>
      </p:sp>
      <p:cxnSp>
        <p:nvCxnSpPr>
          <p:cNvPr id="263" name="Shape 263"/>
          <p:cNvCxnSpPr/>
          <p:nvPr/>
        </p:nvCxnSpPr>
        <p:spPr>
          <a:xfrm>
            <a:off x="7377475" y="3237950"/>
            <a:ext cx="842999" cy="0"/>
          </a:xfrm>
          <a:prstGeom prst="straightConnector1">
            <a:avLst/>
          </a:prstGeom>
          <a:noFill/>
          <a:ln w="9525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  <p:pic>
        <p:nvPicPr>
          <p:cNvPr id="264" name="Shape 2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639162" y="2930425"/>
            <a:ext cx="809699" cy="628499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Shape 265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918975" y="3067675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6" name="Shape 266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63800" y="3823887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7" name="Shape 26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863812" y="2311462"/>
            <a:ext cx="360299" cy="35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68" name="Shape 2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808650" y="3067662"/>
            <a:ext cx="360299" cy="354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9" name="Shape 269"/>
          <p:cNvSpPr txBox="1"/>
          <p:nvPr/>
        </p:nvSpPr>
        <p:spPr>
          <a:xfrm>
            <a:off x="6275425" y="294125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1</a:t>
            </a:r>
          </a:p>
        </p:txBody>
      </p:sp>
      <p:sp>
        <p:nvSpPr>
          <p:cNvPr id="270" name="Shape 270"/>
          <p:cNvSpPr txBox="1"/>
          <p:nvPr/>
        </p:nvSpPr>
        <p:spPr>
          <a:xfrm>
            <a:off x="7009075" y="3506787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3</a:t>
            </a:r>
          </a:p>
        </p:txBody>
      </p:sp>
      <p:sp>
        <p:nvSpPr>
          <p:cNvPr id="271" name="Shape 271"/>
          <p:cNvSpPr txBox="1"/>
          <p:nvPr/>
        </p:nvSpPr>
        <p:spPr>
          <a:xfrm>
            <a:off x="7009075" y="2734862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2</a:t>
            </a:r>
          </a:p>
        </p:txBody>
      </p:sp>
      <p:sp>
        <p:nvSpPr>
          <p:cNvPr id="272" name="Shape 272"/>
          <p:cNvSpPr txBox="1"/>
          <p:nvPr/>
        </p:nvSpPr>
        <p:spPr>
          <a:xfrm>
            <a:off x="7499700" y="2963450"/>
            <a:ext cx="368400" cy="27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Helvetica Neue"/>
              <a:buNone/>
            </a:pPr>
            <a:r>
              <a:rPr lang="en-GB" sz="1200" i="1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4</a:t>
            </a:r>
          </a:p>
        </p:txBody>
      </p:sp>
      <p:sp>
        <p:nvSpPr>
          <p:cNvPr id="24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Shape 278"/>
          <p:cNvSpPr txBox="1">
            <a:spLocks noGrp="1"/>
          </p:cNvSpPr>
          <p:nvPr>
            <p:ph type="title"/>
          </p:nvPr>
        </p:nvSpPr>
        <p:spPr>
          <a:xfrm>
            <a:off x="304800" y="381000"/>
            <a:ext cx="8381999" cy="6857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en-GB"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Ethernet </a:t>
            </a:r>
            <a:r>
              <a:rPr lang="en-GB" sz="3600" b="1" i="1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Frame</a:t>
            </a:r>
            <a:r>
              <a:rPr lang="en-GB" sz="3600" b="1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Format</a:t>
            </a:r>
          </a:p>
        </p:txBody>
      </p:sp>
      <p:sp>
        <p:nvSpPr>
          <p:cNvPr id="280" name="Shape 280"/>
          <p:cNvSpPr txBox="1"/>
          <p:nvPr/>
        </p:nvSpPr>
        <p:spPr>
          <a:xfrm>
            <a:off x="640050" y="1066800"/>
            <a:ext cx="7711499" cy="13544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900" b="0" i="1" u="none" strike="noStrike" cap="none" baseline="0">
              <a:solidFill>
                <a:srgbClr val="00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25000"/>
              <a:buFont typeface="Comic Sans MS"/>
              <a:buNone/>
            </a:pPr>
            <a:r>
              <a:rPr lang="en-GB" sz="1900" b="0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Original</a:t>
            </a:r>
            <a:r>
              <a:rPr lang="en-GB" sz="19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mente</a:t>
            </a:r>
            <a:r>
              <a:rPr lang="en-GB" sz="1900" b="0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defin</a:t>
            </a:r>
            <a:r>
              <a:rPr lang="en-GB" sz="19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ida</a:t>
            </a:r>
            <a:r>
              <a:rPr lang="en-GB" sz="1900" b="0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lang="en-GB" sz="190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para canais de difusão</a:t>
            </a:r>
            <a:r>
              <a:rPr lang="en-GB" sz="1900" b="0" i="0" u="none" strike="noStrike" cap="none" baseline="0">
                <a:solidFill>
                  <a:srgbClr val="00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802.3 </a:t>
            </a:r>
          </a:p>
        </p:txBody>
      </p:sp>
      <p:sp>
        <p:nvSpPr>
          <p:cNvPr id="281" name="Shape 281"/>
          <p:cNvSpPr/>
          <p:nvPr/>
        </p:nvSpPr>
        <p:spPr>
          <a:xfrm>
            <a:off x="1438095" y="3603675"/>
            <a:ext cx="787499" cy="439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2" name="Shape 282"/>
          <p:cNvSpPr/>
          <p:nvPr/>
        </p:nvSpPr>
        <p:spPr>
          <a:xfrm>
            <a:off x="8154621" y="3603675"/>
            <a:ext cx="491099" cy="439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3" name="Shape 283"/>
          <p:cNvSpPr/>
          <p:nvPr/>
        </p:nvSpPr>
        <p:spPr>
          <a:xfrm>
            <a:off x="439550" y="3603675"/>
            <a:ext cx="998400" cy="439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4" name="Shape 284"/>
          <p:cNvSpPr/>
          <p:nvPr/>
        </p:nvSpPr>
        <p:spPr>
          <a:xfrm>
            <a:off x="3013030" y="3603675"/>
            <a:ext cx="234300" cy="439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5" name="Shape 285"/>
          <p:cNvSpPr/>
          <p:nvPr/>
        </p:nvSpPr>
        <p:spPr>
          <a:xfrm>
            <a:off x="2225564" y="3603675"/>
            <a:ext cx="787499" cy="439500"/>
          </a:xfrm>
          <a:prstGeom prst="rect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6" name="Shape 286"/>
          <p:cNvSpPr/>
          <p:nvPr/>
        </p:nvSpPr>
        <p:spPr>
          <a:xfrm>
            <a:off x="3247364" y="3603675"/>
            <a:ext cx="4907099" cy="439500"/>
          </a:xfrm>
          <a:prstGeom prst="rect">
            <a:avLst/>
          </a:prstGeom>
          <a:solidFill>
            <a:srgbClr val="F9CB9C"/>
          </a:solidFill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endParaRPr sz="1400" b="0" i="0" u="none" strike="noStrike" cap="none" baseline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7" name="Shape 287"/>
          <p:cNvSpPr txBox="1"/>
          <p:nvPr/>
        </p:nvSpPr>
        <p:spPr>
          <a:xfrm>
            <a:off x="4514450" y="3603675"/>
            <a:ext cx="2573700" cy="43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Data (from 46 to 1500 bytes)</a:t>
            </a:r>
          </a:p>
        </p:txBody>
      </p:sp>
      <p:sp>
        <p:nvSpPr>
          <p:cNvPr id="288" name="Shape 288"/>
          <p:cNvSpPr txBox="1"/>
          <p:nvPr/>
        </p:nvSpPr>
        <p:spPr>
          <a:xfrm>
            <a:off x="2526425" y="4365800"/>
            <a:ext cx="1445100" cy="43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Type (2 bytes)</a:t>
            </a:r>
          </a:p>
        </p:txBody>
      </p:sp>
      <p:sp>
        <p:nvSpPr>
          <p:cNvPr id="289" name="Shape 289"/>
          <p:cNvSpPr txBox="1"/>
          <p:nvPr/>
        </p:nvSpPr>
        <p:spPr>
          <a:xfrm>
            <a:off x="439550" y="4378925"/>
            <a:ext cx="1968000" cy="43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Preamble (8 bytes)</a:t>
            </a:r>
          </a:p>
        </p:txBody>
      </p:sp>
      <p:sp>
        <p:nvSpPr>
          <p:cNvPr id="290" name="Shape 290"/>
          <p:cNvSpPr txBox="1"/>
          <p:nvPr/>
        </p:nvSpPr>
        <p:spPr>
          <a:xfrm>
            <a:off x="7508325" y="2929475"/>
            <a:ext cx="1196099" cy="43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crc (4 bytes)</a:t>
            </a:r>
          </a:p>
        </p:txBody>
      </p:sp>
      <p:sp>
        <p:nvSpPr>
          <p:cNvPr id="291" name="Shape 291"/>
          <p:cNvSpPr txBox="1"/>
          <p:nvPr/>
        </p:nvSpPr>
        <p:spPr>
          <a:xfrm>
            <a:off x="2218550" y="2941425"/>
            <a:ext cx="5118600" cy="43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Endereço Ethernet destino</a:t>
            </a:r>
            <a:r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(6 bytes) - endere</a:t>
            </a:r>
            <a:r>
              <a:rPr lang="en-GB"/>
              <a:t>ço do tipo UUID</a:t>
            </a:r>
          </a:p>
        </p:txBody>
      </p:sp>
      <p:cxnSp>
        <p:nvCxnSpPr>
          <p:cNvPr id="292" name="Shape 292"/>
          <p:cNvCxnSpPr/>
          <p:nvPr/>
        </p:nvCxnSpPr>
        <p:spPr>
          <a:xfrm rot="10800000">
            <a:off x="938750" y="4101898"/>
            <a:ext cx="0" cy="3369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3" name="Shape 293"/>
          <p:cNvCxnSpPr/>
          <p:nvPr/>
        </p:nvCxnSpPr>
        <p:spPr>
          <a:xfrm>
            <a:off x="2599550" y="3228525"/>
            <a:ext cx="3000" cy="3633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4" name="Shape 294"/>
          <p:cNvCxnSpPr/>
          <p:nvPr/>
        </p:nvCxnSpPr>
        <p:spPr>
          <a:xfrm rot="10800000">
            <a:off x="3130175" y="4101898"/>
            <a:ext cx="0" cy="3369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5" name="Shape 295"/>
          <p:cNvCxnSpPr>
            <a:endCxn id="281" idx="0"/>
          </p:cNvCxnSpPr>
          <p:nvPr/>
        </p:nvCxnSpPr>
        <p:spPr>
          <a:xfrm>
            <a:off x="1828845" y="2999775"/>
            <a:ext cx="3000" cy="6039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</p:spPr>
      </p:cxnSp>
      <p:cxnSp>
        <p:nvCxnSpPr>
          <p:cNvPr id="296" name="Shape 296"/>
          <p:cNvCxnSpPr/>
          <p:nvPr/>
        </p:nvCxnSpPr>
        <p:spPr>
          <a:xfrm>
            <a:off x="8387750" y="3246225"/>
            <a:ext cx="3000" cy="363300"/>
          </a:xfrm>
          <a:prstGeom prst="straightConnector1">
            <a:avLst/>
          </a:prstGeom>
          <a:noFill/>
          <a:ln w="19050" cap="flat" cmpd="sng">
            <a:solidFill>
              <a:srgbClr val="000000"/>
            </a:solidFill>
            <a:prstDash val="solid"/>
            <a:round/>
            <a:headEnd type="none" w="med" len="med"/>
            <a:tailEnd type="stealth" w="lg" len="lg"/>
          </a:ln>
        </p:spPr>
      </p:cxnSp>
      <p:sp>
        <p:nvSpPr>
          <p:cNvPr id="297" name="Shape 297"/>
          <p:cNvSpPr txBox="1"/>
          <p:nvPr/>
        </p:nvSpPr>
        <p:spPr>
          <a:xfrm>
            <a:off x="1024000" y="2490800"/>
            <a:ext cx="5404199" cy="439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r>
              <a:rPr lang="en-GB"/>
              <a:t>Endereço Ethernet origem</a:t>
            </a:r>
            <a:r>
              <a:rPr lang="en-GB" sz="1400" b="0" i="0" u="none" strike="noStrike" cap="none" baseline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(6 bytes) - endere</a:t>
            </a:r>
            <a:r>
              <a:rPr lang="en-GB"/>
              <a:t>ço do tipo UUID</a:t>
            </a:r>
          </a:p>
        </p:txBody>
      </p:sp>
      <p:sp>
        <p:nvSpPr>
          <p:cNvPr id="22" name="Shape 78"/>
          <p:cNvSpPr txBox="1">
            <a:spLocks noGrp="1"/>
          </p:cNvSpPr>
          <p:nvPr>
            <p:ph type="sldNum" idx="12"/>
          </p:nvPr>
        </p:nvSpPr>
        <p:spPr>
          <a:xfrm>
            <a:off x="6875463" y="6237287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lang="en-GB" sz="1400" b="0" i="0" u="none" strike="noStrike" cap="none" baseline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9</a:t>
            </a:fld>
            <a:endParaRPr lang="en-GB" sz="1400" b="0" i="0" u="none" strike="noStrike" cap="none" baseline="0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s426">
  <a:themeElements>
    <a:clrScheme name="">
      <a:dk1>
        <a:srgbClr val="000000"/>
      </a:dk1>
      <a:lt1>
        <a:srgbClr val="FFFFFF"/>
      </a:lt1>
      <a:dk2>
        <a:srgbClr val="000000"/>
      </a:dk2>
      <a:lt2>
        <a:srgbClr val="777777"/>
      </a:lt2>
      <a:accent1>
        <a:srgbClr val="F47A00"/>
      </a:accent1>
      <a:accent2>
        <a:srgbClr val="000066"/>
      </a:accent2>
      <a:accent3>
        <a:srgbClr val="FFFFFF"/>
      </a:accent3>
      <a:accent4>
        <a:srgbClr val="000000"/>
      </a:accent4>
      <a:accent5>
        <a:srgbClr val="F8BEAA"/>
      </a:accent5>
      <a:accent6>
        <a:srgbClr val="00005C"/>
      </a:accent6>
      <a:hlink>
        <a:srgbClr val="A50021"/>
      </a:hlink>
      <a:folHlink>
        <a:srgbClr val="008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1223</Words>
  <Application>Microsoft Macintosh PowerPoint</Application>
  <PresentationFormat>On-screen Show (4:3)</PresentationFormat>
  <Paragraphs>265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Comic Sans MS</vt:lpstr>
      <vt:lpstr>Helvetica Neue</vt:lpstr>
      <vt:lpstr>Noto Symbol</vt:lpstr>
      <vt:lpstr>Tahoma</vt:lpstr>
      <vt:lpstr>Times New Roman</vt:lpstr>
      <vt:lpstr>cs426</vt:lpstr>
      <vt:lpstr> Redes de Computadores   Encaminhamento com Base em Inundação  (1) Primeira parte </vt:lpstr>
      <vt:lpstr>Objetivos do Capítulo</vt:lpstr>
      <vt:lpstr>Increasingly, people seem to misinterpret complexity as sophistication, which is baffling – the incomprehensible should cause suspicion rather  than admiration.       – Autor: Niklaus Wirth  </vt:lpstr>
      <vt:lpstr>KISS – Keep It Simple, Stupid !</vt:lpstr>
      <vt:lpstr>Inundação</vt:lpstr>
      <vt:lpstr>Análise do Algoritmo</vt:lpstr>
      <vt:lpstr>Inundação numa árvore</vt:lpstr>
      <vt:lpstr>Exemplo: Switches Ethernet</vt:lpstr>
      <vt:lpstr>Ethernet Frame Format</vt:lpstr>
      <vt:lpstr>É Possível Fazer Melhor?</vt:lpstr>
      <vt:lpstr>Inundação com auto aprendizagem</vt:lpstr>
      <vt:lpstr>Aprendizagem Pelo Caminho Inverso</vt:lpstr>
      <vt:lpstr>Tabela de Auto-Aprendizagem</vt:lpstr>
      <vt:lpstr>Fazer Inundação por Defeito</vt:lpstr>
      <vt:lpstr>Exemplo: A envia para B</vt:lpstr>
      <vt:lpstr>B responde a A</vt:lpstr>
      <vt:lpstr>Algoritmo</vt:lpstr>
      <vt:lpstr>Temporizadores</vt:lpstr>
      <vt:lpstr>O Algoritmo Escala</vt:lpstr>
      <vt:lpstr>Exemplo: A envia a E</vt:lpstr>
      <vt:lpstr>E responde a A</vt:lpstr>
      <vt:lpstr>Configuração Típica</vt:lpstr>
      <vt:lpstr>Análise e conclusões</vt:lpstr>
      <vt:lpstr>Conclusões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Redes de Computadores   Encaminhamento por difusão </dc:title>
  <cp:lastModifiedBy>Microsoft Office User</cp:lastModifiedBy>
  <cp:revision>19</cp:revision>
  <dcterms:modified xsi:type="dcterms:W3CDTF">2017-11-20T10:32:58Z</dcterms:modified>
</cp:coreProperties>
</file>