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42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5"/>
    <p:restoredTop sz="93173"/>
  </p:normalViewPr>
  <p:slideViewPr>
    <p:cSldViewPr snapToGrid="0" snapToObjects="1">
      <p:cViewPr varScale="1">
        <p:scale>
          <a:sx n="154" d="100"/>
          <a:sy n="154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2860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7432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2004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3657600" marR="0" indent="0" algn="l" rtl="0">
              <a:spcBef>
                <a:spcPts val="0"/>
              </a:spcBef>
              <a:defRPr sz="2000" b="1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9" name="Shape 7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6" name="Shape 79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3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3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79399"/>
          </a:xfrm>
          <a:prstGeom prst="rect">
            <a:avLst/>
          </a:prstGeom>
        </p:spPr>
        <p:txBody>
          <a:bodyPr lIns="95725" tIns="47850" rIns="95725" bIns="4785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marR="0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marR="0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1866900" y="-342899"/>
            <a:ext cx="5486399" cy="861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676774" y="2466975"/>
            <a:ext cx="6324600" cy="215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95274" y="390525"/>
            <a:ext cx="6324600" cy="6305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marR="0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marR="0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6863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069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7625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57200" y="4038600"/>
            <a:ext cx="8458200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153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228600" y="38481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de suporte às aulas de Redes de Computadores de J. Legatheaux Martins  –  Copyright DI - FCT/ UNL 	           –  Aplicações Internet  /   </a:t>
            </a: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1866900" y="-342899"/>
            <a:ext cx="5486399" cy="861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 rot="5400000">
            <a:off x="4676849" y="2467050"/>
            <a:ext cx="6324600" cy="21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295199" y="390449"/>
            <a:ext cx="6324600" cy="63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099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86300" y="1219200"/>
            <a:ext cx="4229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069262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762500" y="1219200"/>
            <a:ext cx="4152899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57200" y="4038600"/>
            <a:ext cx="8458200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15374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228600" y="3848100"/>
            <a:ext cx="86868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de suporte às aulas de Redes de Computadores de J. Legatheaux Martins  –  Copyright DI - FCT/ UNL 	           –  Aplicações Internet  /   </a:t>
            </a: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marR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 b="0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3" marR="0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8" marR="0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7" marR="0" indent="-460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Char char="•"/>
              <a:defRPr sz="2800" b="0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563562" marR="0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–"/>
              <a:defRPr sz="24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1225" marR="0" indent="-1111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258887" marR="0" indent="-115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5970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0542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5114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29686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425825" marR="0" indent="-98425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Comic Sans MS"/>
              <a:buChar char="•"/>
              <a:defRPr sz="2000" b="0" i="0" u="none" strike="noStrike" cap="none" baseline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4212" y="620712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Redes de Computadores</a:t>
            </a:r>
            <a:b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/>
              <a:t>Transferência de Informação Multimédia</a:t>
            </a: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GB" sz="3600" b="1" i="0" u="none" strike="noStrike" cap="none" baseline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914400" y="2971800"/>
            <a:ext cx="7680325" cy="3265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Departamento</a:t>
            </a:r>
            <a:r>
              <a:rPr lang="en-GB" sz="24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GB" sz="24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Informática</a:t>
            </a:r>
            <a:r>
              <a:rPr lang="en-GB" sz="24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24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FCT/UNL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Digitalização do </a:t>
            </a:r>
            <a:r>
              <a:rPr lang="pt-PT" sz="3000" dirty="0" smtClean="0"/>
              <a:t>S</a:t>
            </a:r>
            <a:r>
              <a:rPr lang="pt-PT" sz="3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om sem C</a:t>
            </a:r>
            <a:r>
              <a:rPr lang="pt-PT" sz="3000" dirty="0" smtClean="0"/>
              <a:t>ompressão</a:t>
            </a:r>
            <a:endParaRPr lang="pt-PT" sz="3000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45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 sinal anal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ógico é amostrado 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a um ritmo constante. Exemplos:</a:t>
            </a:r>
          </a:p>
          <a:p>
            <a:pPr marL="563563" marR="0" lvl="1" indent="-23336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dirty="0" smtClean="0"/>
              <a:t>T</a:t>
            </a: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elefone: 8,000 amostras / s</a:t>
            </a:r>
          </a:p>
          <a:p>
            <a:pPr marL="563563" marR="0" lvl="1" indent="-23336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CD: 44.100 amostras / s</a:t>
            </a:r>
          </a:p>
          <a:p>
            <a:pPr marL="223838" marR="0" lvl="0" indent="-223838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Cada amostra 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é quantificada (aproximada por um valor)</a:t>
            </a:r>
          </a:p>
          <a:p>
            <a:pPr marL="563563" marR="0" lvl="1" indent="-23336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Por exemplo 2</a:t>
            </a:r>
            <a:r>
              <a:rPr lang="pt-PT" sz="1800" b="0" i="0" u="none" strike="noStrike" cap="none" baseline="30000" dirty="0" smtClean="0">
                <a:solidFill>
                  <a:schemeClr val="dk2"/>
                </a:solidFill>
                <a:sym typeface="Comic Sans MS"/>
              </a:rPr>
              <a:t>8</a:t>
            </a: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=256 valores poss</a:t>
            </a:r>
            <a:r>
              <a:rPr lang="pt-PT" sz="18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íveis</a:t>
            </a:r>
          </a:p>
          <a:p>
            <a:pPr marL="223838" marR="0" lvl="0" indent="-223838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Exemplo: 8.000 amostras / s, com 256 valores poss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íveis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cada, implica uma velocidade de transmissão de 8.000 x 8 = 64,000 </a:t>
            </a:r>
            <a:r>
              <a:rPr lang="pt-PT" sz="20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bps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ou 64 </a:t>
            </a:r>
            <a:r>
              <a:rPr lang="pt-PT" sz="20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Kbps</a:t>
            </a:r>
            <a:endParaRPr lang="pt-PT" sz="2000" b="0" i="0" u="none" strike="noStrike" cap="none" baseline="0" dirty="0" smtClean="0">
              <a:solidFill>
                <a:srgbClr val="0000FF"/>
              </a:solidFill>
              <a:sym typeface="Comic Sans MS"/>
            </a:endParaRPr>
          </a:p>
          <a:p>
            <a:pPr marL="223838" marR="0" lvl="0" indent="-223838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 recetor volta a realizar a conversão para sinal analógico</a:t>
            </a:r>
          </a:p>
          <a:p>
            <a:pPr marL="563563" marR="0" lvl="1" indent="-23336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Implica necessariamente alguma perda de informação</a:t>
            </a:r>
            <a:endParaRPr lang="pt-PT" sz="18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Exemplos </a:t>
            </a:r>
            <a:r>
              <a:rPr lang="pt-PT" dirty="0" smtClean="0"/>
              <a:t>Á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udio</a:t>
            </a:r>
            <a:endParaRPr lang="pt-PT" sz="36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48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Voz (codificação PCM – Pulse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Coded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Modulation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Ritmo de amostragem: 8000 / 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Codificação: 8 bits por amostra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Resultado: 64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kbps</a:t>
            </a:r>
            <a:endParaRPr lang="pt-PT" sz="2000" b="0" i="0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0" marR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lang="pt-PT" sz="2000" dirty="0" smtClean="0"/>
          </a:p>
          <a:p>
            <a:pPr marL="342900" lvl="0" indent="-1905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</a:pPr>
            <a:r>
              <a:rPr lang="pt-PT" sz="2400" dirty="0" err="1" smtClean="0"/>
              <a:t>Compact</a:t>
            </a:r>
            <a:r>
              <a:rPr lang="pt-PT" sz="2400" dirty="0" smtClean="0"/>
              <a:t> </a:t>
            </a:r>
            <a:r>
              <a:rPr lang="pt-PT" sz="2400" dirty="0" err="1" smtClean="0"/>
              <a:t>Disc</a:t>
            </a:r>
            <a:r>
              <a:rPr lang="pt-PT" sz="2400" dirty="0" smtClean="0"/>
              <a:t> (CD)</a:t>
            </a:r>
          </a:p>
          <a:p>
            <a:pPr marL="742950" lvl="1" indent="-15875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</a:pPr>
            <a:r>
              <a:rPr lang="pt-PT" sz="2000" dirty="0" smtClean="0">
                <a:solidFill>
                  <a:schemeClr val="dk1"/>
                </a:solidFill>
              </a:rPr>
              <a:t>Ritmo de amostragem: 44.100 amostras /s</a:t>
            </a:r>
          </a:p>
          <a:p>
            <a:pPr marL="742950" lvl="1" indent="-15875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</a:pPr>
            <a:r>
              <a:rPr lang="pt-PT" sz="2000" dirty="0" smtClean="0">
                <a:solidFill>
                  <a:schemeClr val="dk1"/>
                </a:solidFill>
              </a:rPr>
              <a:t>Codificação: 16 bits por amostra</a:t>
            </a:r>
          </a:p>
          <a:p>
            <a:pPr marL="742950" lvl="1" indent="-15875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</a:pPr>
            <a:r>
              <a:rPr lang="pt-PT" sz="2000" dirty="0" smtClean="0">
                <a:solidFill>
                  <a:schemeClr val="dk1"/>
                </a:solidFill>
              </a:rPr>
              <a:t>Resultado: 705.6 </a:t>
            </a:r>
            <a:r>
              <a:rPr lang="pt-PT" sz="2000" dirty="0" err="1" smtClean="0">
                <a:solidFill>
                  <a:schemeClr val="dk1"/>
                </a:solidFill>
              </a:rPr>
              <a:t>kbps</a:t>
            </a:r>
            <a:r>
              <a:rPr lang="pt-PT" sz="2000" dirty="0" smtClean="0">
                <a:solidFill>
                  <a:schemeClr val="dk1"/>
                </a:solidFill>
              </a:rPr>
              <a:t> para mono, </a:t>
            </a:r>
            <a:br>
              <a:rPr lang="pt-PT" sz="2000" dirty="0" smtClean="0">
                <a:solidFill>
                  <a:schemeClr val="dk1"/>
                </a:solidFill>
              </a:rPr>
            </a:br>
            <a:r>
              <a:rPr lang="pt-PT" sz="2000" dirty="0" smtClean="0">
                <a:solidFill>
                  <a:schemeClr val="dk1"/>
                </a:solidFill>
              </a:rPr>
              <a:t>          1.411 Mbps para stereo</a:t>
            </a:r>
          </a:p>
          <a:p>
            <a:pPr marL="457200" lvl="0" indent="0" rtl="0">
              <a:spcBef>
                <a:spcPts val="400"/>
              </a:spcBef>
              <a:buNone/>
            </a:pPr>
            <a:endParaRPr lang="pt-PT" sz="2000" dirty="0" smtClean="0">
              <a:solidFill>
                <a:schemeClr val="dk1"/>
              </a:solidFill>
            </a:endParaRPr>
          </a:p>
          <a:p>
            <a:pPr marL="342900" lvl="0" indent="-1905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</a:pPr>
            <a:r>
              <a:rPr lang="pt-PT" sz="2400" dirty="0" smtClean="0"/>
              <a:t>Ambos os exemplos têm resolução constante e requerem débito constante (CBR - </a:t>
            </a:r>
            <a:r>
              <a:rPr lang="pt-PT" sz="2400" dirty="0" err="1" smtClean="0"/>
              <a:t>Constant</a:t>
            </a:r>
            <a:r>
              <a:rPr lang="pt-PT" sz="2400" dirty="0" smtClean="0"/>
              <a:t> Bit Rate)</a:t>
            </a:r>
            <a:endParaRPr lang="pt-PT" sz="2400" dirty="0"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Compressão </a:t>
            </a:r>
            <a:r>
              <a:rPr lang="pt-PT" dirty="0" smtClean="0"/>
              <a:t>Á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udio</a:t>
            </a:r>
            <a:endParaRPr lang="pt-PT" sz="36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35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1748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700" dirty="0" smtClean="0"/>
              <a:t>O débito</a:t>
            </a:r>
            <a:r>
              <a:rPr lang="pt-PT" sz="27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necessári</a:t>
            </a:r>
            <a:r>
              <a:rPr lang="pt-PT" sz="2700" dirty="0" smtClean="0"/>
              <a:t>o</a:t>
            </a:r>
            <a:r>
              <a:rPr lang="pt-PT" sz="27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para transmitir áudio pode ser reduzid</a:t>
            </a:r>
            <a:r>
              <a:rPr lang="pt-PT" sz="2700" dirty="0" smtClean="0"/>
              <a:t>o</a:t>
            </a:r>
            <a:r>
              <a:rPr lang="pt-PT" sz="27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através de compressão</a:t>
            </a:r>
          </a:p>
          <a:p>
            <a:pPr marL="563563" marR="0" lvl="1" indent="-2270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A qual consiste em reduzir o número de bits transmitidos por unidade de tempo, reduzindo a resolução</a:t>
            </a:r>
          </a:p>
          <a:p>
            <a:pPr marL="563563" marR="0" lvl="1" indent="-227012" algn="l" rtl="0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Helvetica Neue"/>
              <a:buChar char="–"/>
            </a:pPr>
            <a:r>
              <a:rPr lang="pt-PT" sz="2300" b="0" i="0" u="none" strike="noStrike" cap="none" baseline="0" dirty="0" smtClean="0">
                <a:solidFill>
                  <a:srgbClr val="FF0000"/>
                </a:solidFill>
                <a:sym typeface="Comic Sans MS"/>
              </a:rPr>
              <a:t>Ou, melhor ainda, suprimindo os detalhes que o ouvido não </a:t>
            </a:r>
            <a:r>
              <a:rPr lang="pt-PT" sz="2300" dirty="0" smtClean="0">
                <a:solidFill>
                  <a:srgbClr val="FF0000"/>
                </a:solidFill>
              </a:rPr>
              <a:t>distingue</a:t>
            </a:r>
            <a:r>
              <a:rPr lang="pt-PT" sz="2300" b="0" i="0" u="none" strike="noStrike" cap="none" baseline="0" dirty="0" smtClean="0">
                <a:solidFill>
                  <a:srgbClr val="FF0000"/>
                </a:solidFill>
                <a:sym typeface="Comic Sans MS"/>
              </a:rPr>
              <a:t> ou dispensa</a:t>
            </a:r>
          </a:p>
          <a:p>
            <a:pPr marL="223837" marR="0" lvl="0" indent="-21748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7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Exemplos de formatos áudio comprimidos</a:t>
            </a:r>
          </a:p>
          <a:p>
            <a:pPr marL="563562" lvl="1" rtl="0">
              <a:spcBef>
                <a:spcPts val="2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pt-PT" sz="2300" dirty="0" smtClean="0">
                <a:solidFill>
                  <a:schemeClr val="dk1"/>
                </a:solidFill>
              </a:rPr>
              <a:t>Voz: GSM (13 K </a:t>
            </a:r>
            <a:r>
              <a:rPr lang="pt-PT" sz="2300" dirty="0" err="1" smtClean="0">
                <a:solidFill>
                  <a:schemeClr val="dk1"/>
                </a:solidFill>
              </a:rPr>
              <a:t>bps</a:t>
            </a:r>
            <a:r>
              <a:rPr lang="pt-PT" sz="2300" dirty="0" smtClean="0">
                <a:solidFill>
                  <a:schemeClr val="dk1"/>
                </a:solidFill>
              </a:rPr>
              <a:t>), G.729 (8 K </a:t>
            </a:r>
            <a:r>
              <a:rPr lang="pt-PT" sz="2300" dirty="0" err="1" smtClean="0">
                <a:solidFill>
                  <a:schemeClr val="dk1"/>
                </a:solidFill>
              </a:rPr>
              <a:t>bps</a:t>
            </a:r>
            <a:r>
              <a:rPr lang="pt-PT" sz="2300" dirty="0" smtClean="0">
                <a:solidFill>
                  <a:schemeClr val="dk1"/>
                </a:solidFill>
              </a:rPr>
              <a:t>), e G.723.3 (6.4 e 5.3 K </a:t>
            </a:r>
            <a:r>
              <a:rPr lang="pt-PT" sz="2300" dirty="0" err="1" smtClean="0">
                <a:solidFill>
                  <a:schemeClr val="dk1"/>
                </a:solidFill>
              </a:rPr>
              <a:t>bps</a:t>
            </a:r>
            <a:r>
              <a:rPr lang="pt-PT" sz="2300" dirty="0" smtClean="0">
                <a:solidFill>
                  <a:schemeClr val="dk1"/>
                </a:solidFill>
              </a:rPr>
              <a:t>)</a:t>
            </a:r>
          </a:p>
          <a:p>
            <a:pPr marL="563562" lvl="1" rtl="0">
              <a:spcBef>
                <a:spcPts val="240"/>
              </a:spcBef>
              <a:buClr>
                <a:schemeClr val="dk1"/>
              </a:buClr>
              <a:buSzPct val="100000"/>
              <a:buFont typeface="Helvetica Neue"/>
              <a:buChar char="–"/>
            </a:pPr>
            <a:r>
              <a:rPr lang="pt-PT" sz="2300" dirty="0" smtClean="0">
                <a:solidFill>
                  <a:schemeClr val="dk1"/>
                </a:solidFill>
              </a:rPr>
              <a:t>Música: MPEG 1 </a:t>
            </a:r>
            <a:r>
              <a:rPr lang="pt-PT" sz="2300" dirty="0" err="1" smtClean="0">
                <a:solidFill>
                  <a:schemeClr val="dk1"/>
                </a:solidFill>
              </a:rPr>
              <a:t>layer</a:t>
            </a:r>
            <a:r>
              <a:rPr lang="pt-PT" sz="2300" dirty="0" smtClean="0">
                <a:solidFill>
                  <a:schemeClr val="dk1"/>
                </a:solidFill>
              </a:rPr>
              <a:t> 3 (MP3) de 96 a 320 K </a:t>
            </a:r>
            <a:r>
              <a:rPr lang="pt-PT" sz="2300" dirty="0" err="1" smtClean="0">
                <a:solidFill>
                  <a:schemeClr val="dk1"/>
                </a:solidFill>
              </a:rPr>
              <a:t>bps</a:t>
            </a:r>
            <a:endParaRPr lang="pt-PT" sz="2300" dirty="0" smtClean="0">
              <a:solidFill>
                <a:schemeClr val="dk1"/>
              </a:solidFill>
            </a:endParaRPr>
          </a:p>
          <a:p>
            <a:pPr marL="223837" marR="0" lvl="0" indent="-21748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700" dirty="0" smtClean="0"/>
              <a:t>O débito passa a ser variável (VBR — </a:t>
            </a:r>
            <a:r>
              <a:rPr lang="pt-PT" sz="2700" dirty="0" err="1" smtClean="0"/>
              <a:t>Variable</a:t>
            </a:r>
            <a:r>
              <a:rPr lang="pt-PT" sz="2700" dirty="0" smtClean="0"/>
              <a:t> Bit Rate)</a:t>
            </a:r>
            <a:endParaRPr lang="pt-PT" sz="2700" dirty="0"/>
          </a:p>
        </p:txBody>
      </p:sp>
      <p:sp>
        <p:nvSpPr>
          <p:cNvPr id="378" name="Shape 378"/>
          <p:cNvSpPr txBox="1"/>
          <p:nvPr/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105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2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CODECS</a:t>
            </a:r>
            <a:endParaRPr lang="pt-PT" sz="32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323850" y="1125537"/>
            <a:ext cx="8569325" cy="5399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18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Um CODEC é um dispositivo hardware e/ou software, ou um circuito VLSI, que realiza a transformação do sinal analógico para uma codificação digital ou vice-versa (</a:t>
            </a:r>
            <a:r>
              <a:rPr lang="pt-PT" sz="1800" b="1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code</a:t>
            </a:r>
            <a:r>
              <a:rPr lang="pt-PT" sz="1800" b="1" i="1" u="none" strike="noStrike" cap="none" baseline="0" dirty="0" smtClean="0">
                <a:solidFill>
                  <a:srgbClr val="0000FF"/>
                </a:solidFill>
                <a:sym typeface="Comic Sans MS"/>
              </a:rPr>
              <a:t> / </a:t>
            </a:r>
            <a:r>
              <a:rPr lang="pt-PT" sz="1800" b="1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decode</a:t>
            </a:r>
            <a:r>
              <a:rPr lang="pt-PT" sz="18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).</a:t>
            </a:r>
          </a:p>
          <a:p>
            <a:pPr marL="223838" marR="0" lvl="0" indent="-109538" algn="l" rtl="0"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None/>
            </a:pPr>
            <a:endParaRPr lang="pt-PT" sz="1800" b="1" i="0" u="none" strike="noStrike" cap="none" baseline="0" dirty="0" smtClean="0">
              <a:solidFill>
                <a:srgbClr val="0000FF"/>
              </a:solidFill>
              <a:sym typeface="Comic Sans MS"/>
            </a:endParaRPr>
          </a:p>
          <a:p>
            <a:pPr marL="223838" marR="0" lvl="0" indent="-223838" algn="l" rtl="0"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18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Há CODECS simples como os CODECS PCM dos telefones digitais ou das centrais telefónicas. Estes dispositivos apenas transformam o som codificado de forma analógica em digital e vice versa através de uma amostragem de 8 bits com uma frequência de amostragem de 8 KHz.</a:t>
            </a:r>
          </a:p>
          <a:p>
            <a:pPr marL="223838" marR="0" lvl="0" indent="-109538" algn="l" rtl="0"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None/>
            </a:pPr>
            <a:endParaRPr lang="pt-PT" sz="1800" b="1" i="0" u="none" strike="noStrike" cap="none" baseline="0" dirty="0" smtClean="0">
              <a:solidFill>
                <a:srgbClr val="0000FF"/>
              </a:solidFill>
              <a:sym typeface="Comic Sans MS"/>
            </a:endParaRPr>
          </a:p>
          <a:p>
            <a:pPr marL="223838" marR="0" lvl="0" indent="-223838" algn="l" rtl="0"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18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Há CODECS muito complexos como os CODECS MPEG-1, 2, 4 existentes nos DVDs, em placas para PC, em recetores TDT, em televisores ou em software. Estes CODECS codificam / separam e comprimem / descomprimem vários canais de vídeo e de voz</a:t>
            </a:r>
          </a:p>
          <a:p>
            <a:pPr marL="223838" marR="0" lvl="0" indent="-109538" algn="l" rtl="0"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None/>
            </a:pPr>
            <a:endParaRPr lang="pt-PT" sz="1800" b="1" i="0" u="none" strike="noStrike" cap="none" baseline="0" dirty="0" smtClean="0">
              <a:solidFill>
                <a:srgbClr val="0000FF"/>
              </a:solidFill>
              <a:sym typeface="Comic Sans MS"/>
            </a:endParaRPr>
          </a:p>
          <a:p>
            <a:pPr marL="223838" marR="0" lvl="0" indent="-223838" algn="l" rtl="0"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18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Há CODECS públicos, isto é, normalizados, e CODECS proprietários, isto é cujas formas de codificaç</a:t>
            </a:r>
            <a:r>
              <a:rPr lang="pt-PT" sz="1800" b="1" dirty="0" smtClean="0"/>
              <a:t>ão / descodificação são </a:t>
            </a:r>
            <a:r>
              <a:rPr lang="pt-PT" sz="18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patenteados e de utilização sujeita a pagamento.</a:t>
            </a:r>
            <a:endParaRPr lang="pt-PT" sz="18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Imagem</a:t>
            </a: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/>
              <a:t>D</a:t>
            </a: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igital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511650" y="4761825"/>
            <a:ext cx="8120699" cy="151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/>
          </a:p>
          <a:p>
            <a:pPr lvl="0" indent="63500" algn="l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1400" dirty="0"/>
              <a:t>Uma </a:t>
            </a:r>
            <a:r>
              <a:rPr lang="en-GB" sz="1400" dirty="0" err="1"/>
              <a:t>imagem</a:t>
            </a:r>
            <a:r>
              <a:rPr lang="en-GB" sz="1400" dirty="0"/>
              <a:t> </a:t>
            </a:r>
            <a:r>
              <a:rPr lang="en-GB" sz="1400" dirty="0" err="1"/>
              <a:t>é</a:t>
            </a:r>
            <a:r>
              <a:rPr lang="en-GB" sz="1400" dirty="0"/>
              <a:t> </a:t>
            </a:r>
            <a:r>
              <a:rPr lang="en-GB" sz="1400" dirty="0" err="1"/>
              <a:t>convertida</a:t>
            </a:r>
            <a:r>
              <a:rPr lang="en-GB" sz="1400" dirty="0"/>
              <a:t> </a:t>
            </a:r>
            <a:r>
              <a:rPr lang="en-GB" sz="1400" dirty="0" err="1"/>
              <a:t>num</a:t>
            </a:r>
            <a:r>
              <a:rPr lang="en-GB" sz="1400" dirty="0"/>
              <a:t> </a:t>
            </a:r>
            <a:r>
              <a:rPr lang="en-GB" sz="1400" dirty="0" err="1"/>
              <a:t>conjunto</a:t>
            </a:r>
            <a:r>
              <a:rPr lang="en-GB" sz="1400" dirty="0"/>
              <a:t> de pixels </a:t>
            </a:r>
            <a:r>
              <a:rPr lang="en-GB" sz="1400" dirty="0" err="1"/>
              <a:t>por</a:t>
            </a:r>
            <a:r>
              <a:rPr lang="en-GB" sz="1400" dirty="0"/>
              <a:t> um sensor de </a:t>
            </a:r>
            <a:r>
              <a:rPr lang="en-GB" sz="1400" dirty="0" err="1"/>
              <a:t>imagem</a:t>
            </a:r>
            <a:endParaRPr lang="en-GB" sz="1400" dirty="0"/>
          </a:p>
          <a:p>
            <a:pPr lvl="0" indent="63500" algn="l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1400" dirty="0"/>
              <a:t>Um pixel (</a:t>
            </a:r>
            <a:r>
              <a:rPr lang="en-GB" sz="1400" dirty="0" err="1"/>
              <a:t>PIcture</a:t>
            </a:r>
            <a:r>
              <a:rPr lang="en-GB" sz="1400" dirty="0"/>
              <a:t> Element) </a:t>
            </a:r>
            <a:r>
              <a:rPr lang="en-GB" sz="1400" dirty="0" err="1"/>
              <a:t>ocupa</a:t>
            </a:r>
            <a:r>
              <a:rPr lang="en-GB" sz="1400" dirty="0"/>
              <a:t>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superfície</a:t>
            </a:r>
            <a:r>
              <a:rPr lang="en-GB" sz="1400" dirty="0"/>
              <a:t> e tem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cor</a:t>
            </a:r>
            <a:r>
              <a:rPr lang="en-GB" sz="1400" dirty="0"/>
              <a:t> e </a:t>
            </a:r>
            <a:r>
              <a:rPr lang="en-GB" sz="1400" dirty="0" err="1"/>
              <a:t>uma</a:t>
            </a:r>
            <a:r>
              <a:rPr lang="en-GB" sz="1400" dirty="0"/>
              <a:t> </a:t>
            </a:r>
            <a:r>
              <a:rPr lang="en-GB" sz="1400" dirty="0" err="1"/>
              <a:t>intensidade</a:t>
            </a:r>
            <a:endParaRPr lang="en-GB" sz="1400" dirty="0"/>
          </a:p>
          <a:p>
            <a:pPr lvl="0" indent="63500" algn="l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1400" dirty="0"/>
              <a:t>A </a:t>
            </a:r>
            <a:r>
              <a:rPr lang="en-GB" sz="1400" dirty="0" err="1"/>
              <a:t>resolução</a:t>
            </a:r>
            <a:r>
              <a:rPr lang="en-GB" sz="1400" dirty="0"/>
              <a:t> </a:t>
            </a:r>
            <a:r>
              <a:rPr lang="en-GB" sz="1400" dirty="0" err="1"/>
              <a:t>depende</a:t>
            </a:r>
            <a:r>
              <a:rPr lang="en-GB" sz="1400" dirty="0"/>
              <a:t> do </a:t>
            </a:r>
            <a:r>
              <a:rPr lang="en-GB" sz="1400" dirty="0" err="1"/>
              <a:t>número</a:t>
            </a:r>
            <a:r>
              <a:rPr lang="en-GB" sz="1400" dirty="0"/>
              <a:t> de pixels </a:t>
            </a:r>
            <a:r>
              <a:rPr lang="en-GB" sz="1400" dirty="0" err="1"/>
              <a:t>por</a:t>
            </a:r>
            <a:r>
              <a:rPr lang="en-GB" sz="1400" dirty="0"/>
              <a:t> </a:t>
            </a:r>
            <a:r>
              <a:rPr lang="en-GB" sz="1400" dirty="0" err="1"/>
              <a:t>unidade</a:t>
            </a:r>
            <a:r>
              <a:rPr lang="en-GB" sz="1400" dirty="0"/>
              <a:t> de </a:t>
            </a:r>
            <a:r>
              <a:rPr lang="en-GB" sz="1400" dirty="0" err="1"/>
              <a:t>superfície</a:t>
            </a:r>
            <a:endParaRPr lang="en-GB" sz="1400" dirty="0"/>
          </a:p>
          <a:p>
            <a:pPr lvl="0" indent="63500" algn="l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en-GB" sz="1400" dirty="0" err="1"/>
              <a:t>Codificação</a:t>
            </a:r>
            <a:r>
              <a:rPr lang="en-GB" sz="1400" dirty="0"/>
              <a:t> RGB (Red, Blue, Green)</a:t>
            </a:r>
          </a:p>
          <a:p>
            <a:pPr marL="563562" lvl="1" indent="-195262" rtl="0">
              <a:spcBef>
                <a:spcPts val="200"/>
              </a:spcBef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en-GB" sz="1400" dirty="0">
                <a:solidFill>
                  <a:schemeClr val="dk1"/>
                </a:solidFill>
              </a:rPr>
              <a:t>E.g., 24 bits, com 8 bits </a:t>
            </a:r>
            <a:r>
              <a:rPr lang="en-GB" sz="1400" dirty="0" err="1">
                <a:solidFill>
                  <a:schemeClr val="dk1"/>
                </a:solidFill>
              </a:rPr>
              <a:t>por</a:t>
            </a:r>
            <a:r>
              <a:rPr lang="en-GB" sz="1400" dirty="0">
                <a:solidFill>
                  <a:schemeClr val="dk1"/>
                </a:solidFill>
              </a:rPr>
              <a:t> </a:t>
            </a:r>
            <a:r>
              <a:rPr lang="en-GB" sz="1400" dirty="0" err="1">
                <a:solidFill>
                  <a:schemeClr val="dk1"/>
                </a:solidFill>
              </a:rPr>
              <a:t>cor</a:t>
            </a:r>
            <a:endParaRPr lang="en-GB" sz="1400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2" y="1177906"/>
            <a:ext cx="8477573" cy="36956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23850" y="188913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2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Compressão de </a:t>
            </a:r>
            <a:r>
              <a:rPr lang="pt-PT" sz="3200" dirty="0" smtClean="0"/>
              <a:t>I</a:t>
            </a:r>
            <a:r>
              <a:rPr lang="pt-PT" sz="32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magem</a:t>
            </a:r>
            <a:endParaRPr lang="pt-PT" sz="32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323850" y="1052526"/>
            <a:ext cx="8591400" cy="569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Compressão de uma imagem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Explora-se a redundância espacial (e.g., regiões com a mesma cor)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Suprimem-se detalhes que os humanos não distinguem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Diminui-se o número de pixels por unidade de superfície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Exemplos de formatos / CODECS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Joint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Pictures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Expert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Group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(JPEG)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Graphical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Interchange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Format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(GIF)</a:t>
            </a:r>
          </a:p>
          <a:p>
            <a:pPr marL="563563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" y="3898900"/>
            <a:ext cx="7721600" cy="254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PT" dirty="0" smtClean="0"/>
              <a:t>Filmes</a:t>
            </a:r>
            <a:endParaRPr lang="pt-PT" dirty="0"/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304800" y="1120201"/>
            <a:ext cx="8591400" cy="531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2383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Uma imagem animada corresponde a uma sucessão de imagens fixas (ditas </a:t>
            </a:r>
            <a:r>
              <a:rPr lang="pt-PT" sz="2400" i="1" dirty="0" err="1" smtClean="0"/>
              <a:t>frames</a:t>
            </a:r>
            <a:r>
              <a:rPr lang="pt-PT" sz="2400" dirty="0" smtClean="0"/>
              <a:t>)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O ritmo da sucessão diz-se o </a:t>
            </a:r>
            <a:r>
              <a:rPr lang="pt-PT" sz="2000" i="1" dirty="0" err="1" smtClean="0"/>
              <a:t>frame</a:t>
            </a:r>
            <a:r>
              <a:rPr lang="pt-PT" sz="2000" i="1" dirty="0" smtClean="0"/>
              <a:t> rate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A partir de cerca de cerca de 30 </a:t>
            </a:r>
            <a:r>
              <a:rPr lang="pt-PT" sz="2000" i="1" dirty="0" err="1" smtClean="0"/>
              <a:t>frames</a:t>
            </a:r>
            <a:r>
              <a:rPr lang="pt-PT" sz="2000" dirty="0" smtClean="0"/>
              <a:t> por segundo a vista humana já não distingue umas imagens das outras</a:t>
            </a:r>
          </a:p>
          <a:p>
            <a:pPr marL="223837" marR="0" lvl="0" indent="-22383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Um filme poderia ser uma simples sucessão de imagens comprimidas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Mas como muitas dos </a:t>
            </a:r>
            <a:r>
              <a:rPr lang="pt-PT" sz="2000" i="1" dirty="0" err="1" smtClean="0"/>
              <a:t>frames</a:t>
            </a:r>
            <a:r>
              <a:rPr lang="pt-PT" sz="2000" dirty="0" smtClean="0"/>
              <a:t> em sucessão são parecidos, aumenta a oportunidade para maior compressão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A maioria dos formatos comprimidos baseiam-se em indicar apenas as diferenças face ao </a:t>
            </a:r>
            <a:r>
              <a:rPr lang="pt-PT" sz="2000" i="1" dirty="0" err="1" smtClean="0"/>
              <a:t>frame</a:t>
            </a:r>
            <a:r>
              <a:rPr lang="pt-PT" sz="2000" dirty="0" smtClean="0"/>
              <a:t> anterior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Mas periodicamente são enviados </a:t>
            </a:r>
            <a:r>
              <a:rPr lang="pt-PT" sz="2000" i="1" dirty="0" err="1" smtClean="0"/>
              <a:t>frames</a:t>
            </a:r>
            <a:r>
              <a:rPr lang="pt-PT" sz="2000" dirty="0" smtClean="0"/>
              <a:t> completos (e.g. MPEG </a:t>
            </a:r>
            <a:r>
              <a:rPr lang="pt-PT" sz="2000" i="1" dirty="0" smtClean="0"/>
              <a:t>I-</a:t>
            </a:r>
            <a:r>
              <a:rPr lang="pt-PT" sz="2000" i="1" dirty="0" err="1" smtClean="0"/>
              <a:t>frames</a:t>
            </a:r>
            <a:r>
              <a:rPr lang="pt-PT" sz="2000" dirty="0" smtClean="0"/>
              <a:t>)</a:t>
            </a:r>
          </a:p>
          <a:p>
            <a:pPr marL="563562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dirty="0" smtClean="0"/>
              <a:t>Por estas razões o vídeo comprimido é sempre VBR (</a:t>
            </a:r>
            <a:r>
              <a:rPr lang="pt-PT" sz="2000" dirty="0" err="1" smtClean="0"/>
              <a:t>Variable</a:t>
            </a:r>
            <a:r>
              <a:rPr lang="pt-PT" sz="2000" dirty="0" smtClean="0"/>
              <a:t> Bit Rate)</a:t>
            </a:r>
          </a:p>
          <a:p>
            <a:pPr marL="563562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588375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2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Compressão de vídeo com várias imagens</a:t>
            </a:r>
            <a:endParaRPr lang="pt-PT" sz="32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Compressão entre imagens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Explora a redundância entre imagens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Exemplos de formatos / CODECS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MPEG 1 – qualidade de um CD-ROM (1 a 1,5 M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bps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MPEG 4 – qualidade elevada, típica de um DVD (3 a 6 M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bps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563563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63563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7885113" y="616585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96899" y="3325785"/>
            <a:ext cx="8026400" cy="3009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 lang="en-GB"/>
          </a:p>
        </p:txBody>
      </p:sp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Aplicações Multimédia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8" y="1828800"/>
            <a:ext cx="7404100" cy="4267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Requisitos e </a:t>
            </a:r>
            <a:r>
              <a:rPr lang="pt-PT" dirty="0" smtClean="0"/>
              <a:t>A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lternativas</a:t>
            </a:r>
            <a:endParaRPr lang="pt-PT" sz="36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Informação diferida ou </a:t>
            </a:r>
            <a:r>
              <a:rPr lang="pt-PT" sz="2800" b="0" i="1" u="none" strike="noStrike" cap="none" baseline="0" dirty="0" smtClean="0">
                <a:solidFill>
                  <a:srgbClr val="0000FF"/>
                </a:solidFill>
                <a:sym typeface="Comic Sans MS"/>
              </a:rPr>
              <a:t>live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Transferir como se transfere um ficheiro, isto é transferindo primeiro tudo e só depois visualizar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Ou vai-se mostrando conforme se recebe transferindo de avanço uma parte que acomoda variações de qualidade 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E se a transferência é em </a:t>
            </a:r>
            <a:r>
              <a:rPr lang="pt-PT" sz="24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tempo real 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? (isto é, o </a:t>
            </a:r>
            <a:r>
              <a:rPr lang="pt-PT" sz="24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stream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está agora a ser produzido)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Com ou sem interatividade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De forma a suportar uma conversa ou um jogo</a:t>
            </a:r>
            <a:r>
              <a:rPr lang="pt-PT" dirty="0" smtClean="0"/>
              <a:t>, 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que </a:t>
            </a:r>
            <a:r>
              <a:rPr lang="pt-PT" dirty="0" smtClean="0"/>
              <a:t>são mais exigentes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Um ou mais recetores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Difusão ou </a:t>
            </a:r>
            <a:r>
              <a:rPr lang="pt-PT" sz="24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broadcasting</a:t>
            </a:r>
            <a:endParaRPr lang="pt-PT" sz="2400" b="0" i="1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223838" marR="0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None/>
            </a:pPr>
            <a:endParaRPr lang="pt-PT" sz="2800" b="0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 do</a:t>
            </a:r>
            <a:r>
              <a:rPr lang="pt-PT" sz="3600" b="1" i="0" u="none" strike="noStrike" cap="none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Capítulo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37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2383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As aplicações multimédia usam 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informação digital codificando áudio e vídeo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Estas aplicações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têm requisitos especiais</a:t>
            </a:r>
          </a:p>
          <a:p>
            <a:pPr marL="563563" marR="0" lvl="1" indent="-2206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De quantidade de informação transferida</a:t>
            </a:r>
          </a:p>
          <a:p>
            <a:pPr marL="563563" marR="0" lvl="1" indent="-2206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De qualidade de serviço da rede</a:t>
            </a:r>
          </a:p>
          <a:p>
            <a:pPr marL="223837" marR="0" lvl="0" indent="-22383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Mas nem sempre necessitam de absoluta fiabilidade</a:t>
            </a:r>
          </a:p>
          <a:p>
            <a:pPr marL="563562" marR="0" lvl="1" indent="-220662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dirty="0" smtClean="0"/>
              <a:t>A semântica dos dados transferidos é parcialmente independente da resolução da Informação</a:t>
            </a:r>
          </a:p>
          <a:p>
            <a:pPr marL="563562" marR="0" lvl="1" indent="-220662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dirty="0" smtClean="0"/>
              <a:t>O conceito de fiabilidade é </a:t>
            </a:r>
            <a:r>
              <a:rPr lang="pt-PT" sz="1800" b="1" dirty="0" smtClean="0">
                <a:solidFill>
                  <a:srgbClr val="FF0000"/>
                </a:solidFill>
              </a:rPr>
              <a:t>subjetivo neste contexto</a:t>
            </a:r>
          </a:p>
          <a:p>
            <a:pPr marL="223837" marR="0" lvl="0" indent="-22383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Como podemos transmitir os dados destas aplicações?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Como é que estas funcionam na Internet?</a:t>
            </a:r>
            <a:endParaRPr lang="pt-PT" sz="2400"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875463" y="6237287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Problemas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Qualidade de serviço da rede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85714"/>
              <a:buFont typeface="Helvetica Neue"/>
              <a:buChar char="–"/>
            </a:pPr>
            <a:r>
              <a:rPr lang="pt-PT" dirty="0" smtClean="0"/>
              <a:t>Débito médio extremo a extremo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Taxa de perda de pacote</a:t>
            </a:r>
            <a:r>
              <a:rPr lang="pt-PT" dirty="0" smtClean="0"/>
              <a:t>s </a:t>
            </a:r>
            <a:r>
              <a:rPr lang="pt-PT" dirty="0" smtClean="0">
                <a:solidFill>
                  <a:schemeClr val="dk1"/>
                </a:solidFill>
              </a:rPr>
              <a:t>extremo a extremo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Tempo de tr</a:t>
            </a:r>
            <a:r>
              <a:rPr lang="pt-PT" dirty="0" smtClean="0"/>
              <a:t>â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nsit</a:t>
            </a:r>
            <a:r>
              <a:rPr lang="pt-PT" dirty="0" smtClean="0"/>
              <a:t>o </a:t>
            </a:r>
            <a:r>
              <a:rPr lang="pt-PT" dirty="0" smtClean="0">
                <a:solidFill>
                  <a:schemeClr val="dk1"/>
                </a:solidFill>
              </a:rPr>
              <a:t>extremo a extremo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Variância do tempo de tr</a:t>
            </a:r>
            <a:r>
              <a:rPr lang="pt-PT" dirty="0" smtClean="0"/>
              <a:t>â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nsito – </a:t>
            </a:r>
            <a:r>
              <a:rPr lang="pt-PT" sz="24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jitter</a:t>
            </a:r>
            <a:endParaRPr lang="pt-PT" sz="2400" b="0" i="1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Protocolo de transporte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TCP é fácil de usar mas não suporta diretamente vários recetores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Com TCP, as percas de pacotes traduzem-se em maiores atrasos e</a:t>
            </a:r>
            <a:r>
              <a:rPr lang="pt-PT" dirty="0" smtClean="0"/>
              <a:t> 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maior </a:t>
            </a:r>
            <a:r>
              <a:rPr lang="pt-PT" sz="24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jitter</a:t>
            </a:r>
            <a:endParaRPr lang="pt-PT" sz="2400" b="0" i="1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UDP é não fiável mas suporta vários recetores e as per</a:t>
            </a:r>
            <a:r>
              <a:rPr lang="pt-PT" dirty="0" smtClean="0"/>
              <a:t>d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as de pacotes não se traduzem em maior </a:t>
            </a:r>
            <a:r>
              <a:rPr lang="pt-PT" sz="24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jitter</a:t>
            </a:r>
            <a:endParaRPr lang="pt-PT" sz="2400" b="0" i="1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dirty="0" smtClean="0"/>
              <a:t>Débito e </a:t>
            </a:r>
            <a:r>
              <a:rPr lang="pt-PT" i="1" dirty="0" err="1" smtClean="0"/>
              <a:t>Jitter</a:t>
            </a:r>
            <a:endParaRPr lang="pt-PT" i="1" dirty="0"/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dirty="0" smtClean="0"/>
              <a:t>Débito extremo a extremo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Quando há necessidade de alguma simultaneidade (</a:t>
            </a:r>
            <a:r>
              <a:rPr lang="pt-PT" sz="24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tempo real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) entre a transmissão e a utilização pelo </a:t>
            </a:r>
            <a:r>
              <a:rPr lang="pt-PT" sz="24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receptor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a codificação e ritmo da emissão têm de ser compatíveis com </a:t>
            </a:r>
            <a:r>
              <a:rPr lang="pt-PT" dirty="0" smtClean="0"/>
              <a:t>o débito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médi</a:t>
            </a:r>
            <a:r>
              <a:rPr lang="pt-PT" dirty="0" smtClean="0"/>
              <a:t>o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da rede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No mesmo cenário é também necessário compensar as  per</a:t>
            </a:r>
            <a:r>
              <a:rPr lang="pt-PT" dirty="0" smtClean="0"/>
              <a:t>d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as e o </a:t>
            </a:r>
            <a:r>
              <a:rPr lang="pt-PT" sz="28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jitter</a:t>
            </a:r>
            <a:endParaRPr lang="pt-PT" sz="2800" b="0" i="1" u="none" strike="noStrike" cap="none" baseline="0" dirty="0" smtClean="0">
              <a:solidFill>
                <a:srgbClr val="0000FF"/>
              </a:solidFill>
              <a:sym typeface="Comic Sans MS"/>
            </a:endParaRP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Senão a informação multimédia é processada e apresentada ao utilizador ao ritmo de chegada e com eventuais falhas ou variações</a:t>
            </a:r>
            <a:endParaRPr lang="pt-PT" sz="24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Jitter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: </a:t>
            </a:r>
            <a:r>
              <a:rPr lang="pt-PT" dirty="0" smtClean="0"/>
              <a:t>S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olução </a:t>
            </a:r>
            <a:r>
              <a:rPr lang="pt-PT" dirty="0" smtClean="0"/>
              <a:t>T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ípica</a:t>
            </a:r>
            <a:endParaRPr lang="pt-PT" sz="36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1273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aplicações com som ou vídeo usam </a:t>
            </a:r>
            <a:r>
              <a:rPr lang="pt-PT" sz="28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buffers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 dados de avanço para compensar o </a:t>
            </a:r>
            <a:r>
              <a:rPr lang="pt-PT" sz="28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jitter</a:t>
            </a:r>
            <a:endParaRPr lang="pt-PT" sz="2800" b="0" i="1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17" y="2325202"/>
            <a:ext cx="6741763" cy="45327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i="1" dirty="0" err="1" smtClean="0"/>
              <a:t>P</a:t>
            </a:r>
            <a:r>
              <a:rPr lang="pt-PT" sz="3600" b="1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layout</a:t>
            </a:r>
            <a:r>
              <a:rPr lang="pt-PT" sz="3600" b="1" i="1" u="none" strike="noStrike" cap="none" baseline="0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i="1" dirty="0" err="1" smtClean="0"/>
              <a:t>D</a:t>
            </a:r>
            <a:r>
              <a:rPr lang="pt-PT" sz="3600" b="1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elay</a:t>
            </a:r>
            <a:endParaRPr lang="pt-PT" sz="3600" b="1" i="1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323850" y="1341437"/>
            <a:ext cx="8610599" cy="4945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32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Quanto maior melhor ?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Nas aplicações </a:t>
            </a:r>
            <a:r>
              <a:rPr lang="pt-PT" sz="2800" b="0" i="0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uni-direcionais</a:t>
            </a: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(</a:t>
            </a:r>
            <a:r>
              <a:rPr lang="pt-PT" sz="28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progressive</a:t>
            </a:r>
            <a:r>
              <a:rPr lang="pt-PT" sz="28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8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streaming</a:t>
            </a: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) um grande </a:t>
            </a:r>
            <a:r>
              <a:rPr lang="pt-PT" sz="28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playout</a:t>
            </a:r>
            <a:r>
              <a:rPr lang="pt-PT" sz="28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8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delay</a:t>
            </a:r>
            <a:r>
              <a:rPr lang="pt-PT" sz="28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apenas provoca uma grande espera no início ou quando se muda o ponto de visualizaç</a:t>
            </a:r>
            <a:r>
              <a:rPr lang="pt-PT" sz="2800" dirty="0" smtClean="0"/>
              <a:t>ão (e.g. “rebobinar”)</a:t>
            </a:r>
          </a:p>
          <a:p>
            <a:pPr marL="563562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Se for pequeno provoca </a:t>
            </a:r>
            <a:r>
              <a:rPr lang="pt-PT" sz="28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rebuffering</a:t>
            </a: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frequente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800" dirty="0" smtClean="0"/>
              <a:t>Se for grande o utilizador “desiste”</a:t>
            </a:r>
          </a:p>
          <a:p>
            <a:pPr marL="563563" marR="0" lvl="1" indent="-233362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No limite poder-se-ia fazer o </a:t>
            </a:r>
            <a:r>
              <a:rPr lang="pt-PT" sz="28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download</a:t>
            </a:r>
            <a:r>
              <a:rPr lang="pt-PT" sz="2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integral do vídeo e só depois o visualizar</a:t>
            </a:r>
            <a:endParaRPr lang="pt-PT" sz="28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dirty="0" smtClean="0"/>
              <a:t>Débito</a:t>
            </a:r>
            <a:endParaRPr lang="pt-PT" dirty="0"/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Para que o </a:t>
            </a:r>
            <a:r>
              <a:rPr lang="pt-PT" sz="28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streaming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ou outras aplicações </a:t>
            </a:r>
            <a:r>
              <a:rPr lang="pt-PT" sz="2800" b="0" i="1" u="none" strike="noStrike" cap="none" baseline="0" dirty="0" smtClean="0">
                <a:solidFill>
                  <a:srgbClr val="0000FF"/>
                </a:solidFill>
                <a:sym typeface="Comic Sans MS"/>
              </a:rPr>
              <a:t>tempo real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funcionem é necessário que o </a:t>
            </a:r>
            <a:r>
              <a:rPr lang="pt-PT" dirty="0" smtClean="0"/>
              <a:t>débito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seja adequado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Tudo depende da capacidade requerida pelo </a:t>
            </a:r>
            <a:r>
              <a:rPr lang="pt-PT" sz="28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stream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e da capacidade disponível na rede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Se a rede não suporta a capacidade requerida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É necessário alterar a resolução e/ou o algoritmo de compressão (CODEC)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85714"/>
              <a:buFont typeface="Helvetica Neue"/>
              <a:buChar char="–"/>
            </a:pPr>
            <a:r>
              <a:rPr lang="pt-PT" dirty="0" smtClean="0"/>
              <a:t>S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enão a qualidade de serviço será muito deficiente</a:t>
            </a:r>
          </a:p>
          <a:p>
            <a:pPr marL="339725" marR="0" lvl="1" indent="-952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4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6785275" y="6114650"/>
            <a:ext cx="2133599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476" y="3587134"/>
            <a:ext cx="588625" cy="71589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/>
          <p:nvPr/>
        </p:nvSpPr>
        <p:spPr>
          <a:xfrm>
            <a:off x="1900399" y="2204267"/>
            <a:ext cx="3977855" cy="3065796"/>
          </a:xfrm>
          <a:prstGeom prst="cloud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20" name="Shape 520"/>
          <p:cNvCxnSpPr/>
          <p:nvPr/>
        </p:nvCxnSpPr>
        <p:spPr>
          <a:xfrm rot="10800000" flipH="1">
            <a:off x="1557100" y="3153672"/>
            <a:ext cx="2150699" cy="79139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1" name="Shape 521"/>
          <p:cNvCxnSpPr/>
          <p:nvPr/>
        </p:nvCxnSpPr>
        <p:spPr>
          <a:xfrm>
            <a:off x="3687174" y="3153647"/>
            <a:ext cx="2534399" cy="79139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2" name="Shape 522"/>
          <p:cNvSpPr txBox="1"/>
          <p:nvPr/>
        </p:nvSpPr>
        <p:spPr>
          <a:xfrm>
            <a:off x="3361887" y="3228900"/>
            <a:ext cx="955799" cy="4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1000"/>
              <a:t>Streaming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3245228" y="2489600"/>
            <a:ext cx="1288199" cy="4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Internet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dirty="0"/>
              <a:t>Streaming </a:t>
            </a:r>
            <a:r>
              <a:rPr lang="en-GB" dirty="0" smtClean="0"/>
              <a:t>a </a:t>
            </a:r>
            <a:r>
              <a:rPr lang="en-GB" dirty="0" err="1"/>
              <a:t>Pedido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TCP</a:t>
            </a:r>
          </a:p>
        </p:txBody>
      </p:sp>
      <p:pic>
        <p:nvPicPr>
          <p:cNvPr id="525" name="Shape 5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468" y="3322499"/>
            <a:ext cx="1435323" cy="12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000" dirty="0" smtClean="0"/>
              <a:t>A</a:t>
            </a:r>
            <a:r>
              <a:rPr lang="pt-PT" sz="3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daptar a </a:t>
            </a:r>
            <a:r>
              <a:rPr lang="pt-PT" sz="3000" dirty="0" smtClean="0"/>
              <a:t>R</a:t>
            </a:r>
            <a:r>
              <a:rPr lang="pt-PT" sz="3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esolução ao D</a:t>
            </a:r>
            <a:r>
              <a:rPr lang="pt-PT" sz="3000" dirty="0" smtClean="0"/>
              <a:t>ébito Disponível</a:t>
            </a:r>
            <a:endParaRPr lang="pt-PT" sz="3000" dirty="0"/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304800" y="1240975"/>
            <a:ext cx="8610599" cy="517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 diferentes utilizadores têm diferentes capacidades de rede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É aborrecido ter de estar a escolher a resolução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capacidade da rede pode variar no tempo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Porque não tentar variar e adaptar a resolução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dinamica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automaticamente?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DASH (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Dynamic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Adaptive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Streaming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HTTP)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Vídeo (</a:t>
            </a:r>
            <a:r>
              <a:rPr lang="pt-PT" sz="2000" b="0" i="1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ou diferido) é partido em pedaços contendo uma sequência de informação multimédia (e.g. 2 a 10 segundos)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cada período temporal existem diferentes pedaços para cada resolução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função do tempo de </a:t>
            </a:r>
            <a:r>
              <a:rPr lang="pt-PT" sz="2000" b="0" i="1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download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cada pedaço, o </a:t>
            </a:r>
            <a:r>
              <a:rPr lang="pt-PT" sz="2000" b="0" i="1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player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decide a resolução a usar para o pedaço seguinte </a:t>
            </a:r>
            <a:endParaRPr lang="pt-PT" sz="2000" b="0" i="0" u="none" strike="noStrike" cap="none" baseline="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Interatividade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Numa conversa frente a frente estamos habituados a ver e ouvir o interlocutor - o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telefone simula esta situação</a:t>
            </a:r>
          </a:p>
          <a:p>
            <a:pPr marL="223838" marR="0" lvl="0" indent="-2238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 o tempo de propagação e o </a:t>
            </a:r>
            <a:r>
              <a:rPr lang="pt-PT" sz="28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jitter</a:t>
            </a: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não devem ser percetíveis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o tempo de transito for inferior a 150 </a:t>
            </a:r>
            <a:r>
              <a:rPr lang="pt-PT" sz="24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mesmo não é percetível</a:t>
            </a:r>
          </a:p>
          <a:p>
            <a:pPr marL="563563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for superior a 400 </a:t>
            </a:r>
            <a:r>
              <a:rPr lang="pt-PT" sz="24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ms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os interlocutores têm grande dificuldade</a:t>
            </a:r>
          </a:p>
          <a:p>
            <a:pPr marL="223837" marR="0" lvl="0" indent="-2238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UDP ou TCP?</a:t>
            </a:r>
            <a:endParaRPr lang="pt-PT" sz="2800" b="0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611187" y="333375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IP </a:t>
            </a:r>
            <a:r>
              <a:rPr lang="pt-PT" sz="3600" b="1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Vídeo Conference, ... 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7" name="Shape 5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075" y="1593075"/>
            <a:ext cx="562925" cy="4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/>
          <p:nvPr/>
        </p:nvSpPr>
        <p:spPr>
          <a:xfrm>
            <a:off x="2052025" y="1269850"/>
            <a:ext cx="4021487" cy="3247020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49" name="Shape 5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386" y="3261919"/>
            <a:ext cx="2491225" cy="212168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3430691" y="3002800"/>
            <a:ext cx="1288199" cy="4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Internet</a:t>
            </a:r>
          </a:p>
        </p:txBody>
      </p:sp>
      <p:pic>
        <p:nvPicPr>
          <p:cNvPr id="551" name="Shape 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275" y="3869610"/>
            <a:ext cx="562925" cy="4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266700" y="4581800"/>
            <a:ext cx="8610599" cy="204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dirty="0" smtClean="0"/>
          </a:p>
          <a:p>
            <a:pPr marL="223837" marR="0" lvl="0" indent="-2238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8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UDP ou TCP?</a:t>
            </a:r>
          </a:p>
          <a:p>
            <a:pPr marL="563562" marR="0" lvl="1" indent="-2333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UDP é não fiável mas não aumenta o tempo de tr</a:t>
            </a:r>
            <a:r>
              <a:rPr lang="pt-PT" dirty="0" smtClean="0"/>
              <a:t>â</a:t>
            </a:r>
            <a:r>
              <a:rPr lang="pt-PT" sz="24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nsito nem o </a:t>
            </a:r>
            <a:r>
              <a:rPr lang="pt-PT" sz="24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jitter</a:t>
            </a:r>
            <a:r>
              <a:rPr lang="pt-PT" sz="2400" b="0" u="none" strike="noStrike" cap="none" baseline="0" dirty="0" smtClean="0">
                <a:solidFill>
                  <a:schemeClr val="dk2"/>
                </a:solidFill>
                <a:sym typeface="Comic Sans MS"/>
              </a:rPr>
              <a:t> quando h</a:t>
            </a:r>
            <a:r>
              <a:rPr lang="pt-PT" dirty="0" smtClean="0"/>
              <a:t>á perda de pacotes</a:t>
            </a:r>
            <a:endParaRPr lang="pt-PT" dirty="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Soluções </a:t>
            </a:r>
            <a:r>
              <a:rPr lang="pt-PT" dirty="0" smtClean="0"/>
              <a:t>B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aseadas em UDP</a:t>
            </a:r>
            <a:endParaRPr lang="pt-PT" sz="36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7" marR="0" lvl="0" indent="-20478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500" dirty="0" smtClean="0"/>
              <a:t>Não sofrem de tantos atrasos devido a perdas de pacotes como no TCP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500" dirty="0" smtClean="0"/>
          </a:p>
          <a:p>
            <a:pPr marL="223838" marR="0" lvl="0" indent="-20478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500" dirty="0" smtClean="0"/>
              <a:t>Mas também c</a:t>
            </a:r>
            <a:r>
              <a:rPr lang="pt-PT" sz="25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ompensam o </a:t>
            </a:r>
            <a:r>
              <a:rPr lang="pt-PT" sz="25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jitter</a:t>
            </a:r>
            <a:r>
              <a:rPr lang="pt-PT" sz="25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com </a:t>
            </a:r>
            <a:r>
              <a:rPr lang="pt-PT" sz="2500" b="0" i="1" u="none" strike="noStrike" cap="none" baseline="0" dirty="0" smtClean="0">
                <a:solidFill>
                  <a:srgbClr val="0000FF"/>
                </a:solidFill>
                <a:sym typeface="Comic Sans MS"/>
              </a:rPr>
              <a:t>buffers</a:t>
            </a:r>
            <a:r>
              <a:rPr lang="pt-PT" sz="25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e </a:t>
            </a:r>
            <a:r>
              <a:rPr lang="pt-PT" sz="25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playout</a:t>
            </a:r>
            <a:r>
              <a:rPr lang="pt-PT" sz="2500" b="0" i="1" u="none" strike="noStrike" cap="none" baseline="0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5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delays</a:t>
            </a:r>
            <a:endParaRPr lang="pt-PT" sz="2500" b="0" i="1" u="none" strike="noStrike" cap="none" baseline="0" dirty="0" smtClean="0">
              <a:solidFill>
                <a:srgbClr val="0000FF"/>
              </a:solidFill>
              <a:sym typeface="Comic Sans MS"/>
            </a:endParaRPr>
          </a:p>
          <a:p>
            <a:pPr marL="223838" marR="0" lvl="0" indent="-20478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5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Compensam </a:t>
            </a:r>
            <a:r>
              <a:rPr lang="pt-PT" sz="2500" b="0" i="0" u="none" strike="noStrike" cap="none" baseline="0" smtClean="0">
                <a:solidFill>
                  <a:srgbClr val="0000FF"/>
                </a:solidFill>
                <a:sym typeface="Comic Sans MS"/>
              </a:rPr>
              <a:t>as </a:t>
            </a:r>
            <a:r>
              <a:rPr lang="pt-PT" sz="2500" b="0" i="0" u="none" strike="noStrike" cap="none" baseline="0" smtClean="0">
                <a:solidFill>
                  <a:srgbClr val="0000FF"/>
                </a:solidFill>
                <a:sym typeface="Comic Sans MS"/>
              </a:rPr>
              <a:t>perdas </a:t>
            </a:r>
            <a:r>
              <a:rPr lang="pt-PT" sz="25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de pacotes ao nível aplicação através de técnicas especiais</a:t>
            </a:r>
          </a:p>
          <a:p>
            <a:pPr marL="56356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1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Interpolação simples pelo recetor</a:t>
            </a:r>
          </a:p>
          <a:p>
            <a:pPr marL="56356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Forward</a:t>
            </a:r>
            <a:r>
              <a:rPr lang="pt-PT" sz="21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error </a:t>
            </a: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correction</a:t>
            </a:r>
            <a:r>
              <a:rPr lang="pt-PT" sz="21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1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(</a:t>
            </a:r>
            <a:r>
              <a:rPr lang="pt-PT" sz="2100" dirty="0" smtClean="0"/>
              <a:t>FEC</a:t>
            </a:r>
            <a:r>
              <a:rPr lang="pt-PT" sz="21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)</a:t>
            </a:r>
          </a:p>
          <a:p>
            <a:pPr marL="56356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Interl</a:t>
            </a:r>
            <a:r>
              <a:rPr lang="pt-PT" sz="2100" i="1" dirty="0" err="1" smtClean="0"/>
              <a:t>ea</a:t>
            </a: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ving</a:t>
            </a:r>
            <a:r>
              <a:rPr lang="pt-PT" sz="21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(enviar em cada pacote partes diferidas do </a:t>
            </a: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stream</a:t>
            </a:r>
            <a:r>
              <a:rPr lang="pt-PT" sz="21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)</a:t>
            </a:r>
          </a:p>
          <a:p>
            <a:pPr marL="56356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Interl</a:t>
            </a:r>
            <a:r>
              <a:rPr lang="pt-PT" sz="2100" i="1" dirty="0" err="1" smtClean="0"/>
              <a:t>ea</a:t>
            </a: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ving</a:t>
            </a:r>
            <a:r>
              <a:rPr lang="pt-PT" sz="21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and</a:t>
            </a:r>
            <a:r>
              <a:rPr lang="pt-PT" sz="21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1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multi-resolution</a:t>
            </a:r>
            <a:r>
              <a:rPr lang="pt-PT" sz="21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1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(idem com diferentes resoluções)</a:t>
            </a:r>
          </a:p>
          <a:p>
            <a:pPr marL="563563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100" b="0" i="0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563563" marR="0" lvl="1" indent="-8096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100" b="0" i="0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223838" marR="0" lvl="0" indent="-460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None/>
            </a:pPr>
            <a:endParaRPr lang="pt-PT" sz="2500" b="0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559" name="Shape 55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5730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3837" lvl="0" indent="-46037" algn="l" rtl="0">
              <a:spcBef>
                <a:spcPts val="14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0" i="1">
                <a:solidFill>
                  <a:srgbClr val="000000"/>
                </a:solidFill>
              </a:rPr>
              <a:t>There are no facts, only interpretations. </a:t>
            </a:r>
          </a:p>
          <a:p>
            <a:pPr marL="223837" lvl="0" indent="-46037" algn="l" rtl="0">
              <a:spcBef>
                <a:spcPts val="14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0">
                <a:solidFill>
                  <a:srgbClr val="000000"/>
                </a:solidFill>
              </a:rPr>
              <a:t>						</a:t>
            </a:r>
          </a:p>
          <a:p>
            <a:pPr marL="223837" lvl="0" indent="-46037" algn="l">
              <a:spcBef>
                <a:spcPts val="14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0">
                <a:solidFill>
                  <a:srgbClr val="000000"/>
                </a:solidFill>
              </a:rPr>
              <a:t>– Autor: </a:t>
            </a:r>
            <a:r>
              <a:rPr lang="en-GB" sz="3000" b="0" i="1">
                <a:solidFill>
                  <a:srgbClr val="000000"/>
                </a:solidFill>
              </a:rPr>
              <a:t>Friedrich Nietzsche (1844-1900)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Forward Error Correction (FEC)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30</a:t>
            </a:fld>
            <a:endParaRPr lang="en-GB"/>
          </a:p>
        </p:txBody>
      </p:sp>
      <p:sp>
        <p:nvSpPr>
          <p:cNvPr id="566" name="Shape 566"/>
          <p:cNvSpPr/>
          <p:nvPr/>
        </p:nvSpPr>
        <p:spPr>
          <a:xfrm>
            <a:off x="7669647" y="4572161"/>
            <a:ext cx="490199" cy="2853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466894" y="3724344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332576" y="2491275"/>
            <a:ext cx="942900" cy="3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Emissor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490011" y="3643591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x</a:t>
            </a:r>
            <a:r>
              <a:rPr lang="en-GB" baseline="-25000" dirty="0"/>
              <a:t>4</a:t>
            </a:r>
          </a:p>
        </p:txBody>
      </p:sp>
      <p:sp>
        <p:nvSpPr>
          <p:cNvPr id="570" name="Shape 570"/>
          <p:cNvSpPr/>
          <p:nvPr/>
        </p:nvSpPr>
        <p:spPr>
          <a:xfrm>
            <a:off x="1092986" y="3717203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 txBox="1"/>
          <p:nvPr/>
        </p:nvSpPr>
        <p:spPr>
          <a:xfrm>
            <a:off x="1142311" y="3643591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3</a:t>
            </a:r>
          </a:p>
        </p:txBody>
      </p:sp>
      <p:sp>
        <p:nvSpPr>
          <p:cNvPr id="572" name="Shape 572"/>
          <p:cNvSpPr/>
          <p:nvPr/>
        </p:nvSpPr>
        <p:spPr>
          <a:xfrm>
            <a:off x="1719079" y="3717203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3" name="Shape 573"/>
          <p:cNvSpPr txBox="1"/>
          <p:nvPr/>
        </p:nvSpPr>
        <p:spPr>
          <a:xfrm>
            <a:off x="1768415" y="3643591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2</a:t>
            </a:r>
          </a:p>
        </p:txBody>
      </p:sp>
      <p:sp>
        <p:nvSpPr>
          <p:cNvPr id="574" name="Shape 574"/>
          <p:cNvSpPr/>
          <p:nvPr/>
        </p:nvSpPr>
        <p:spPr>
          <a:xfrm>
            <a:off x="2345171" y="3717215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2378906" y="3643578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1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7327910" y="2494606"/>
            <a:ext cx="9429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Receptor</a:t>
            </a:r>
          </a:p>
        </p:txBody>
      </p:sp>
      <p:sp>
        <p:nvSpPr>
          <p:cNvPr id="577" name="Shape 577"/>
          <p:cNvSpPr/>
          <p:nvPr/>
        </p:nvSpPr>
        <p:spPr>
          <a:xfrm>
            <a:off x="6377218" y="4579315"/>
            <a:ext cx="490199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 txBox="1"/>
          <p:nvPr/>
        </p:nvSpPr>
        <p:spPr>
          <a:xfrm>
            <a:off x="5313564" y="4491256"/>
            <a:ext cx="1154246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Aplicação: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6400325" y="4505708"/>
            <a:ext cx="340199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4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7770154" y="4498578"/>
            <a:ext cx="340199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2</a:t>
            </a:r>
          </a:p>
        </p:txBody>
      </p:sp>
      <p:sp>
        <p:nvSpPr>
          <p:cNvPr id="581" name="Shape 581"/>
          <p:cNvSpPr/>
          <p:nvPr/>
        </p:nvSpPr>
        <p:spPr>
          <a:xfrm>
            <a:off x="8315752" y="4565056"/>
            <a:ext cx="490199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8454954" y="4491450"/>
            <a:ext cx="340199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1</a:t>
            </a:r>
          </a:p>
        </p:txBody>
      </p:sp>
      <p:sp>
        <p:nvSpPr>
          <p:cNvPr id="583" name="Shape 583"/>
          <p:cNvSpPr/>
          <p:nvPr/>
        </p:nvSpPr>
        <p:spPr>
          <a:xfrm>
            <a:off x="3213280" y="2701883"/>
            <a:ext cx="2632932" cy="2355912"/>
          </a:xfrm>
          <a:prstGeom prst="cloud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/>
          <p:nvPr/>
        </p:nvSpPr>
        <p:spPr>
          <a:xfrm rot="-5400000">
            <a:off x="5801290" y="3608792"/>
            <a:ext cx="351300" cy="501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 txBox="1"/>
          <p:nvPr/>
        </p:nvSpPr>
        <p:spPr>
          <a:xfrm>
            <a:off x="4093525" y="3567867"/>
            <a:ext cx="9429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Internet</a:t>
            </a:r>
          </a:p>
        </p:txBody>
      </p:sp>
      <p:sp>
        <p:nvSpPr>
          <p:cNvPr id="586" name="Shape 586"/>
          <p:cNvSpPr/>
          <p:nvPr/>
        </p:nvSpPr>
        <p:spPr>
          <a:xfrm rot="-5400000">
            <a:off x="3082673" y="3615933"/>
            <a:ext cx="351300" cy="501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/>
          <p:nvPr/>
        </p:nvSpPr>
        <p:spPr>
          <a:xfrm rot="1235410">
            <a:off x="7713456" y="3690267"/>
            <a:ext cx="403217" cy="317670"/>
          </a:xfrm>
          <a:prstGeom prst="irregularSeal2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364669" y="3078182"/>
            <a:ext cx="550325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1129086" y="3057469"/>
            <a:ext cx="490199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 txBox="1"/>
          <p:nvPr/>
        </p:nvSpPr>
        <p:spPr>
          <a:xfrm>
            <a:off x="1153251" y="3057469"/>
            <a:ext cx="361303" cy="270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3</a:t>
            </a:r>
          </a:p>
        </p:txBody>
      </p:sp>
      <p:sp>
        <p:nvSpPr>
          <p:cNvPr id="592" name="Shape 592"/>
          <p:cNvSpPr/>
          <p:nvPr/>
        </p:nvSpPr>
        <p:spPr>
          <a:xfrm>
            <a:off x="1785057" y="3071053"/>
            <a:ext cx="490199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 txBox="1"/>
          <p:nvPr/>
        </p:nvSpPr>
        <p:spPr>
          <a:xfrm>
            <a:off x="1833377" y="3071052"/>
            <a:ext cx="361303" cy="270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2</a:t>
            </a:r>
          </a:p>
        </p:txBody>
      </p:sp>
      <p:sp>
        <p:nvSpPr>
          <p:cNvPr id="594" name="Shape 594"/>
          <p:cNvSpPr/>
          <p:nvPr/>
        </p:nvSpPr>
        <p:spPr>
          <a:xfrm>
            <a:off x="2450719" y="3078182"/>
            <a:ext cx="490199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 txBox="1"/>
          <p:nvPr/>
        </p:nvSpPr>
        <p:spPr>
          <a:xfrm>
            <a:off x="2523553" y="3078182"/>
            <a:ext cx="361303" cy="270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1</a:t>
            </a:r>
          </a:p>
        </p:txBody>
      </p:sp>
      <p:sp>
        <p:nvSpPr>
          <p:cNvPr id="596" name="Shape 596"/>
          <p:cNvSpPr/>
          <p:nvPr/>
        </p:nvSpPr>
        <p:spPr>
          <a:xfrm>
            <a:off x="2724657" y="3737903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1495968" y="3745045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828339" y="3745045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2114221" y="3737928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00" name="Shape 600"/>
          <p:cNvCxnSpPr/>
          <p:nvPr/>
        </p:nvCxnSpPr>
        <p:spPr>
          <a:xfrm flipH="1">
            <a:off x="2173483" y="3429715"/>
            <a:ext cx="352199" cy="242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1" name="Shape 601"/>
          <p:cNvCxnSpPr/>
          <p:nvPr/>
        </p:nvCxnSpPr>
        <p:spPr>
          <a:xfrm flipH="1">
            <a:off x="948183" y="3425710"/>
            <a:ext cx="352199" cy="242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2" name="Shape 602"/>
          <p:cNvCxnSpPr/>
          <p:nvPr/>
        </p:nvCxnSpPr>
        <p:spPr>
          <a:xfrm flipH="1">
            <a:off x="1612793" y="3415781"/>
            <a:ext cx="352199" cy="242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3" name="Shape 603"/>
          <p:cNvCxnSpPr/>
          <p:nvPr/>
        </p:nvCxnSpPr>
        <p:spPr>
          <a:xfrm flipH="1">
            <a:off x="330091" y="3452503"/>
            <a:ext cx="352199" cy="242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4" name="Shape 604"/>
          <p:cNvCxnSpPr/>
          <p:nvPr/>
        </p:nvCxnSpPr>
        <p:spPr>
          <a:xfrm>
            <a:off x="8474228" y="4087289"/>
            <a:ext cx="3900" cy="3821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5" name="Shape 605"/>
          <p:cNvSpPr/>
          <p:nvPr/>
        </p:nvSpPr>
        <p:spPr>
          <a:xfrm>
            <a:off x="6377218" y="3713644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 txBox="1"/>
          <p:nvPr/>
        </p:nvSpPr>
        <p:spPr>
          <a:xfrm>
            <a:off x="6400335" y="3632890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4</a:t>
            </a:r>
          </a:p>
        </p:txBody>
      </p:sp>
      <p:sp>
        <p:nvSpPr>
          <p:cNvPr id="607" name="Shape 607"/>
          <p:cNvSpPr/>
          <p:nvPr/>
        </p:nvSpPr>
        <p:spPr>
          <a:xfrm>
            <a:off x="7003310" y="3706502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7052636" y="3632890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3</a:t>
            </a:r>
          </a:p>
        </p:txBody>
      </p:sp>
      <p:sp>
        <p:nvSpPr>
          <p:cNvPr id="609" name="Shape 609"/>
          <p:cNvSpPr/>
          <p:nvPr/>
        </p:nvSpPr>
        <p:spPr>
          <a:xfrm>
            <a:off x="8255496" y="3706514"/>
            <a:ext cx="571200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8289230" y="3632878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1</a:t>
            </a:r>
          </a:p>
        </p:txBody>
      </p:sp>
      <p:sp>
        <p:nvSpPr>
          <p:cNvPr id="611" name="Shape 611"/>
          <p:cNvSpPr/>
          <p:nvPr/>
        </p:nvSpPr>
        <p:spPr>
          <a:xfrm>
            <a:off x="8634982" y="3727203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7406292" y="3734345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6738664" y="3734345"/>
            <a:ext cx="160199" cy="2438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7023566" y="4572547"/>
            <a:ext cx="490199" cy="28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 txBox="1"/>
          <p:nvPr/>
        </p:nvSpPr>
        <p:spPr>
          <a:xfrm>
            <a:off x="7085382" y="4498965"/>
            <a:ext cx="340199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3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6541500" y="4097990"/>
            <a:ext cx="3900" cy="3821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7" name="Shape 617"/>
          <p:cNvCxnSpPr/>
          <p:nvPr/>
        </p:nvCxnSpPr>
        <p:spPr>
          <a:xfrm>
            <a:off x="7266600" y="4097990"/>
            <a:ext cx="3900" cy="3821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8" name="Shape 618"/>
          <p:cNvCxnSpPr>
            <a:endCxn id="580" idx="0"/>
          </p:cNvCxnSpPr>
          <p:nvPr/>
        </p:nvCxnSpPr>
        <p:spPr>
          <a:xfrm>
            <a:off x="7587154" y="4141278"/>
            <a:ext cx="353100" cy="35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" name="Shape 569"/>
          <p:cNvSpPr txBox="1"/>
          <p:nvPr/>
        </p:nvSpPr>
        <p:spPr>
          <a:xfrm>
            <a:off x="579523" y="3052649"/>
            <a:ext cx="374100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x</a:t>
            </a:r>
            <a:r>
              <a:rPr lang="en-GB" baseline="-25000"/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sldNum" idx="12"/>
          </p:nvPr>
        </p:nvSpPr>
        <p:spPr>
          <a:xfrm>
            <a:off x="6785275" y="6114650"/>
            <a:ext cx="2133599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31</a:t>
            </a:fld>
            <a:endParaRPr lang="en-GB"/>
          </a:p>
        </p:txBody>
      </p:sp>
      <p:pic>
        <p:nvPicPr>
          <p:cNvPr id="625" name="Shape 6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655" y="3706288"/>
            <a:ext cx="588625" cy="71589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/>
          <p:nvPr/>
        </p:nvSpPr>
        <p:spPr>
          <a:xfrm>
            <a:off x="2376579" y="2340879"/>
            <a:ext cx="3977855" cy="3065796"/>
          </a:xfrm>
          <a:prstGeom prst="cloud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27" name="Shape 627"/>
          <p:cNvCxnSpPr/>
          <p:nvPr/>
        </p:nvCxnSpPr>
        <p:spPr>
          <a:xfrm rot="10800000" flipH="1">
            <a:off x="2033279" y="3272826"/>
            <a:ext cx="2150699" cy="79139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8" name="Shape 628"/>
          <p:cNvCxnSpPr>
            <a:endCxn id="629" idx="1"/>
          </p:cNvCxnSpPr>
          <p:nvPr/>
        </p:nvCxnSpPr>
        <p:spPr>
          <a:xfrm>
            <a:off x="4163325" y="3272816"/>
            <a:ext cx="2534400" cy="791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0" name="Shape 630"/>
          <p:cNvSpPr txBox="1"/>
          <p:nvPr/>
        </p:nvSpPr>
        <p:spPr>
          <a:xfrm>
            <a:off x="3756269" y="3491192"/>
            <a:ext cx="1362599" cy="4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1000"/>
              <a:t>Streaming (IPTV)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3721407" y="2608754"/>
            <a:ext cx="1288199" cy="4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Internet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Streaming Multicasted</a:t>
            </a:r>
          </a:p>
        </p:txBody>
      </p:sp>
      <p:pic>
        <p:nvPicPr>
          <p:cNvPr id="633" name="Shape 6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275" y="2135604"/>
            <a:ext cx="717661" cy="6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Shape 6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725" y="3752929"/>
            <a:ext cx="717661" cy="62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>
            <a:endCxn id="633" idx="1"/>
          </p:cNvCxnSpPr>
          <p:nvPr/>
        </p:nvCxnSpPr>
        <p:spPr>
          <a:xfrm rot="10800000" flipH="1">
            <a:off x="4608175" y="2446891"/>
            <a:ext cx="2177100" cy="867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34" name="Shape 6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024" y="4879756"/>
            <a:ext cx="717661" cy="62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Shape 636"/>
          <p:cNvCxnSpPr/>
          <p:nvPr/>
        </p:nvCxnSpPr>
        <p:spPr>
          <a:xfrm rot="-5400000" flipH="1">
            <a:off x="4844924" y="3780735"/>
            <a:ext cx="1709700" cy="1036500"/>
          </a:xfrm>
          <a:prstGeom prst="curved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dirty="0" smtClean="0"/>
              <a:t>Televisão IP </a:t>
            </a:r>
            <a:r>
              <a:rPr lang="pt-PT" i="1" dirty="0" smtClean="0"/>
              <a:t>Live</a:t>
            </a:r>
            <a:r>
              <a:rPr lang="pt-PT" dirty="0" smtClean="0"/>
              <a:t> (</a:t>
            </a:r>
            <a:r>
              <a:rPr lang="pt-PT" i="1" dirty="0" smtClean="0"/>
              <a:t>Live 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IP TV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 canal de televisão é difundido através de um </a:t>
            </a:r>
            <a:r>
              <a:rPr lang="pt-PT" sz="24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stream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UDP com resolução muito elevada (vários Mbps)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Esta capacidade só está disponível para os canais difundidos pelo operador para os seus clientes diretos pois requer reserva e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afectação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capacidade na rede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 </a:t>
            </a:r>
            <a:r>
              <a:rPr lang="pt-PT" sz="24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stream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é difundido para um grupo IP </a:t>
            </a:r>
            <a:r>
              <a:rPr lang="pt-PT" sz="24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Multicast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distinto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Utiliza as técnicas de FEC que vimos atrás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alguma forma a TDT utiliza técnicas semelhantes mas o canal de difusão é </a:t>
            </a:r>
            <a:r>
              <a:rPr lang="pt-PT" sz="24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broadcasting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sem fios numa gama de frequências reservadas</a:t>
            </a:r>
            <a:endParaRPr lang="pt-PT" sz="2400" b="0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4" name="Shape 644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RTP – Real Time Transport Protocol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370888" cy="249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1984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Pacotes contendo informação multimédia transportados através de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datagramas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UDP</a:t>
            </a:r>
          </a:p>
          <a:p>
            <a:pPr marL="223837" marR="0" lvl="0" indent="-198437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Formato normalizado para transmissão de informação multimédia em pacotes</a:t>
            </a:r>
          </a:p>
          <a:p>
            <a:pPr marL="223838" marR="0" lvl="0" indent="-198438" algn="l" rtl="0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dirty="0" smtClean="0"/>
              <a:t>Esses pacotes são geralmente encapsulados em UDP</a:t>
            </a:r>
            <a:endParaRPr lang="pt-PT" sz="2400" dirty="0"/>
          </a:p>
        </p:txBody>
      </p:sp>
      <p:sp>
        <p:nvSpPr>
          <p:cNvPr id="651" name="Shape 65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52" name="Shape 652"/>
          <p:cNvGrpSpPr/>
          <p:nvPr/>
        </p:nvGrpSpPr>
        <p:grpSpPr>
          <a:xfrm>
            <a:off x="3125685" y="5627925"/>
            <a:ext cx="1912736" cy="381000"/>
            <a:chOff x="821100" y="6029125"/>
            <a:chExt cx="1315499" cy="381000"/>
          </a:xfrm>
        </p:grpSpPr>
        <p:sp>
          <p:nvSpPr>
            <p:cNvPr id="653" name="Shape 653"/>
            <p:cNvSpPr/>
            <p:nvPr/>
          </p:nvSpPr>
          <p:spPr>
            <a:xfrm>
              <a:off x="821100" y="6029125"/>
              <a:ext cx="1315499" cy="381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654" name="Shape 654"/>
            <p:cNvSpPr txBox="1"/>
            <p:nvPr/>
          </p:nvSpPr>
          <p:spPr>
            <a:xfrm>
              <a:off x="1069200" y="6095877"/>
              <a:ext cx="912599" cy="24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b="1"/>
                <a:t>Canal</a:t>
              </a:r>
            </a:p>
          </p:txBody>
        </p:sp>
      </p:grpSp>
      <p:grpSp>
        <p:nvGrpSpPr>
          <p:cNvPr id="655" name="Shape 655"/>
          <p:cNvGrpSpPr/>
          <p:nvPr/>
        </p:nvGrpSpPr>
        <p:grpSpPr>
          <a:xfrm>
            <a:off x="3125685" y="5246925"/>
            <a:ext cx="1912736" cy="381000"/>
            <a:chOff x="821100" y="6029125"/>
            <a:chExt cx="1315499" cy="381000"/>
          </a:xfrm>
        </p:grpSpPr>
        <p:sp>
          <p:nvSpPr>
            <p:cNvPr id="656" name="Shape 656"/>
            <p:cNvSpPr/>
            <p:nvPr/>
          </p:nvSpPr>
          <p:spPr>
            <a:xfrm>
              <a:off x="821100" y="6029125"/>
              <a:ext cx="1315499" cy="381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657" name="Shape 657"/>
            <p:cNvSpPr txBox="1"/>
            <p:nvPr/>
          </p:nvSpPr>
          <p:spPr>
            <a:xfrm>
              <a:off x="1069200" y="6095877"/>
              <a:ext cx="912599" cy="24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b="1"/>
                <a:t>Rede</a:t>
              </a:r>
            </a:p>
          </p:txBody>
        </p:sp>
      </p:grpSp>
      <p:grpSp>
        <p:nvGrpSpPr>
          <p:cNvPr id="658" name="Shape 658"/>
          <p:cNvGrpSpPr/>
          <p:nvPr/>
        </p:nvGrpSpPr>
        <p:grpSpPr>
          <a:xfrm>
            <a:off x="3125685" y="4865925"/>
            <a:ext cx="1912736" cy="381000"/>
            <a:chOff x="821100" y="6029125"/>
            <a:chExt cx="1315499" cy="381000"/>
          </a:xfrm>
        </p:grpSpPr>
        <p:sp>
          <p:nvSpPr>
            <p:cNvPr id="659" name="Shape 659"/>
            <p:cNvSpPr/>
            <p:nvPr/>
          </p:nvSpPr>
          <p:spPr>
            <a:xfrm>
              <a:off x="821100" y="6029125"/>
              <a:ext cx="1315499" cy="381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660" name="Shape 660"/>
            <p:cNvSpPr txBox="1"/>
            <p:nvPr/>
          </p:nvSpPr>
          <p:spPr>
            <a:xfrm>
              <a:off x="914095" y="6095875"/>
              <a:ext cx="1222499" cy="24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en-GB" b="1"/>
                <a:t>Transporte (UDP)</a:t>
              </a:r>
            </a:p>
          </p:txBody>
        </p:sp>
      </p:grpSp>
      <p:grpSp>
        <p:nvGrpSpPr>
          <p:cNvPr id="661" name="Shape 661"/>
          <p:cNvGrpSpPr/>
          <p:nvPr/>
        </p:nvGrpSpPr>
        <p:grpSpPr>
          <a:xfrm>
            <a:off x="3125674" y="4484925"/>
            <a:ext cx="1912747" cy="381000"/>
            <a:chOff x="821093" y="6029125"/>
            <a:chExt cx="1315506" cy="381000"/>
          </a:xfrm>
        </p:grpSpPr>
        <p:sp>
          <p:nvSpPr>
            <p:cNvPr id="662" name="Shape 662"/>
            <p:cNvSpPr/>
            <p:nvPr/>
          </p:nvSpPr>
          <p:spPr>
            <a:xfrm>
              <a:off x="821100" y="6029125"/>
              <a:ext cx="1315499" cy="381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663" name="Shape 663"/>
            <p:cNvSpPr txBox="1"/>
            <p:nvPr/>
          </p:nvSpPr>
          <p:spPr>
            <a:xfrm>
              <a:off x="821093" y="6095875"/>
              <a:ext cx="1315499" cy="24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b="1"/>
                <a:t>Trtansporte (RTP)</a:t>
              </a:r>
            </a:p>
          </p:txBody>
        </p:sp>
      </p:grpSp>
      <p:grpSp>
        <p:nvGrpSpPr>
          <p:cNvPr id="664" name="Shape 664"/>
          <p:cNvGrpSpPr/>
          <p:nvPr/>
        </p:nvGrpSpPr>
        <p:grpSpPr>
          <a:xfrm>
            <a:off x="3125747" y="4103925"/>
            <a:ext cx="1912736" cy="381000"/>
            <a:chOff x="821100" y="6029125"/>
            <a:chExt cx="1315499" cy="381000"/>
          </a:xfrm>
        </p:grpSpPr>
        <p:sp>
          <p:nvSpPr>
            <p:cNvPr id="665" name="Shape 665"/>
            <p:cNvSpPr/>
            <p:nvPr/>
          </p:nvSpPr>
          <p:spPr>
            <a:xfrm>
              <a:off x="821100" y="6029125"/>
              <a:ext cx="1315499" cy="381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666" name="Shape 666"/>
            <p:cNvSpPr txBox="1"/>
            <p:nvPr/>
          </p:nvSpPr>
          <p:spPr>
            <a:xfrm>
              <a:off x="1069200" y="6095877"/>
              <a:ext cx="912599" cy="24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b="1"/>
                <a:t>Aplicação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RTP – Real Time Transport Protocol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0159"/>
            <a:ext cx="8446576" cy="58392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Real-Time Protocol (RTP)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257674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 RTP especifica a estrutura dos pacotes que cont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ém áudio e vídeo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RFC 1889.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Providencia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Identificação do tipo do conteúdo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N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úmeros de sequência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Etiquetas temporais (</a:t>
            </a:r>
            <a:r>
              <a:rPr lang="pt-PT" sz="20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timestamps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)</a:t>
            </a:r>
          </a:p>
          <a:p>
            <a:pPr marL="563563" marR="0" lvl="1" indent="-23336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18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Identificação dos </a:t>
            </a:r>
            <a:r>
              <a:rPr lang="pt-PT" sz="18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streams</a:t>
            </a:r>
            <a:endParaRPr lang="pt-PT" sz="1800" b="0" i="1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563563" marR="0" lvl="1" indent="-11906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1800" b="0" i="0" u="none" strike="noStrike" cap="none" baseline="0" dirty="0">
              <a:solidFill>
                <a:schemeClr val="dk2"/>
              </a:solidFill>
              <a:sym typeface="Comic Sans MS"/>
            </a:endParaRPr>
          </a:p>
        </p:txBody>
      </p:sp>
      <p:sp>
        <p:nvSpPr>
          <p:cNvPr id="720" name="Shape 720"/>
          <p:cNvSpPr txBox="1">
            <a:spLocks noGrp="1"/>
          </p:cNvSpPr>
          <p:nvPr>
            <p:ph type="body" idx="2"/>
          </p:nvPr>
        </p:nvSpPr>
        <p:spPr>
          <a:xfrm>
            <a:off x="4657725" y="1371600"/>
            <a:ext cx="4257674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 RTP 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é um protocolo transporte / aplicacional só conhecido dos sistemas finais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.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Os pacotes ou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datagramas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RTP são transportados em segmentos UDP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Interoperação: se duas aplicações de IP </a:t>
            </a:r>
            <a:r>
              <a:rPr lang="pt-PT" sz="2400" b="0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Phone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distintas usam RTP, devem poder funcionar em conjunto</a:t>
            </a:r>
            <a:endParaRPr lang="pt-PT" sz="2400" b="0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title"/>
          </p:nvPr>
        </p:nvSpPr>
        <p:spPr>
          <a:xfrm>
            <a:off x="304800" y="20185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Cabeçalho RTP</a:t>
            </a:r>
          </a:p>
        </p:txBody>
      </p:sp>
      <p:sp>
        <p:nvSpPr>
          <p:cNvPr id="727" name="Shape 727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544749"/>
            <a:ext cx="7785100" cy="6108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229600" cy="85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Cabeçalho RTP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8" name="Shape 778"/>
          <p:cNvSpPr txBox="1"/>
          <p:nvPr/>
        </p:nvSpPr>
        <p:spPr>
          <a:xfrm>
            <a:off x="323528" y="1124744"/>
            <a:ext cx="8526462" cy="4401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(7 bits): 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Indica o tipo de codificação (CODEC) usado. Se o emissor resolver alterá-lo, indica-o ao recetor mudando este campo. Exemplos: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0: PCM mu-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64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kbps</a:t>
            </a:r>
            <a:endParaRPr lang="pt-PT" sz="2000" b="0" i="1" u="none" strike="noStrike" cap="none" baseline="0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3, GSM, 13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kbps</a:t>
            </a:r>
            <a:endParaRPr lang="pt-PT" sz="2000" b="0" i="1" u="none" strike="noStrike" cap="none" baseline="0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7, LPC, 2.4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kbps</a:t>
            </a:r>
            <a:endParaRPr lang="pt-PT" sz="2000" b="0" i="1" u="none" strike="noStrike" cap="none" baseline="0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26,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Motion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JPEG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31. H.261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Payload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33, MPEG2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video</a:t>
            </a:r>
            <a:endParaRPr lang="pt-PT" sz="2000" b="0" i="1" u="none" strike="noStrike" cap="none" baseline="0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000" b="0" i="0" u="none" strike="noStrike" cap="none" baseline="0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Sequence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</a:t>
            </a:r>
            <a:r>
              <a:rPr lang="pt-PT" sz="20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(16 bits)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incrementado em cada pacote enviado o que permite detetar a perca ou troca dos pacotes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000" b="0" i="0" u="none" strike="noStrike" cap="none" baseline="0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2000" b="0" i="0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Timestamp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posição temporal da informação no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stream</a:t>
            </a:r>
            <a:endParaRPr lang="pt-PT" sz="2000" b="0" i="1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9" name="Shape 77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395287" y="1125537"/>
            <a:ext cx="8208962" cy="525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000" b="1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Timestamp</a:t>
            </a:r>
            <a:r>
              <a:rPr lang="pt-PT" sz="2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</a:t>
            </a:r>
            <a:r>
              <a:rPr lang="pt-PT" sz="2000" b="1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field</a:t>
            </a:r>
            <a:r>
              <a:rPr lang="pt-PT" sz="2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(32 bits).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Reflete o momento em que os dados contidos no pacote foram gerados em termos do rel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ógio usado para realizar a amostragem para a digitalização: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Com som, o </a:t>
            </a:r>
            <a:r>
              <a:rPr lang="pt-PT" sz="20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timestamp</a:t>
            </a:r>
            <a:r>
              <a:rPr lang="pt-PT" sz="2000" b="0" i="1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0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clock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 tipicamente incrementado de 1 por cada período de amostragem 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(em cada 125 micro segundos quando se faz amostragem a 8 KHz ou 8.000 vezes por segundo)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Se cada pacote contiver 160 amostras (codificadas em 160 bytes), o valor deste campo 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 incrementado de 160 em cada pacote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. 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O valor deste rel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ógio continua a ser incrementado mesmo que a fonte esteja inativa e não emita pacotes.</a:t>
            </a:r>
          </a:p>
          <a:p>
            <a:pPr marL="563563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 smtClean="0">
              <a:solidFill>
                <a:schemeClr val="dk2"/>
              </a:solidFill>
              <a:sym typeface="Comic Sans MS"/>
            </a:endParaRPr>
          </a:p>
          <a:p>
            <a:pPr marL="223838" marR="0" lvl="0" indent="-223838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SSRC </a:t>
            </a:r>
            <a:r>
              <a:rPr lang="pt-PT" sz="2000" b="1" i="0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field</a:t>
            </a:r>
            <a:r>
              <a:rPr lang="pt-PT" sz="20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(32 bits).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Identifica a fonte do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stream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. Uma sessão RTP pode ter vários </a:t>
            </a:r>
            <a:r>
              <a:rPr lang="pt-PT" sz="2000" b="0" i="1" u="none" strike="noStrike" cap="none" baseline="0" dirty="0" err="1" smtClean="0">
                <a:solidFill>
                  <a:srgbClr val="0000FF"/>
                </a:solidFill>
                <a:sym typeface="Comic Sans MS"/>
              </a:rPr>
              <a:t>streams</a:t>
            </a:r>
            <a:r>
              <a:rPr lang="pt-PT" sz="20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 e cada um deve ter um valor de SSRC diferente. </a:t>
            </a:r>
          </a:p>
          <a:p>
            <a:pPr marL="223838" marR="0" lvl="0" indent="-96838" algn="l" rtl="0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Font typeface="Comic Sans MS"/>
              <a:buNone/>
            </a:pPr>
            <a:endParaRPr lang="pt-PT" sz="2000" b="0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229600" cy="85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Continuação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6" name="Shape 786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Conclusões</a:t>
            </a:r>
            <a:endParaRPr lang="pt-PT" sz="3600" b="1" i="0" u="none" strike="noStrike" cap="none" baseline="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468312" y="1341437"/>
            <a:ext cx="8228012" cy="4895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informação multimédia é volumosa e requer capacidade variável de transferência e também  características do tipo </a:t>
            </a:r>
            <a:r>
              <a:rPr lang="pt-PT" sz="2400" b="0" i="1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tempo real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Internet tem qualidade de serviço que nem sempre é adequada às necessidades das aplicações multimédia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entanto, diversas técnicas podem ser usadas para compensar esses problemas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Técnicas de compressão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Utilização de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playout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delays</a:t>
            </a:r>
            <a:endParaRPr lang="pt-PT" sz="2000" b="0" i="0" u="none" strike="noStrike" cap="none" baseline="0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Adaptação dinâmica da resolução à capacidade disponível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Utilização de UDP e compensação da qualidade de serviço ao nível aplicacional</a:t>
            </a:r>
          </a:p>
          <a:p>
            <a:pPr marL="563563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63563" marR="0" lvl="1" indent="-163512" algn="l" rtl="0">
              <a:spcBef>
                <a:spcPts val="11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1100" b="0" i="0" u="none" strike="noStrike" cap="none" baseline="0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63563" marR="0" lvl="1" indent="-163512" algn="l" rtl="0">
              <a:spcBef>
                <a:spcPts val="11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1100" b="0" i="0" u="none" strike="noStrike" cap="none" baseline="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3" name="Shape 793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2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Os </a:t>
            </a:r>
            <a:r>
              <a:rPr lang="pt-PT" sz="3200" dirty="0" smtClean="0"/>
              <a:t>D</a:t>
            </a:r>
            <a:r>
              <a:rPr lang="pt-PT" sz="32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esafios da </a:t>
            </a:r>
            <a:r>
              <a:rPr lang="pt-PT" sz="3200" dirty="0" smtClean="0"/>
              <a:t>I</a:t>
            </a:r>
            <a:r>
              <a:rPr lang="pt-PT" sz="32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nformação </a:t>
            </a:r>
            <a:r>
              <a:rPr lang="pt-PT" sz="3200" dirty="0" smtClean="0"/>
              <a:t>M</a:t>
            </a:r>
            <a:r>
              <a:rPr lang="pt-PT" sz="32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ultimédia</a:t>
            </a:r>
            <a:endParaRPr lang="pt-PT" sz="32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58200" cy="500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Grande volume de dados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Quanto mais fidedigna for a informação multimédia, maior a quantidade de informação digital envolvida na transmissão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 volume de informação a transmitir não é constante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particular devido à utilização de compressão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alguns cenários não se toleram atrasos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Aplicações interativas (e.g., </a:t>
            </a:r>
            <a:r>
              <a:rPr lang="pt-PT" sz="2000" b="0" i="0" u="none" strike="noStrike" cap="none" baseline="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VoIP</a:t>
            </a: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jogos)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alguns cenários não se tolera um </a:t>
            </a:r>
            <a:r>
              <a:rPr lang="pt-PT" sz="2400" b="0" i="1" u="none" strike="noStrike" cap="none" baseline="0" dirty="0" err="1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jitter</a:t>
            </a: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elevado</a:t>
            </a:r>
          </a:p>
          <a:p>
            <a:pPr marL="223838" marR="0" lvl="0" indent="-22383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contrapartida este tipo de informação não requer fiabilidade absoluta pois geralmente os destinatários são os órgãos humanos (vista, ouvido, ...)</a:t>
            </a:r>
          </a:p>
          <a:p>
            <a:pPr marL="5635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000" b="0" i="0" u="none" strike="noStrike" cap="none" baseline="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têm grande capacidade de adaptação</a:t>
            </a:r>
          </a:p>
          <a:p>
            <a:pPr marL="563563" marR="0" lvl="1" indent="-10636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endParaRPr lang="pt-PT" sz="2000" b="0" i="0" u="none" strike="noStrike" cap="none" baseline="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629400" y="6096000"/>
            <a:ext cx="2133599" cy="476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111300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 dirty="0" smtClean="0"/>
              <a:t>Transmissão de Som de forma Analógica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0899" y="2861551"/>
            <a:ext cx="7289800" cy="1866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pt-PT" dirty="0"/>
              <a:t>Transmissão de Som </a:t>
            </a:r>
            <a:r>
              <a:rPr lang="pt-PT" dirty="0" smtClean="0"/>
              <a:t>Digitalizado</a:t>
            </a:r>
            <a:endParaRPr lang="en-GB" dirty="0"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3600" y="1460500"/>
            <a:ext cx="7404100" cy="393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Informação </a:t>
            </a:r>
            <a:r>
              <a:rPr lang="pt-PT" dirty="0" smtClean="0"/>
              <a:t>Á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udio </a:t>
            </a:r>
            <a:r>
              <a:rPr lang="pt-PT" dirty="0" smtClean="0"/>
              <a:t>D</a:t>
            </a:r>
            <a:r>
              <a:rPr lang="pt-PT" sz="3600" b="1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igital</a:t>
            </a:r>
            <a:endParaRPr lang="pt-PT" sz="3600" b="1" i="0" u="none" strike="noStrike" cap="none" baseline="0" dirty="0">
              <a:solidFill>
                <a:srgbClr val="0000FF"/>
              </a:solidFill>
              <a:sym typeface="Comic Sans MS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23850" y="1268425"/>
            <a:ext cx="8534399" cy="510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3838" marR="0" lvl="0" indent="-242888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mic Sans MS"/>
              <a:buChar char="•"/>
            </a:pPr>
            <a:r>
              <a:rPr lang="pt-PT" sz="27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Amostragem do sinal analógico</a:t>
            </a:r>
          </a:p>
          <a:p>
            <a:pPr marL="563562" marR="0" lvl="1" indent="-25241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São recolhidas amostras a intervalos de tempo fixos (</a:t>
            </a:r>
            <a:r>
              <a:rPr lang="pt-PT" sz="2300" b="0" i="1" u="none" strike="noStrike" cap="none" baseline="0" dirty="0" err="1" smtClean="0">
                <a:solidFill>
                  <a:schemeClr val="dk2"/>
                </a:solidFill>
                <a:sym typeface="Comic Sans MS"/>
              </a:rPr>
              <a:t>sampling</a:t>
            </a: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)</a:t>
            </a:r>
          </a:p>
          <a:p>
            <a:pPr marL="563563" marR="0" lvl="1" indent="-25241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300" dirty="0" smtClean="0"/>
              <a:t>A frequência de amostragem é importante para a fidelidade (</a:t>
            </a:r>
            <a:r>
              <a:rPr lang="pt-PT" sz="2300" i="1" dirty="0" err="1" smtClean="0"/>
              <a:t>sampling</a:t>
            </a:r>
            <a:r>
              <a:rPr lang="pt-PT" sz="2300" i="1" dirty="0" smtClean="0"/>
              <a:t> rate</a:t>
            </a:r>
            <a:r>
              <a:rPr lang="pt-PT" sz="2300" dirty="0" smtClean="0"/>
              <a:t>)</a:t>
            </a:r>
          </a:p>
          <a:p>
            <a:pPr marL="563563" marR="0" lvl="1" indent="-25241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Cada amo</a:t>
            </a:r>
            <a:r>
              <a:rPr lang="pt-PT" sz="2300" dirty="0" smtClean="0"/>
              <a:t>st</a:t>
            </a: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ra </a:t>
            </a:r>
            <a:r>
              <a:rPr lang="pt-PT" sz="2300" dirty="0" smtClean="0"/>
              <a:t>corresponde a</a:t>
            </a: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 um valor </a:t>
            </a:r>
            <a:r>
              <a:rPr lang="pt-PT" sz="2300" dirty="0" smtClean="0"/>
              <a:t>real </a:t>
            </a: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arbitrário</a:t>
            </a:r>
          </a:p>
          <a:p>
            <a:pPr marL="223838" marR="0" lvl="0" indent="-242888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12500"/>
              <a:buFont typeface="Comic Sans MS"/>
              <a:buChar char="•"/>
            </a:pPr>
            <a:r>
              <a:rPr lang="pt-PT" sz="2400" b="0" i="0" u="none" strike="noStrike" cap="none" baseline="0" dirty="0" smtClean="0">
                <a:solidFill>
                  <a:srgbClr val="0000FF"/>
                </a:solidFill>
                <a:sym typeface="Comic Sans MS"/>
              </a:rPr>
              <a:t>Quantificação de cada amostra</a:t>
            </a:r>
          </a:p>
          <a:p>
            <a:pPr marL="563562" marR="0" lvl="1" indent="-25241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Cada amostra é arredondada para um valor numa escala fixa de valores (# de valores distintos limitados ou resoluç</a:t>
            </a:r>
            <a:r>
              <a:rPr lang="pt-PT" sz="2300" dirty="0" smtClean="0"/>
              <a:t>ão, r</a:t>
            </a:r>
            <a:r>
              <a:rPr lang="pt-PT" sz="2300" b="0" i="0" u="none" strike="noStrike" cap="none" baseline="0" dirty="0" smtClean="0">
                <a:solidFill>
                  <a:schemeClr val="dk2"/>
                </a:solidFill>
                <a:sym typeface="Comic Sans MS"/>
              </a:rPr>
              <a:t>epresentados através de um número fixo de bits</a:t>
            </a:r>
          </a:p>
          <a:p>
            <a:pPr marL="563563" marR="0" lvl="1" indent="-252412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–"/>
            </a:pPr>
            <a:r>
              <a:rPr lang="pt-PT" sz="2300" dirty="0" smtClean="0"/>
              <a:t>Por exemplo, com 8 bits apenas há 256 valores diferentes, com 10 bits há 1024, etc.</a:t>
            </a:r>
            <a:endParaRPr lang="pt-PT" sz="2300" dirty="0"/>
          </a:p>
        </p:txBody>
      </p:sp>
      <p:sp>
        <p:nvSpPr>
          <p:cNvPr id="223" name="Shape 223"/>
          <p:cNvSpPr txBox="1"/>
          <p:nvPr/>
        </p:nvSpPr>
        <p:spPr>
          <a:xfrm>
            <a:off x="7696200" y="6248400"/>
            <a:ext cx="914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PT" dirty="0" smtClean="0"/>
              <a:t>ADC e DAC</a:t>
            </a:r>
            <a:endParaRPr lang="pt-PT"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10599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pt-PT" sz="1900" dirty="0" smtClean="0">
                <a:solidFill>
                  <a:srgbClr val="0000FF"/>
                </a:solidFill>
              </a:rPr>
              <a:t>Os dispositivos que realizam esta transformação chamam-se conversores analógico-digital (ADC - </a:t>
            </a:r>
            <a:r>
              <a:rPr lang="pt-PT" sz="1900" i="1" dirty="0" err="1" smtClean="0">
                <a:solidFill>
                  <a:srgbClr val="0000FF"/>
                </a:solidFill>
              </a:rPr>
              <a:t>Analog</a:t>
            </a:r>
            <a:r>
              <a:rPr lang="pt-PT" sz="1900" i="1" dirty="0" smtClean="0">
                <a:solidFill>
                  <a:srgbClr val="0000FF"/>
                </a:solidFill>
              </a:rPr>
              <a:t> to Digital Converter</a:t>
            </a:r>
            <a:r>
              <a:rPr lang="pt-PT" sz="1900" dirty="0" smtClean="0">
                <a:solidFill>
                  <a:srgbClr val="0000FF"/>
                </a:solidFill>
              </a:rPr>
              <a:t>). A conversão inversa é feita por conversores digital-analógico (DAC - </a:t>
            </a:r>
            <a:r>
              <a:rPr lang="pt-PT" sz="1900" i="1" dirty="0" smtClean="0">
                <a:solidFill>
                  <a:srgbClr val="0000FF"/>
                </a:solidFill>
              </a:rPr>
              <a:t>Digital to </a:t>
            </a:r>
            <a:r>
              <a:rPr lang="pt-PT" sz="1900" i="1" dirty="0" err="1" smtClean="0">
                <a:solidFill>
                  <a:srgbClr val="0000FF"/>
                </a:solidFill>
              </a:rPr>
              <a:t>Analog</a:t>
            </a:r>
            <a:r>
              <a:rPr lang="pt-PT" sz="1900" i="1" dirty="0" smtClean="0">
                <a:solidFill>
                  <a:srgbClr val="0000FF"/>
                </a:solidFill>
              </a:rPr>
              <a:t> Converter</a:t>
            </a:r>
            <a:r>
              <a:rPr lang="pt-PT" sz="1900" dirty="0" smtClean="0">
                <a:solidFill>
                  <a:srgbClr val="0000FF"/>
                </a:solidFill>
              </a:rPr>
              <a:t>).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pt-PT" sz="1900" dirty="0" smtClean="0">
              <a:solidFill>
                <a:srgbClr val="00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pt-PT" sz="1900" dirty="0" smtClean="0">
                <a:solidFill>
                  <a:srgbClr val="0000FF"/>
                </a:solidFill>
              </a:rPr>
              <a:t>Cada valor numérico diz-se uma amostra (</a:t>
            </a:r>
            <a:r>
              <a:rPr lang="pt-PT" sz="1900" i="1" dirty="0" smtClean="0">
                <a:solidFill>
                  <a:srgbClr val="0000FF"/>
                </a:solidFill>
              </a:rPr>
              <a:t>sample</a:t>
            </a:r>
            <a:r>
              <a:rPr lang="pt-PT" sz="1900" dirty="0" smtClean="0">
                <a:solidFill>
                  <a:srgbClr val="0000FF"/>
                </a:solidFill>
              </a:rPr>
              <a:t>), e a sequência de valores corresponde a uma sequência de amostras tomadas a intervalos regulares. A periodicidade, ou seja o intervalo de tempo que separa cada amostra, fica caracterizada pela frequência de amostragem (</a:t>
            </a:r>
            <a:r>
              <a:rPr lang="pt-PT" sz="1900" i="1" dirty="0" err="1" smtClean="0">
                <a:solidFill>
                  <a:srgbClr val="0000FF"/>
                </a:solidFill>
              </a:rPr>
              <a:t>sampling</a:t>
            </a:r>
            <a:r>
              <a:rPr lang="pt-PT" sz="1900" i="1" dirty="0" smtClean="0">
                <a:solidFill>
                  <a:srgbClr val="0000FF"/>
                </a:solidFill>
              </a:rPr>
              <a:t> rate</a:t>
            </a:r>
            <a:r>
              <a:rPr lang="pt-PT" sz="1900" dirty="0" smtClean="0">
                <a:solidFill>
                  <a:srgbClr val="0000FF"/>
                </a:solidFill>
              </a:rPr>
              <a:t>).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pt-PT" sz="1900" dirty="0" smtClean="0">
              <a:solidFill>
                <a:srgbClr val="00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pt-PT" sz="1900" dirty="0" smtClean="0">
                <a:solidFill>
                  <a:srgbClr val="0000FF"/>
                </a:solidFill>
              </a:rPr>
              <a:t>A frequência de amostragem mede-se em </a:t>
            </a:r>
            <a:r>
              <a:rPr lang="pt-PT" sz="1900" dirty="0" err="1" smtClean="0">
                <a:solidFill>
                  <a:srgbClr val="0000FF"/>
                </a:solidFill>
              </a:rPr>
              <a:t>Hertz</a:t>
            </a:r>
            <a:r>
              <a:rPr lang="pt-PT" sz="1900" dirty="0" err="1" smtClean="0"/>
              <a:t>s</a:t>
            </a:r>
            <a:endParaRPr lang="pt-PT" sz="1900" dirty="0" smtClean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pt-PT" sz="1900" dirty="0" smtClean="0"/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pt-PT" sz="1900" dirty="0" smtClean="0"/>
              <a:t>1 Hertz corresponde a 1 ciclo por segundo</a:t>
            </a:r>
            <a:endParaRPr lang="pt-PT" sz="1900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1999" cy="68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/>
              <a:t>Impacto da Frequência e da Resolução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96200" y="6248400"/>
            <a:ext cx="914400" cy="3810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86588" y="1049339"/>
            <a:ext cx="6618422" cy="55800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2282</Words>
  <Application>Microsoft Macintosh PowerPoint</Application>
  <PresentationFormat>On-screen Show (4:3)</PresentationFormat>
  <Paragraphs>322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Comic Sans MS</vt:lpstr>
      <vt:lpstr>Helvetica Neue</vt:lpstr>
      <vt:lpstr>Noto Symbol</vt:lpstr>
      <vt:lpstr>Times New Roman</vt:lpstr>
      <vt:lpstr>cs426</vt:lpstr>
      <vt:lpstr>cs426</vt:lpstr>
      <vt:lpstr> Redes de Computadores   Transferência de Informação Multimédia </vt:lpstr>
      <vt:lpstr>Objetivos do Capítulo</vt:lpstr>
      <vt:lpstr>There are no facts, only interpretations.         – Autor: Friedrich Nietzsche (1844-1900)</vt:lpstr>
      <vt:lpstr>Os Desafios da Informação Multimédia</vt:lpstr>
      <vt:lpstr>Transmissão de Som de forma Analógica</vt:lpstr>
      <vt:lpstr>Transmissão de Som Digitalizado</vt:lpstr>
      <vt:lpstr>Informação Áudio Digital</vt:lpstr>
      <vt:lpstr>ADC e DAC</vt:lpstr>
      <vt:lpstr>Impacto da Frequência e da Resolução</vt:lpstr>
      <vt:lpstr>Digitalização do Som sem Compressão</vt:lpstr>
      <vt:lpstr>Exemplos Áudio</vt:lpstr>
      <vt:lpstr>Compressão Áudio</vt:lpstr>
      <vt:lpstr>CODECS</vt:lpstr>
      <vt:lpstr>Imagem Digital</vt:lpstr>
      <vt:lpstr>Compressão de Imagem</vt:lpstr>
      <vt:lpstr>Filmes</vt:lpstr>
      <vt:lpstr>Compressão de vídeo com várias imagens</vt:lpstr>
      <vt:lpstr>Aplicações Multimédia</vt:lpstr>
      <vt:lpstr>Requisitos e Alternativas</vt:lpstr>
      <vt:lpstr>Problemas</vt:lpstr>
      <vt:lpstr>Débito e Jitter</vt:lpstr>
      <vt:lpstr>Jitter: Solução Típica</vt:lpstr>
      <vt:lpstr>Playout Delay</vt:lpstr>
      <vt:lpstr>Débito</vt:lpstr>
      <vt:lpstr>Streaming a Pedido Sobre TCP</vt:lpstr>
      <vt:lpstr>Adaptar a Resolução ao Débito Disponível</vt:lpstr>
      <vt:lpstr>Interatividade</vt:lpstr>
      <vt:lpstr>IP Phone, Vídeo Conference, ... </vt:lpstr>
      <vt:lpstr>Soluções Baseadas em UDP</vt:lpstr>
      <vt:lpstr>Forward Error Correction (FEC)</vt:lpstr>
      <vt:lpstr>Streaming Multicasted</vt:lpstr>
      <vt:lpstr>Televisão IP Live (Live IP TV)</vt:lpstr>
      <vt:lpstr>RTP – Real Time Transport Protocol</vt:lpstr>
      <vt:lpstr>RTP – Real Time Transport Protocol</vt:lpstr>
      <vt:lpstr>Real-Time Protocol (RTP)</vt:lpstr>
      <vt:lpstr>Cabeçalho RTP</vt:lpstr>
      <vt:lpstr>Cabeçalho RTP</vt:lpstr>
      <vt:lpstr>Continuação</vt:lpstr>
      <vt:lpstr>Conclusões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Redes de Computadores   Transferência de Informação Multimédia </dc:title>
  <cp:lastModifiedBy>Microsoft Office User</cp:lastModifiedBy>
  <cp:revision>26</cp:revision>
  <dcterms:modified xsi:type="dcterms:W3CDTF">2017-10-17T08:19:04Z</dcterms:modified>
</cp:coreProperties>
</file>