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91" r:id="rId7"/>
    <p:sldId id="261" r:id="rId8"/>
    <p:sldId id="265" r:id="rId9"/>
    <p:sldId id="268" r:id="rId10"/>
    <p:sldId id="292" r:id="rId11"/>
    <p:sldId id="269" r:id="rId12"/>
    <p:sldId id="270" r:id="rId13"/>
    <p:sldId id="272" r:id="rId14"/>
    <p:sldId id="274" r:id="rId15"/>
    <p:sldId id="275" r:id="rId16"/>
    <p:sldId id="276" r:id="rId17"/>
    <p:sldId id="293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88" r:id="rId28"/>
    <p:sldId id="289" r:id="rId29"/>
    <p:sldId id="290" r:id="rId30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9"/>
    <p:restoredTop sz="93125"/>
  </p:normalViewPr>
  <p:slideViewPr>
    <p:cSldViewPr snapToGrid="0" snapToObjects="1">
      <p:cViewPr varScale="1">
        <p:scale>
          <a:sx n="149" d="100"/>
          <a:sy n="149" d="100"/>
        </p:scale>
        <p:origin x="19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286000" marR="0" lvl="5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2743200" marR="0" lvl="6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200400" marR="0" lvl="7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3657600" marR="0" lvl="8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286000" marR="0" lvl="5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2743200" marR="0" lvl="6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200400" marR="0" lvl="7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3657600" marR="0" lvl="8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286000" marR="0" lvl="5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2743200" marR="0" lvl="6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200400" marR="0" lvl="7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3657600" marR="0" lvl="8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5599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3" name="Shape 57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0" name="Shape 73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31" name="Shape 73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3" name="Shape 82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24" name="Shape 82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1" name="Shape 83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32" name="Shape 83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7" name="Shape 86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68" name="Shape 86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8" name="Shape 96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69" name="Shape 96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Shape 975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6" name="Shape 97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77" name="Shape 97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Shape 98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5" name="Shape 985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79399"/>
          </a:xfrm>
          <a:prstGeom prst="rect">
            <a:avLst/>
          </a:prstGeom>
        </p:spPr>
        <p:txBody>
          <a:bodyPr lIns="95725" tIns="47850" rIns="95725" bIns="4785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92" name="Shape 99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99" name="Shape 99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06" name="Shape 100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Shape 101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13" name="Shape 101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Shape 101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20" name="Shape 102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Shape 1033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34" name="Shape 103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Shape 104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41" name="Shape 104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Shape 1047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" name="Shape 104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9" name="Shape 104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79399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6" name="Shape 105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7" name="Shape 1057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3999" cy="4343400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035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marR="0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marR="0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marR="0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marR="0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marR="0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marR="0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marR="0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marR="0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 rot="5400000">
            <a:off x="1866900" y="-342899"/>
            <a:ext cx="5486399" cy="861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lvl="0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 rot="5400000">
            <a:off x="4676774" y="2466975"/>
            <a:ext cx="6324600" cy="2152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 rot="5400000">
            <a:off x="295274" y="390525"/>
            <a:ext cx="6324600" cy="6305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lvl="0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lvl="0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42291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86300" y="1219200"/>
            <a:ext cx="42291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0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8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6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4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4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4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4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4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marR="0" lvl="0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marR="0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marR="0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marR="0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marR="0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marR="0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marR="0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marR="0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marR="0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685800" y="492150"/>
            <a:ext cx="7772400" cy="324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3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200" b="1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Computer Networks Architectures and Protocol</a:t>
            </a:r>
            <a:r>
              <a:rPr lang="en-GB" sz="3200" dirty="0"/>
              <a:t>s</a:t>
            </a:r>
            <a:r>
              <a:rPr lang="en-GB" sz="3200" b="1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3200" b="1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3200" b="1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3200" b="1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3200" b="1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Shortest-Path Routing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200" b="1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3200" b="1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3200" b="1" i="0" u="none" strike="noStrike" cap="none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IP </a:t>
            </a:r>
            <a:r>
              <a:rPr lang="en-GB" sz="3200" dirty="0"/>
              <a:t>OSPF Routing</a:t>
            </a:r>
            <a:r>
              <a:rPr lang="en-GB" sz="3200" b="1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3200" b="1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GB" sz="3200" b="1" i="0" u="none" strike="noStrike" cap="none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914400" y="4657060"/>
            <a:ext cx="7680300" cy="17245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GB" sz="2400" b="0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Departamento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Informática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da</a:t>
            </a: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FCT/UNL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200" b="1" i="0" u="none" strike="noStrike" cap="none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Dijkstra Algorithm: Shortest-Paths </a:t>
            </a:r>
            <a:r>
              <a:rPr lang="en-GB" sz="3200" b="1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400"/>
            <a:ext cx="9144000" cy="32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18735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Link-State Routing</a:t>
            </a:r>
          </a:p>
        </p:txBody>
      </p:sp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router keeps track of its incident links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Whether the link is up or down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cost on the link</a:t>
            </a:r>
          </a:p>
          <a:p>
            <a:pPr marL="223838" marR="0" lvl="0" indent="-2238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router broadcasts the link state (LSA)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give every router a complete view of the graph</a:t>
            </a:r>
          </a:p>
          <a:p>
            <a:pPr marL="223838" marR="0" lvl="0" indent="-2238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router runs Dijkstra’s algorithm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compute the shortest paths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 and constructs the forwarding table</a:t>
            </a:r>
          </a:p>
          <a:p>
            <a:pPr marL="223838" marR="0" lvl="0" indent="-2238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 protocols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Open Shortest Path First (OSPF)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Intermediate System – Intermediate System (IS-IS)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7" name="Shape 577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Detecting Topology Changes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34" y="2438400"/>
            <a:ext cx="7088875" cy="289914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4" name="Shape 734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Broadcasting the Link State</a:t>
            </a:r>
          </a:p>
        </p:txBody>
      </p:sp>
      <p:sp>
        <p:nvSpPr>
          <p:cNvPr id="735" name="Shape 735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1349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Reliable flooding</a:t>
            </a:r>
          </a:p>
          <a:p>
            <a:pPr marL="563563" marR="0" lvl="1" indent="-169862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Ensure all nodes receive link-state information</a:t>
            </a:r>
          </a:p>
          <a:p>
            <a:pPr marL="563563" marR="0" lvl="1" indent="-169862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 and that they use the latest version</a:t>
            </a:r>
          </a:p>
          <a:p>
            <a:pPr marL="223838" marR="0" lvl="0" indent="-134938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Challenges</a:t>
            </a:r>
          </a:p>
          <a:p>
            <a:pPr marL="563563" marR="0" lvl="1" indent="-169862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Packet loss</a:t>
            </a:r>
          </a:p>
          <a:p>
            <a:pPr marL="563563" marR="0" lvl="1" indent="-169862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Out-of-order arrival</a:t>
            </a:r>
          </a:p>
          <a:p>
            <a:pPr marL="563563" marR="0" lvl="1" indent="-169862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Crash and quickly rebooting a router</a:t>
            </a:r>
          </a:p>
          <a:p>
            <a:pPr marL="223838" marR="0" lvl="0" indent="-134938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Solutions</a:t>
            </a:r>
          </a:p>
          <a:p>
            <a:pPr marL="563563" marR="0" lvl="1" indent="-169862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Acknowledgments and retransmissions</a:t>
            </a:r>
          </a:p>
          <a:p>
            <a:pPr marL="563563" marR="0" lvl="1" indent="-169862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Sequence numbers</a:t>
            </a:r>
          </a:p>
          <a:p>
            <a:pPr marL="563563" marR="0" lvl="1" indent="-169862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Time-to-live for each packet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hape 826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7" name="Shape 827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to Initiate Flooding</a:t>
            </a:r>
          </a:p>
        </p:txBody>
      </p:sp>
      <p:sp>
        <p:nvSpPr>
          <p:cNvPr id="828" name="Shape 828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32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Topology change</a:t>
            </a:r>
          </a:p>
          <a:p>
            <a:pPr marL="563563" marR="0" lvl="1" indent="-233362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Link or node failure</a:t>
            </a:r>
          </a:p>
          <a:p>
            <a:pPr marL="563563" marR="0" lvl="1" indent="-233362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Link or node recovery</a:t>
            </a:r>
          </a:p>
          <a:p>
            <a:pPr marL="223838" marR="0" lvl="0" indent="-223838" algn="l" rtl="0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32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Configuration change</a:t>
            </a:r>
          </a:p>
          <a:p>
            <a:pPr marL="563563" marR="0" lvl="1" indent="-233362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Link cost change</a:t>
            </a:r>
          </a:p>
          <a:p>
            <a:pPr marL="223838" marR="0" lvl="0" indent="-223838" algn="l" rtl="0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32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Periodically</a:t>
            </a:r>
          </a:p>
          <a:p>
            <a:pPr marL="563563" marR="0" lvl="1" indent="-233362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Refresh the link-state information</a:t>
            </a:r>
          </a:p>
          <a:p>
            <a:pPr marL="563563" marR="0" lvl="1" indent="-233362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Typically (say) 30 minutes</a:t>
            </a:r>
          </a:p>
          <a:p>
            <a:pPr marL="563563" marR="0" lvl="1" indent="-233362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Corrects for possible corruption of the data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5" name="Shape 835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Convergence</a:t>
            </a:r>
          </a:p>
        </p:txBody>
      </p:sp>
      <p:sp>
        <p:nvSpPr>
          <p:cNvPr id="836" name="Shape 836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32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Getting consistent routing information to all nodes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8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E.g., all nodes having the same link-state database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32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Consistent forwarding after convergence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8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nodes have the same link-state database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8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nodes forward packets on shortest paths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8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next router on the path forwards to the next hop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1" name="Shape 871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Transient Disruptions</a:t>
            </a:r>
          </a:p>
        </p:txBody>
      </p:sp>
      <p:sp>
        <p:nvSpPr>
          <p:cNvPr id="872" name="Shape 872"/>
          <p:cNvSpPr txBox="1">
            <a:spLocks noGrp="1"/>
          </p:cNvSpPr>
          <p:nvPr>
            <p:ph type="body" idx="1"/>
          </p:nvPr>
        </p:nvSpPr>
        <p:spPr>
          <a:xfrm>
            <a:off x="304800" y="1143001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3200" b="0" i="0" u="none" strike="noStrike" cap="none" dirty="0">
                <a:solidFill>
                  <a:srgbClr val="0000FF"/>
                </a:solidFill>
                <a:sym typeface="Comic Sans MS"/>
              </a:rPr>
              <a:t>Detection delay</a:t>
            </a:r>
          </a:p>
          <a:p>
            <a:pPr marL="563563" marR="0" lvl="1" indent="-233362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800" b="0" i="0" u="none" strike="noStrike" cap="none" dirty="0">
                <a:solidFill>
                  <a:schemeClr val="dk2"/>
                </a:solidFill>
                <a:sym typeface="Comic Sans MS"/>
              </a:rPr>
              <a:t>A node does not detect a failed link immediately</a:t>
            </a:r>
          </a:p>
          <a:p>
            <a:pPr marL="563563" marR="0" lvl="1" indent="-233362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800" b="0" i="0" u="none" strike="noStrike" cap="none" dirty="0">
                <a:solidFill>
                  <a:schemeClr val="dk2"/>
                </a:solidFill>
                <a:sym typeface="Comic Sans MS"/>
              </a:rPr>
              <a:t>… and forwards data packets into a “</a:t>
            </a:r>
            <a:r>
              <a:rPr lang="en-GB" sz="2800" b="0" i="0" u="none" strike="noStrike" cap="none" dirty="0" err="1" smtClean="0">
                <a:solidFill>
                  <a:schemeClr val="dk2"/>
                </a:solidFill>
                <a:sym typeface="Comic Sans MS"/>
              </a:rPr>
              <a:t>blackhole</a:t>
            </a:r>
            <a:r>
              <a:rPr lang="en-GB" sz="2800" b="0" i="0" u="none" strike="noStrike" cap="none" dirty="0">
                <a:solidFill>
                  <a:schemeClr val="dk2"/>
                </a:solidFill>
                <a:sym typeface="Comic Sans MS"/>
              </a:rPr>
              <a:t>”</a:t>
            </a:r>
          </a:p>
          <a:p>
            <a:pPr marL="563563" marR="0" lvl="1" indent="-233362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800" b="0" i="0" u="none" strike="noStrike" cap="none" dirty="0">
                <a:solidFill>
                  <a:schemeClr val="dk2"/>
                </a:solidFill>
                <a:sym typeface="Comic Sans MS"/>
              </a:rPr>
              <a:t>Depends on timeout for detecting lost </a:t>
            </a:r>
            <a:r>
              <a:rPr lang="en-GB" sz="2800" b="0" i="0" u="none" strike="noStrike" cap="none" dirty="0" smtClean="0">
                <a:solidFill>
                  <a:schemeClr val="dk2"/>
                </a:solidFill>
                <a:sym typeface="Comic Sans MS"/>
              </a:rPr>
              <a:t>hellos</a:t>
            </a:r>
          </a:p>
          <a:p>
            <a:pPr lvl="1" indent="-233362">
              <a:spcBef>
                <a:spcPts val="280"/>
              </a:spcBef>
              <a:buSzPct val="100000"/>
            </a:pPr>
            <a:r>
              <a:rPr lang="en-GB" sz="2800" dirty="0"/>
              <a:t>Some routers know about failure before others</a:t>
            </a:r>
          </a:p>
          <a:p>
            <a:pPr lvl="1" indent="-233362">
              <a:spcBef>
                <a:spcPts val="280"/>
              </a:spcBef>
              <a:buSzPct val="100000"/>
            </a:pPr>
            <a:r>
              <a:rPr lang="en-GB" sz="2800" dirty="0"/>
              <a:t>The shortest paths are no longer consistent</a:t>
            </a:r>
          </a:p>
          <a:p>
            <a:pPr lvl="1" indent="-233362">
              <a:spcBef>
                <a:spcPts val="280"/>
              </a:spcBef>
              <a:buSzPct val="100000"/>
            </a:pPr>
            <a:r>
              <a:rPr lang="en-GB" sz="2800" dirty="0"/>
              <a:t>Can cause transient forwarding loops</a:t>
            </a:r>
          </a:p>
          <a:p>
            <a:pPr marL="563563" marR="0" lvl="1" indent="-233362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endParaRPr lang="en-GB" sz="2800" b="0" i="0" u="none" strike="noStrike" cap="none" dirty="0">
              <a:solidFill>
                <a:schemeClr val="dk2"/>
              </a:solidFill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91" y="317205"/>
            <a:ext cx="8381999" cy="1022498"/>
          </a:xfrm>
        </p:spPr>
        <p:txBody>
          <a:bodyPr/>
          <a:lstStyle/>
          <a:p>
            <a:r>
              <a:rPr lang="en-GB" dirty="0" smtClean="0"/>
              <a:t>Inconsistency Example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900"/>
            <a:ext cx="91440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6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2" name="Shape 972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Convergence Delay</a:t>
            </a:r>
          </a:p>
        </p:txBody>
      </p:sp>
      <p:sp>
        <p:nvSpPr>
          <p:cNvPr id="973" name="Shape 973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1857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6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Sources of convergence delay</a:t>
            </a:r>
          </a:p>
          <a:p>
            <a:pPr marL="563563" marR="0" lvl="1" indent="-220662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6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Detection latency</a:t>
            </a:r>
          </a:p>
          <a:p>
            <a:pPr marL="563563" marR="0" lvl="1" indent="-220662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6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Flooding of link-state information</a:t>
            </a:r>
          </a:p>
          <a:p>
            <a:pPr marL="563563" marR="0" lvl="1" indent="-220662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6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Shortest-path computation</a:t>
            </a:r>
          </a:p>
          <a:p>
            <a:pPr marL="563563" marR="0" lvl="1" indent="-220662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6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Creating the forwarding table</a:t>
            </a:r>
          </a:p>
          <a:p>
            <a:pPr marL="223838" marR="0" lvl="0" indent="-185738" algn="l" rtl="0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6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Performance during convergence period</a:t>
            </a:r>
          </a:p>
          <a:p>
            <a:pPr marL="563563" marR="0" lvl="1" indent="-220662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6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Lost packets due to blackholes and TTL expiry</a:t>
            </a:r>
          </a:p>
          <a:p>
            <a:pPr marL="563563" marR="0" lvl="1" indent="-220662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6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Looping packets consuming resources</a:t>
            </a:r>
          </a:p>
          <a:p>
            <a:pPr marL="563563" marR="0" lvl="1" indent="-220662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6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Out-of-order packets reaching the destination</a:t>
            </a:r>
          </a:p>
          <a:p>
            <a:pPr marL="223838" marR="0" lvl="0" indent="-185738" algn="l" rtl="0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6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Very bad for VoIP, online gaming, and video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Shape 979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0" name="Shape 980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Reducing Convergence Delay</a:t>
            </a:r>
          </a:p>
        </p:txBody>
      </p:sp>
      <p:sp>
        <p:nvSpPr>
          <p:cNvPr id="981" name="Shape 981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Faster detection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Smaller hello timers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Link-layer technologies that can detect failures</a:t>
            </a:r>
          </a:p>
          <a:p>
            <a:pPr marL="223838" marR="0" lvl="0" indent="-2238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Faster flooding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Flooding immediately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Sending link-state packets with high-priority</a:t>
            </a:r>
          </a:p>
          <a:p>
            <a:pPr marL="223838" marR="0" lvl="0" indent="-2238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Faster computation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Faster processors on the routers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Incremental Dijkstra algorithm</a:t>
            </a:r>
          </a:p>
          <a:p>
            <a:pPr marL="223838" marR="0" lvl="0" indent="-2238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Faster forwarding-table update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Data structures supporting incremental updates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Lecture Outline</a:t>
            </a:r>
          </a:p>
        </p:txBody>
      </p:sp>
      <p:sp>
        <p:nvSpPr>
          <p:cNvPr id="78" name="Shape 78"/>
          <p:cNvSpPr/>
          <p:nvPr/>
        </p:nvSpPr>
        <p:spPr>
          <a:xfrm>
            <a:off x="228600" y="1371600"/>
            <a:ext cx="8610599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routing, shortest-path </a:t>
            </a:r>
            <a:r>
              <a:rPr lang="en-GB" sz="2800" b="0" i="0" u="none" strike="noStrike" cap="none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routing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endParaRPr sz="2000" b="0" i="0" u="none" strike="noStrike" cap="none" dirty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GB" sz="2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</a:t>
            </a:r>
            <a:r>
              <a:rPr lang="en-GB" sz="28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routing protocol example</a:t>
            </a:r>
          </a:p>
          <a:p>
            <a:pPr marL="563562" lvl="1" indent="-233362" rtl="0">
              <a:spcBef>
                <a:spcPts val="200"/>
              </a:spcBef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Link state: Open Shortest Path First (OSPF</a:t>
            </a:r>
            <a:r>
              <a:rPr lang="en-GB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457200" lvl="0" indent="-457200">
              <a:buClr>
                <a:srgbClr val="0000FF"/>
              </a:buClr>
              <a:buSzPct val="100000"/>
              <a:buFont typeface="Arial"/>
              <a:buChar char="•"/>
            </a:pPr>
            <a:endParaRPr lang="en-GB" sz="280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Shape 987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Paper</a:t>
            </a:r>
          </a:p>
        </p:txBody>
      </p:sp>
      <p:sp>
        <p:nvSpPr>
          <p:cNvPr id="988" name="Shape 988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0000FF"/>
                </a:solidFill>
              </a:rPr>
              <a:t>P. François, C. </a:t>
            </a:r>
            <a:r>
              <a:rPr lang="en-GB" sz="2400" dirty="0" err="1">
                <a:solidFill>
                  <a:srgbClr val="0000FF"/>
                </a:solidFill>
              </a:rPr>
              <a:t>Filsfils</a:t>
            </a:r>
            <a:r>
              <a:rPr lang="en-GB" sz="2400" dirty="0">
                <a:solidFill>
                  <a:srgbClr val="0000FF"/>
                </a:solidFill>
              </a:rPr>
              <a:t>, J. Evans and O. Bonaventure, “Achieving Sub-Second IGP Convergence in Large IP Networks,” in Computer Communications Review, Volume 35, Number 2, July 2005, </a:t>
            </a:r>
            <a:r>
              <a:rPr lang="en-GB" sz="2400" dirty="0" err="1">
                <a:solidFill>
                  <a:srgbClr val="0000FF"/>
                </a:solidFill>
              </a:rPr>
              <a:t>pp.s</a:t>
            </a:r>
            <a:r>
              <a:rPr lang="en-GB" sz="2400" dirty="0">
                <a:solidFill>
                  <a:srgbClr val="0000FF"/>
                </a:solidFill>
              </a:rPr>
              <a:t> 35 - 44</a:t>
            </a:r>
          </a:p>
        </p:txBody>
      </p:sp>
      <p:sp>
        <p:nvSpPr>
          <p:cNvPr id="989" name="Shape 989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20</a:t>
            </a:fld>
            <a:endParaRPr lang="en-GB"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21</a:t>
            </a:fld>
            <a:endParaRPr lang="en-GB"/>
          </a:p>
        </p:txBody>
      </p:sp>
      <p:sp>
        <p:nvSpPr>
          <p:cNvPr id="995" name="Shape 995"/>
          <p:cNvSpPr txBox="1">
            <a:spLocks noGrp="1"/>
          </p:cNvSpPr>
          <p:nvPr>
            <p:ph type="title"/>
          </p:nvPr>
        </p:nvSpPr>
        <p:spPr>
          <a:xfrm>
            <a:off x="384175" y="485775"/>
            <a:ext cx="8220000" cy="58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2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Hierarchical OSPF and OSPF Areas</a:t>
            </a:r>
          </a:p>
        </p:txBody>
      </p:sp>
      <p:pic>
        <p:nvPicPr>
          <p:cNvPr id="996" name="Shape 9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687" y="1905000"/>
            <a:ext cx="7315200" cy="45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22</a:t>
            </a:fld>
            <a:endParaRPr lang="en-GB"/>
          </a:p>
        </p:txBody>
      </p:sp>
      <p:sp>
        <p:nvSpPr>
          <p:cNvPr id="1002" name="Shape 1002"/>
          <p:cNvSpPr txBox="1">
            <a:spLocks noGrp="1"/>
          </p:cNvSpPr>
          <p:nvPr>
            <p:ph type="body" idx="1"/>
          </p:nvPr>
        </p:nvSpPr>
        <p:spPr>
          <a:xfrm>
            <a:off x="228600" y="1219200"/>
            <a:ext cx="8686800" cy="533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7" marR="0" lvl="0" indent="-2238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 level hierarchy:</a:t>
            </a:r>
            <a:r>
              <a:rPr lang="en-GB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local areas and backbone area</a:t>
            </a:r>
          </a:p>
          <a:p>
            <a:pPr marL="223837" marR="0" lvl="0" indent="-22383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Link-state announcements are only flooded in one area</a:t>
            </a:r>
          </a:p>
          <a:p>
            <a:pPr marL="223837" marR="0" lvl="0" indent="-22383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Other areas are not known in detail but their list of networks.</a:t>
            </a:r>
          </a:p>
          <a:p>
            <a:pPr marL="223837" marR="0" lvl="0" indent="-22383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Area border routers:</a:t>
            </a:r>
            <a:r>
              <a:rPr lang="en-GB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announce network summaries from one area to the other</a:t>
            </a:r>
          </a:p>
          <a:p>
            <a:pPr marL="223837" marR="0" lvl="0" indent="-22383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Backbone routers:</a:t>
            </a:r>
            <a:r>
              <a:rPr lang="en-GB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these are the routers of area 0</a:t>
            </a:r>
          </a:p>
          <a:p>
            <a:pPr marL="223837" marR="0" lvl="0" indent="-22383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Boundary routers:</a:t>
            </a:r>
            <a:r>
              <a:rPr lang="en-GB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are connected to other Ass</a:t>
            </a:r>
          </a:p>
          <a:p>
            <a:pPr marL="223837" marR="0" lvl="0" indent="-22383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None/>
            </a:pPr>
            <a:endParaRPr sz="2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3837" marR="0" lvl="0" indent="-22383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Therefore, besides link-state announcements, there are also network summaries announcements</a:t>
            </a:r>
          </a:p>
          <a:p>
            <a:pPr marL="223837" marR="0" lvl="0" indent="-22383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None/>
            </a:pPr>
            <a:endParaRPr sz="2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3" name="Shape 1003"/>
          <p:cNvSpPr txBox="1">
            <a:spLocks noGrp="1"/>
          </p:cNvSpPr>
          <p:nvPr>
            <p:ph type="title"/>
          </p:nvPr>
        </p:nvSpPr>
        <p:spPr>
          <a:xfrm>
            <a:off x="657225" y="228600"/>
            <a:ext cx="78485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Hierarchical OSPF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23</a:t>
            </a:fld>
            <a:endParaRPr lang="en-GB"/>
          </a:p>
        </p:txBody>
      </p:sp>
      <p:sp>
        <p:nvSpPr>
          <p:cNvPr id="1009" name="Shape 1009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2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OSPF Route Types</a:t>
            </a:r>
          </a:p>
        </p:txBody>
      </p:sp>
      <p:sp>
        <p:nvSpPr>
          <p:cNvPr id="1010" name="Shape 1010"/>
          <p:cNvSpPr/>
          <p:nvPr/>
        </p:nvSpPr>
        <p:spPr>
          <a:xfrm>
            <a:off x="457200" y="1778000"/>
            <a:ext cx="8458200" cy="393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Intra-area route — </a:t>
            </a:r>
            <a:r>
              <a:rPr lang="en-GB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route to a network of the same area</a:t>
            </a: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Inter-area route — </a:t>
            </a:r>
            <a:r>
              <a:rPr lang="en-GB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route to a network of another area; its cost includes all link costs up to a area border router, and from there up to the destination</a:t>
            </a: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External route — </a:t>
            </a:r>
            <a:r>
              <a:rPr lang="en-GB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route leading to a network external to the ospf domain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24</a:t>
            </a:fld>
            <a:endParaRPr lang="en-GB"/>
          </a:p>
        </p:txBody>
      </p:sp>
      <p:sp>
        <p:nvSpPr>
          <p:cNvPr id="1016" name="Shape 1016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Designated Router</a:t>
            </a:r>
          </a:p>
        </p:txBody>
      </p:sp>
      <p:sp>
        <p:nvSpPr>
          <p:cNvPr id="1017" name="Shape 1017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845820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Designated Router</a:t>
            </a:r>
            <a:r>
              <a:rPr lang="en-GB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— if a certain number of different OSPF routers are connected to the same broadcast network, one is in charge of all the locally reachable networks</a:t>
            </a:r>
          </a:p>
          <a:p>
            <a:pPr marL="342900" marR="0" lvl="0" indent="-3429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Designated Router is elected</a:t>
            </a:r>
            <a:r>
              <a:rPr lang="en-GB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by the way of a manually set priority</a:t>
            </a:r>
          </a:p>
          <a:p>
            <a:pPr marL="7429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CF0029"/>
              </a:buClr>
              <a:buSzPct val="100000"/>
              <a:buFont typeface="Helvetica Neue"/>
              <a:buChar char="–"/>
            </a:pPr>
            <a:r>
              <a:rPr lang="en-GB" sz="2400" b="1" i="0" u="none" strike="noStrike" cap="none">
                <a:solidFill>
                  <a:srgbClr val="CF0029"/>
                </a:solidFill>
                <a:latin typeface="Courier New"/>
                <a:ea typeface="Courier New"/>
                <a:cs typeface="Courier New"/>
                <a:sym typeface="Courier New"/>
              </a:rPr>
              <a:t>ip ospf priority number</a:t>
            </a:r>
          </a:p>
          <a:p>
            <a:pPr marL="342900" marR="0" lvl="0" indent="-3429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avoid partitions, there is a </a:t>
            </a: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Backup Designated Router</a:t>
            </a:r>
            <a:r>
              <a:rPr lang="en-GB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announcing the same networks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hape 1022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25</a:t>
            </a:fld>
            <a:endParaRPr lang="en-GB"/>
          </a:p>
        </p:txBody>
      </p:sp>
      <p:sp>
        <p:nvSpPr>
          <p:cNvPr id="1023" name="Shape 1023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OSPF Database Exchanges</a:t>
            </a:r>
          </a:p>
        </p:txBody>
      </p:sp>
      <p:sp>
        <p:nvSpPr>
          <p:cNvPr id="1024" name="Shape 1024"/>
          <p:cNvSpPr txBox="1">
            <a:spLocks noGrp="1"/>
          </p:cNvSpPr>
          <p:nvPr>
            <p:ph type="body" idx="1"/>
          </p:nvPr>
        </p:nvSpPr>
        <p:spPr>
          <a:xfrm>
            <a:off x="228600" y="1295400"/>
            <a:ext cx="8610599" cy="518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000" b="0" i="0" u="none" strike="noStrike" cap="none" dirty="0">
                <a:solidFill>
                  <a:srgbClr val="0000FF"/>
                </a:solidFill>
                <a:sym typeface="Comic Sans MS"/>
              </a:rPr>
              <a:t>OSPF “database state exchanges”</a:t>
            </a:r>
            <a:r>
              <a:rPr lang="en-GB" sz="2000" b="0" i="0" u="none" strike="noStrike" cap="none" dirty="0">
                <a:solidFill>
                  <a:schemeClr val="dk1"/>
                </a:solidFill>
                <a:sym typeface="Comic Sans MS"/>
              </a:rPr>
              <a:t> take place among adjacent OSPF routers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GB" sz="2000" dirty="0">
                <a:solidFill>
                  <a:schemeClr val="dk1"/>
                </a:solidFill>
              </a:rPr>
              <a:t>These are known as LSAs or </a:t>
            </a:r>
            <a:r>
              <a:rPr lang="en-GB" sz="2000" dirty="0">
                <a:solidFill>
                  <a:srgbClr val="0000FF"/>
                </a:solidFill>
              </a:rPr>
              <a:t>“Link State Announcements”</a:t>
            </a:r>
          </a:p>
          <a:p>
            <a:pPr marL="342900" marR="0" lvl="0" indent="-304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sym typeface="Comic Sans MS"/>
              </a:rPr>
              <a:t>The header of these packets has the following information: sequence number, router ID of the sender router, type, announcement ID, authentication information, ...</a:t>
            </a:r>
          </a:p>
          <a:p>
            <a:pPr marL="342900" marR="0" lvl="0" indent="-304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sym typeface="Comic Sans MS"/>
              </a:rPr>
              <a:t>The exchange transaction begins with an </a:t>
            </a:r>
            <a:r>
              <a:rPr lang="en-GB" sz="2000" b="0" i="0" u="none" strike="noStrike" cap="none" dirty="0">
                <a:solidFill>
                  <a:srgbClr val="0000FF"/>
                </a:solidFill>
                <a:sym typeface="Comic Sans MS"/>
              </a:rPr>
              <a:t>exchange proposal</a:t>
            </a:r>
            <a:r>
              <a:rPr lang="en-GB" sz="2000" b="0" i="0" u="none" strike="noStrike" cap="none" dirty="0">
                <a:solidFill>
                  <a:schemeClr val="dk1"/>
                </a:solidFill>
                <a:sym typeface="Comic Sans MS"/>
              </a:rPr>
              <a:t>. If the receiver does not know the announcement ID, or has one with an older sequence number, it sends a </a:t>
            </a:r>
            <a:r>
              <a:rPr lang="en-GB" sz="2000" b="0" i="0" u="none" strike="noStrike" cap="none" dirty="0">
                <a:solidFill>
                  <a:srgbClr val="0000FF"/>
                </a:solidFill>
                <a:sym typeface="Comic Sans MS"/>
              </a:rPr>
              <a:t>link-state request,</a:t>
            </a:r>
            <a:r>
              <a:rPr lang="en-GB" sz="2000" b="0" i="0" u="none" strike="noStrike" cap="none" dirty="0">
                <a:solidFill>
                  <a:schemeClr val="dk1"/>
                </a:solidFill>
                <a:sym typeface="Comic Sans MS"/>
              </a:rPr>
              <a:t> otherwise it declines the update</a:t>
            </a:r>
          </a:p>
          <a:p>
            <a:pPr marL="342900" marR="0" lvl="0" indent="-304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sym typeface="Comic Sans MS"/>
              </a:rPr>
              <a:t>The answer is a </a:t>
            </a:r>
            <a:r>
              <a:rPr lang="en-GB" sz="2000" b="0" i="0" u="none" strike="noStrike" cap="none" dirty="0">
                <a:solidFill>
                  <a:srgbClr val="0000FF"/>
                </a:solidFill>
                <a:sym typeface="Comic Sans MS"/>
              </a:rPr>
              <a:t>link-state update</a:t>
            </a:r>
            <a:r>
              <a:rPr lang="en-GB" sz="2000" b="0" i="0" u="none" strike="noStrike" cap="none" dirty="0">
                <a:solidFill>
                  <a:schemeClr val="dk1"/>
                </a:solidFill>
                <a:sym typeface="Comic Sans MS"/>
              </a:rPr>
              <a:t> which must be acknowledge by a </a:t>
            </a:r>
            <a:r>
              <a:rPr lang="en-GB" sz="2000" b="0" i="0" u="none" strike="noStrike" cap="none" dirty="0">
                <a:solidFill>
                  <a:srgbClr val="0000FF"/>
                </a:solidFill>
                <a:sym typeface="Comic Sans MS"/>
              </a:rPr>
              <a:t>link-state acknowledgement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26</a:t>
            </a:fld>
            <a:endParaRPr lang="en-GB"/>
          </a:p>
        </p:txBody>
      </p:sp>
      <p:sp>
        <p:nvSpPr>
          <p:cNvPr id="1037" name="Shape 1037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Route Aggregation Summaries</a:t>
            </a:r>
          </a:p>
        </p:txBody>
      </p:sp>
      <p:sp>
        <p:nvSpPr>
          <p:cNvPr id="1038" name="Shape 1038"/>
          <p:cNvSpPr txBox="1">
            <a:spLocks noGrp="1"/>
          </p:cNvSpPr>
          <p:nvPr>
            <p:ph type="body" idx="1"/>
          </p:nvPr>
        </p:nvSpPr>
        <p:spPr>
          <a:xfrm>
            <a:off x="304800" y="1311275"/>
            <a:ext cx="8610599" cy="5318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avoid the explosion of route propagation information, </a:t>
            </a: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routes should be aggregated as much as possible</a:t>
            </a:r>
            <a:r>
              <a:rPr lang="en-GB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— this allows shorter route announcements</a:t>
            </a:r>
          </a:p>
          <a:p>
            <a:pPr marL="342900" marR="0" lvl="0" indent="-304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Routers can try to perform automatic route aggregation which is a computationally intensive task. Another way consists in doing aggregation by hand, which can be error prone</a:t>
            </a:r>
          </a:p>
          <a:p>
            <a:pPr marL="342900" marR="0" lvl="0" indent="-304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Aggregation efficiency can be improved by carefully choosing network numbers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— for example all “totally-stubby areas” (areas only connecting to the backbone area) should have, as much as possible, networks sharing the same prefix</a:t>
            </a:r>
          </a:p>
          <a:p>
            <a:pPr marL="342900" marR="0" lvl="0" indent="-304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is yet another example of the 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interactions of routing scalability and network addressing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27</a:t>
            </a:fld>
            <a:endParaRPr lang="en-GB"/>
          </a:p>
        </p:txBody>
      </p:sp>
      <p:sp>
        <p:nvSpPr>
          <p:cNvPr id="1044" name="Shape 104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4582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Link flapping</a:t>
            </a:r>
          </a:p>
        </p:txBody>
      </p:sp>
      <p:sp>
        <p:nvSpPr>
          <p:cNvPr id="1045" name="Shape 1045"/>
          <p:cNvSpPr txBox="1">
            <a:spLocks noGrp="1"/>
          </p:cNvSpPr>
          <p:nvPr>
            <p:ph type="body" idx="1"/>
          </p:nvPr>
        </p:nvSpPr>
        <p:spPr>
          <a:xfrm>
            <a:off x="304800" y="1401762"/>
            <a:ext cx="8610599" cy="5303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an interface goes up and down too frequently, this will constantly flood the network with new link-state announcements, and will require, a new computation of the new shortest paths (SPF algorithm) per each link-state announcement (LS) received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command:  </a:t>
            </a:r>
            <a:r>
              <a:rPr lang="en-GB" sz="2000" b="1" i="0" u="none" strike="noStrike" cap="none" dirty="0">
                <a:solidFill>
                  <a:schemeClr val="accent6">
                    <a:lumMod val="50000"/>
                    <a:lumOff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show </a:t>
            </a:r>
            <a:r>
              <a:rPr lang="en-GB" sz="2000" b="1" i="0" u="none" strike="noStrike" cap="none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ip</a:t>
            </a:r>
            <a:r>
              <a:rPr lang="en-GB" sz="2000" b="1" i="0" u="none" strike="noStrike" cap="none" dirty="0">
                <a:solidFill>
                  <a:schemeClr val="accent6">
                    <a:lumMod val="50000"/>
                    <a:lumOff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1" i="0" u="none" strike="noStrike" cap="none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ospf</a:t>
            </a:r>
            <a:r>
              <a:rPr lang="en-GB" sz="2000" b="1" i="0" u="none" strike="noStrike" cap="none" dirty="0">
                <a:solidFill>
                  <a:schemeClr val="accent6">
                    <a:lumMod val="50000"/>
                    <a:lumOff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shows the number of times the algorithm has been executed recently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•"/>
            </a:pPr>
            <a:r>
              <a:rPr lang="en-GB" sz="2000" b="1" i="0" u="none" strike="noStrike" cap="none" dirty="0">
                <a:solidFill>
                  <a:schemeClr val="accent6">
                    <a:lumMod val="50000"/>
                    <a:lumOff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By default, the SPF algorithm is only executed 5 seconds after a LS announcement arrives, and at least 10 seconds should separate each SPF execution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command </a:t>
            </a:r>
            <a:r>
              <a:rPr lang="en-GB" sz="2000" b="1" i="0" u="none" strike="noStrike" cap="none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ospf</a:t>
            </a:r>
            <a:r>
              <a:rPr lang="en-GB" sz="2000" b="1" i="0" u="none" strike="noStrike" cap="none" dirty="0">
                <a:solidFill>
                  <a:schemeClr val="accent6">
                    <a:lumMod val="50000"/>
                    <a:lumOff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timers</a:t>
            </a:r>
            <a:r>
              <a:rPr lang="en-GB" sz="2000" b="1" i="0" u="none" strike="noStrike" cap="none" dirty="0">
                <a:solidFill>
                  <a:schemeClr val="accent6">
                    <a:lumMod val="50000"/>
                    <a:lumOff val="50000"/>
                  </a:schemeClr>
                </a:solidFill>
                <a:sym typeface="Comic Sans MS"/>
              </a:rPr>
              <a:t>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allows the modification of these values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GB" sz="20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router </a:t>
            </a:r>
            <a:r>
              <a:rPr lang="en-GB" sz="20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ospf</a:t>
            </a:r>
            <a:r>
              <a:rPr lang="en-GB" sz="20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CF0029"/>
              </a:buClr>
              <a:buSzPct val="25000"/>
              <a:buNone/>
            </a:pPr>
            <a:r>
              <a:rPr lang="en-GB" sz="20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	timers </a:t>
            </a:r>
            <a:r>
              <a:rPr lang="en-GB" sz="20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spf</a:t>
            </a:r>
            <a:r>
              <a:rPr lang="en-GB" sz="20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&lt;schedule delay in seconds&gt;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CF0029"/>
              </a:buClr>
              <a:buSzPct val="25000"/>
              <a:buNone/>
            </a:pPr>
            <a:r>
              <a:rPr lang="en-GB" sz="20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&lt;hold-time in seconds</a:t>
            </a:r>
            <a:endParaRPr lang="en-GB" sz="2000" b="1" i="0" u="none" strike="noStrike" cap="none" dirty="0">
              <a:solidFill>
                <a:schemeClr val="accent6">
                  <a:lumMod val="50000"/>
                  <a:lumOff val="5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Shape 1051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2" name="Shape 1052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Conclusions</a:t>
            </a:r>
          </a:p>
        </p:txBody>
      </p:sp>
      <p:sp>
        <p:nvSpPr>
          <p:cNvPr id="1053" name="Shape 1053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Routing may be treated by a distributed algorithm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React to changes in the topology 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Compute the shortest paths</a:t>
            </a:r>
          </a:p>
          <a:p>
            <a:pPr marL="223837" marR="0" lvl="0" indent="-223837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 main shortest-path algorithms</a:t>
            </a:r>
          </a:p>
          <a:p>
            <a:pPr marL="563562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Dijkstra → link-state routing (e.g., OSPF and IS-IS)</a:t>
            </a:r>
          </a:p>
          <a:p>
            <a:pPr marL="563562" lvl="1" rtl="0">
              <a:spcBef>
                <a:spcPts val="0"/>
              </a:spcBef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>
                <a:solidFill>
                  <a:schemeClr val="dk1"/>
                </a:solidFill>
              </a:rPr>
              <a:t>Bellman-Ford → distance vector routing (e.g., RIP)</a:t>
            </a:r>
          </a:p>
          <a:p>
            <a:pPr marL="223838" marR="0" lvl="0" indent="-223838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Convergence process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Changing from one topology to another</a:t>
            </a:r>
          </a:p>
          <a:p>
            <a:pPr marL="563562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Transient periods of inconsistency across routers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/>
              <a:t>Big problem if the convergence process is slow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Shape 1059"/>
          <p:cNvSpPr txBox="1">
            <a:spLocks noGrp="1"/>
          </p:cNvSpPr>
          <p:nvPr>
            <p:ph type="sldNum" idx="12"/>
          </p:nvPr>
        </p:nvSpPr>
        <p:spPr>
          <a:xfrm>
            <a:off x="8015177" y="6189351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29</a:t>
            </a:fld>
            <a:endParaRPr lang="en-GB"/>
          </a:p>
        </p:txBody>
      </p:sp>
      <p:sp>
        <p:nvSpPr>
          <p:cNvPr id="1060" name="Shape 1060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Written assignment</a:t>
            </a:r>
          </a:p>
        </p:txBody>
      </p:sp>
      <p:sp>
        <p:nvSpPr>
          <p:cNvPr id="1061" name="Shape 1061"/>
          <p:cNvSpPr txBox="1">
            <a:spLocks noGrp="1"/>
          </p:cNvSpPr>
          <p:nvPr>
            <p:ph type="body" idx="1"/>
          </p:nvPr>
        </p:nvSpPr>
        <p:spPr>
          <a:xfrm>
            <a:off x="323850" y="1412875"/>
            <a:ext cx="8440800" cy="462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GB" b="0" i="0" u="none" strike="noStrike" cap="none" dirty="0">
                <a:solidFill>
                  <a:schemeClr val="dk1"/>
                </a:solidFill>
                <a:sym typeface="Comic Sans MS"/>
              </a:rPr>
              <a:t>Each student must </a:t>
            </a:r>
            <a:r>
              <a:rPr lang="en-GB" dirty="0">
                <a:solidFill>
                  <a:schemeClr val="dk1"/>
                </a:solidFill>
              </a:rPr>
              <a:t>deliver</a:t>
            </a:r>
            <a:r>
              <a:rPr lang="en-GB" b="0" i="0" u="none" strike="noStrike" cap="none" dirty="0">
                <a:solidFill>
                  <a:schemeClr val="dk1"/>
                </a:solidFill>
                <a:sym typeface="Comic Sans MS"/>
              </a:rPr>
              <a:t> a written report of at most 5 pages (12 dots, double spaced) on the subject of the following paper: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None/>
            </a:pPr>
            <a:endParaRPr sz="2400" b="0" i="0" u="none" strike="noStrike" cap="none" dirty="0">
              <a:solidFill>
                <a:schemeClr val="dk1"/>
              </a:solidFill>
              <a:sym typeface="Comic Sans MS"/>
            </a:endParaRPr>
          </a:p>
          <a:p>
            <a:pPr marL="682625" lvl="1" indent="-352425" rtl="0">
              <a:spcBef>
                <a:spcPts val="1400"/>
              </a:spcBef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000" dirty="0">
                <a:solidFill>
                  <a:srgbClr val="0000FF"/>
                </a:solidFill>
              </a:rPr>
              <a:t>P. François, C. </a:t>
            </a:r>
            <a:r>
              <a:rPr lang="en-GB" sz="2000" dirty="0" err="1">
                <a:solidFill>
                  <a:srgbClr val="0000FF"/>
                </a:solidFill>
              </a:rPr>
              <a:t>Filsfils</a:t>
            </a:r>
            <a:r>
              <a:rPr lang="en-GB" sz="2000" dirty="0">
                <a:solidFill>
                  <a:srgbClr val="0000FF"/>
                </a:solidFill>
              </a:rPr>
              <a:t>, J. Evans and O. Bonaventure, “Achieving Sub-Second IGP Convergence in Large IP Networks,” in Computer Communications Review, Volume 35, Number 2, July 2005, </a:t>
            </a:r>
            <a:r>
              <a:rPr lang="en-GB" sz="2000" dirty="0" err="1">
                <a:solidFill>
                  <a:srgbClr val="0000FF"/>
                </a:solidFill>
              </a:rPr>
              <a:t>pp.s</a:t>
            </a:r>
            <a:r>
              <a:rPr lang="en-GB" sz="2000" dirty="0">
                <a:solidFill>
                  <a:srgbClr val="0000FF"/>
                </a:solidFill>
              </a:rPr>
              <a:t> 35 - 44</a:t>
            </a:r>
          </a:p>
          <a:p>
            <a:pPr marL="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endParaRPr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GB" b="1" i="0" u="none" strike="noStrike" cap="none" dirty="0" smtClean="0">
                <a:solidFill>
                  <a:schemeClr val="accent6">
                    <a:lumMod val="50000"/>
                    <a:lumOff val="50000"/>
                  </a:schemeClr>
                </a:solidFill>
                <a:sym typeface="Comic Sans MS"/>
              </a:rPr>
              <a:t>Deliver date: </a:t>
            </a:r>
            <a:r>
              <a:rPr lang="en-GB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5</a:t>
            </a:r>
            <a:r>
              <a:rPr lang="en-GB" b="1" baseline="30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th</a:t>
            </a:r>
            <a:r>
              <a:rPr lang="en-GB" b="1" i="0" u="none" strike="noStrike" cap="none" dirty="0" smtClean="0">
                <a:solidFill>
                  <a:schemeClr val="accent6">
                    <a:lumMod val="50000"/>
                    <a:lumOff val="50000"/>
                  </a:schemeClr>
                </a:solidFill>
                <a:sym typeface="Comic Sans MS"/>
              </a:rPr>
              <a:t> of April 2018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Does Routing Matter?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End-to-end performance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Quality of the path affects user performance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Propagation delay, throughput, and packet loss</a:t>
            </a:r>
          </a:p>
          <a:p>
            <a:pPr marL="223838" marR="0" lvl="0" indent="-2238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Transient disruptions during changes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Failures, maintenance, and load balancing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Limiting packet loss and delay during changes</a:t>
            </a:r>
          </a:p>
          <a:p>
            <a:pPr marL="223838" marR="0" lvl="0" indent="-2238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of network resources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Balance of the traffic over the routers and links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Avoiding congestion by directing traffic to lightly-loaded links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 Routing Facets</a:t>
            </a:r>
          </a:p>
        </p:txBody>
      </p:sp>
      <p:sp>
        <p:nvSpPr>
          <p:cNvPr id="93" name="Shape 93"/>
          <p:cNvSpPr/>
          <p:nvPr/>
        </p:nvSpPr>
        <p:spPr>
          <a:xfrm>
            <a:off x="457200" y="1219200"/>
            <a:ext cx="8381999" cy="518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Static versus dynamic routing</a:t>
            </a:r>
          </a:p>
          <a:p>
            <a:pPr marL="563563" marR="0" lvl="1" indent="-23336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Static routing: when routing decisions are seldom or never changed</a:t>
            </a:r>
          </a:p>
          <a:p>
            <a:pPr marL="563563" marR="0" lvl="1" indent="-23336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Dynamic routing: when routing decisions are evaluated periodically or when a network modification takes place</a:t>
            </a:r>
          </a:p>
          <a:p>
            <a:pPr marL="223838" marR="0" lvl="0" indent="-22383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Criteria for routing</a:t>
            </a:r>
          </a:p>
          <a:p>
            <a:pPr marL="563563" marR="0" lvl="1" indent="-23336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Shortest-path routing</a:t>
            </a:r>
          </a:p>
          <a:p>
            <a:pPr marL="563563" marR="0" lvl="1" indent="-23336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Network usage </a:t>
            </a:r>
            <a:r>
              <a:rPr lang="en-GB" sz="240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maxi</a:t>
            </a:r>
            <a:r>
              <a:rPr lang="en-GB" sz="24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mi</a:t>
            </a:r>
            <a:r>
              <a:rPr lang="en-GB" sz="240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GB" sz="24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ation (load distribution, traffic engineering, ...)</a:t>
            </a:r>
          </a:p>
          <a:p>
            <a:pPr marL="563563" marR="0" lvl="1" indent="-23336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4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Policy routing (e.g. Inter-AS routing, BGP, routing based on the origin of packets, </a:t>
            </a:r>
            <a:r>
              <a:rPr lang="en-GB" sz="2400" b="0" i="0" u="none" strike="noStrike" cap="none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...)</a:t>
            </a:r>
            <a:endParaRPr lang="en-GB" sz="2400" b="0" i="0" u="none" strike="noStrike" cap="none" dirty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Forwarding v</a:t>
            </a:r>
            <a:r>
              <a:rPr lang="en-GB"/>
              <a:t>ersus</a:t>
            </a: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Routing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19100" y="1367887"/>
            <a:ext cx="8305799" cy="398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32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Forwarding: </a:t>
            </a:r>
            <a:r>
              <a:rPr lang="en-GB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data plane</a:t>
            </a:r>
          </a:p>
          <a:p>
            <a:pPr marL="563563" marR="0" lvl="1" indent="-233362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Directing a data packet to an outgoing link</a:t>
            </a:r>
          </a:p>
          <a:p>
            <a:pPr marL="563563" marR="0" lvl="1" indent="-233362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Individual router </a:t>
            </a:r>
            <a:r>
              <a:rPr lang="en-GB" sz="2800" b="0" i="1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using</a:t>
            </a:r>
            <a:r>
              <a:rPr lang="en-GB"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forwarding table</a:t>
            </a:r>
          </a:p>
          <a:p>
            <a:pPr marL="223838" marR="0" lvl="0" indent="-223838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32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Routing: </a:t>
            </a:r>
            <a:r>
              <a:rPr lang="en-GB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control plane</a:t>
            </a:r>
          </a:p>
          <a:p>
            <a:pPr marL="563563" marR="0" lvl="1" indent="-233362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Computing paths the packets will follow</a:t>
            </a:r>
          </a:p>
          <a:p>
            <a:pPr marL="563563" marR="0" lvl="1" indent="-233362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Routers talking amongst themselves</a:t>
            </a:r>
          </a:p>
          <a:p>
            <a:pPr marL="563563" marR="0" lvl="1" indent="-233362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Individual router </a:t>
            </a:r>
            <a:r>
              <a:rPr lang="en-GB" sz="2800" b="0" i="1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creating</a:t>
            </a:r>
            <a:r>
              <a:rPr lang="en-GB"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forwarding table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Forwarding v</a:t>
            </a:r>
            <a:r>
              <a:rPr lang="en-GB"/>
              <a:t>ersus</a:t>
            </a: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Routing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83981"/>
            <a:ext cx="8452883" cy="33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13236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Static Routing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3733799" y="1455737"/>
            <a:ext cx="5274733" cy="3046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hostname R1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b="1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ip</a:t>
            </a:r>
            <a:r>
              <a:rPr lang="en-GB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route 10.1.5.0 </a:t>
            </a:r>
            <a:r>
              <a:rPr lang="en-GB" b="1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	255.255.255.0</a:t>
            </a:r>
            <a:r>
              <a:rPr lang="en-GB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GB" b="1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10.1.3.253</a:t>
            </a:r>
            <a:endParaRPr lang="en-GB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3779837" y="4437062"/>
            <a:ext cx="4724400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6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kind of configuration is only used to enter specific and static routes in the routing table. Entering a default route is an example of such usage: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6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ip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route  0.0.0.0   0.0.0.0  10.1.2.100</a:t>
            </a:r>
            <a:r>
              <a:rPr lang="en-GB" sz="16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cxnSp>
        <p:nvCxnSpPr>
          <p:cNvPr id="217" name="Shape 217"/>
          <p:cNvCxnSpPr/>
          <p:nvPr/>
        </p:nvCxnSpPr>
        <p:spPr>
          <a:xfrm flipH="1">
            <a:off x="1336674" y="3733800"/>
            <a:ext cx="492125" cy="83819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8" name="Shape 218"/>
          <p:cNvCxnSpPr/>
          <p:nvPr/>
        </p:nvCxnSpPr>
        <p:spPr>
          <a:xfrm>
            <a:off x="1266825" y="4800600"/>
            <a:ext cx="0" cy="457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Shape 219"/>
          <p:cNvCxnSpPr/>
          <p:nvPr/>
        </p:nvCxnSpPr>
        <p:spPr>
          <a:xfrm>
            <a:off x="633412" y="5257800"/>
            <a:ext cx="2744786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Shape 220"/>
          <p:cNvSpPr txBox="1"/>
          <p:nvPr/>
        </p:nvSpPr>
        <p:spPr>
          <a:xfrm>
            <a:off x="1408112" y="5334000"/>
            <a:ext cx="874711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10.1.5.0/24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703262" y="4191000"/>
            <a:ext cx="83185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10.1.3.253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1266825" y="4953000"/>
            <a:ext cx="83185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10.1.5.254</a:t>
            </a:r>
          </a:p>
        </p:txBody>
      </p:sp>
      <p:cxnSp>
        <p:nvCxnSpPr>
          <p:cNvPr id="223" name="Shape 223"/>
          <p:cNvCxnSpPr/>
          <p:nvPr/>
        </p:nvCxnSpPr>
        <p:spPr>
          <a:xfrm>
            <a:off x="2181225" y="3200400"/>
            <a:ext cx="622413" cy="914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Shape 224"/>
          <p:cNvCxnSpPr/>
          <p:nvPr/>
        </p:nvCxnSpPr>
        <p:spPr>
          <a:xfrm flipH="1">
            <a:off x="1828799" y="3200400"/>
            <a:ext cx="141290" cy="533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Shape 225"/>
          <p:cNvCxnSpPr/>
          <p:nvPr/>
        </p:nvCxnSpPr>
        <p:spPr>
          <a:xfrm>
            <a:off x="2111375" y="2514600"/>
            <a:ext cx="0" cy="457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Shape 226"/>
          <p:cNvCxnSpPr/>
          <p:nvPr/>
        </p:nvCxnSpPr>
        <p:spPr>
          <a:xfrm>
            <a:off x="1408112" y="2514600"/>
            <a:ext cx="140652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" name="Shape 229"/>
          <p:cNvSpPr txBox="1"/>
          <p:nvPr/>
        </p:nvSpPr>
        <p:spPr>
          <a:xfrm>
            <a:off x="633412" y="3810000"/>
            <a:ext cx="874711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10.1.3.0/24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2392363" y="2133600"/>
            <a:ext cx="874711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10.1.2.0/24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1900238" y="4191000"/>
            <a:ext cx="874711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10.1.4.0/24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1055687" y="3124200"/>
            <a:ext cx="83185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10.1.3.254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2392363" y="3200400"/>
            <a:ext cx="83185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10.1.4.254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2111375" y="2667000"/>
            <a:ext cx="83185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10.1.2.254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1547812" y="4572000"/>
            <a:ext cx="369886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R2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2322513" y="2971800"/>
            <a:ext cx="369886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R1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3095625" y="4572000"/>
            <a:ext cx="369888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R3</a:t>
            </a:r>
          </a:p>
        </p:txBody>
      </p:sp>
      <p:cxnSp>
        <p:nvCxnSpPr>
          <p:cNvPr id="238" name="Shape 238"/>
          <p:cNvCxnSpPr/>
          <p:nvPr/>
        </p:nvCxnSpPr>
        <p:spPr>
          <a:xfrm>
            <a:off x="2814638" y="4114800"/>
            <a:ext cx="0" cy="457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Shape 239"/>
          <p:cNvCxnSpPr/>
          <p:nvPr/>
        </p:nvCxnSpPr>
        <p:spPr>
          <a:xfrm>
            <a:off x="2814638" y="4800600"/>
            <a:ext cx="0" cy="457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0" name="Shape 240"/>
          <p:cNvGrpSpPr/>
          <p:nvPr/>
        </p:nvGrpSpPr>
        <p:grpSpPr>
          <a:xfrm>
            <a:off x="990600" y="4572000"/>
            <a:ext cx="457200" cy="354013"/>
            <a:chOff x="3120" y="2879"/>
            <a:chExt cx="144" cy="96"/>
          </a:xfrm>
        </p:grpSpPr>
        <p:sp>
          <p:nvSpPr>
            <p:cNvPr id="241" name="Shape 241"/>
            <p:cNvSpPr/>
            <p:nvPr/>
          </p:nvSpPr>
          <p:spPr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AAE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3120" y="2909"/>
              <a:ext cx="144" cy="3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3120" y="2909"/>
              <a:ext cx="144" cy="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3120" y="2879"/>
              <a:ext cx="144" cy="5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AAE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245" name="Shape 245"/>
            <p:cNvGrpSpPr/>
            <p:nvPr/>
          </p:nvGrpSpPr>
          <p:grpSpPr>
            <a:xfrm>
              <a:off x="3140" y="2886"/>
              <a:ext cx="100" cy="43"/>
              <a:chOff x="6838" y="9479"/>
              <a:chExt cx="253" cy="119"/>
            </a:xfrm>
          </p:grpSpPr>
          <p:grpSp>
            <p:nvGrpSpPr>
              <p:cNvPr id="246" name="Shape 246"/>
              <p:cNvGrpSpPr/>
              <p:nvPr/>
            </p:nvGrpSpPr>
            <p:grpSpPr>
              <a:xfrm>
                <a:off x="6838" y="9479"/>
                <a:ext cx="250" cy="115"/>
                <a:chOff x="6838" y="9479"/>
                <a:chExt cx="250" cy="115"/>
              </a:xfrm>
            </p:grpSpPr>
            <p:sp>
              <p:nvSpPr>
                <p:cNvPr id="247" name="Shape 247"/>
                <p:cNvSpPr/>
                <p:nvPr/>
              </p:nvSpPr>
              <p:spPr>
                <a:xfrm>
                  <a:off x="6969" y="9481"/>
                  <a:ext cx="120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8" extrusionOk="0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48" name="Shape 248"/>
                <p:cNvSpPr/>
                <p:nvPr/>
              </p:nvSpPr>
              <p:spPr>
                <a:xfrm>
                  <a:off x="6969" y="9481"/>
                  <a:ext cx="120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8" extrusionOk="0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49" name="Shape 249"/>
                <p:cNvSpPr/>
                <p:nvPr/>
              </p:nvSpPr>
              <p:spPr>
                <a:xfrm>
                  <a:off x="6838" y="9540"/>
                  <a:ext cx="119" cy="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0" h="158" extrusionOk="0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50" name="Shape 250"/>
                <p:cNvSpPr/>
                <p:nvPr/>
              </p:nvSpPr>
              <p:spPr>
                <a:xfrm>
                  <a:off x="6838" y="9540"/>
                  <a:ext cx="119" cy="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0" h="158" extrusionOk="0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51" name="Shape 251"/>
                <p:cNvSpPr/>
                <p:nvPr/>
              </p:nvSpPr>
              <p:spPr>
                <a:xfrm>
                  <a:off x="6845" y="9479"/>
                  <a:ext cx="120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9" extrusionOk="0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52" name="Shape 252"/>
                <p:cNvSpPr/>
                <p:nvPr/>
              </p:nvSpPr>
              <p:spPr>
                <a:xfrm>
                  <a:off x="6845" y="9479"/>
                  <a:ext cx="120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9" extrusionOk="0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53" name="Shape 253"/>
                <p:cNvSpPr/>
                <p:nvPr/>
              </p:nvSpPr>
              <p:spPr>
                <a:xfrm>
                  <a:off x="6966" y="9544"/>
                  <a:ext cx="119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8" h="148" extrusionOk="0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54" name="Shape 254"/>
                <p:cNvSpPr/>
                <p:nvPr/>
              </p:nvSpPr>
              <p:spPr>
                <a:xfrm>
                  <a:off x="6966" y="9544"/>
                  <a:ext cx="119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8" h="148" extrusionOk="0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  <p:grpSp>
            <p:nvGrpSpPr>
              <p:cNvPr id="255" name="Shape 255"/>
              <p:cNvGrpSpPr/>
              <p:nvPr/>
            </p:nvGrpSpPr>
            <p:grpSpPr>
              <a:xfrm>
                <a:off x="6841" y="9481"/>
                <a:ext cx="250" cy="116"/>
                <a:chOff x="6841" y="9481"/>
                <a:chExt cx="250" cy="116"/>
              </a:xfrm>
            </p:grpSpPr>
            <p:sp>
              <p:nvSpPr>
                <p:cNvPr id="256" name="Shape 256"/>
                <p:cNvSpPr/>
                <p:nvPr/>
              </p:nvSpPr>
              <p:spPr>
                <a:xfrm>
                  <a:off x="6972" y="9484"/>
                  <a:ext cx="120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9" extrusionOk="0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57" name="Shape 257"/>
                <p:cNvSpPr/>
                <p:nvPr/>
              </p:nvSpPr>
              <p:spPr>
                <a:xfrm>
                  <a:off x="6972" y="9484"/>
                  <a:ext cx="120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9" extrusionOk="0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58" name="Shape 258"/>
                <p:cNvSpPr/>
                <p:nvPr/>
              </p:nvSpPr>
              <p:spPr>
                <a:xfrm>
                  <a:off x="6841" y="9543"/>
                  <a:ext cx="119" cy="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0" h="156" extrusionOk="0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59" name="Shape 259"/>
                <p:cNvSpPr/>
                <p:nvPr/>
              </p:nvSpPr>
              <p:spPr>
                <a:xfrm>
                  <a:off x="6841" y="9543"/>
                  <a:ext cx="119" cy="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0" h="156" extrusionOk="0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60" name="Shape 260"/>
                <p:cNvSpPr/>
                <p:nvPr/>
              </p:nvSpPr>
              <p:spPr>
                <a:xfrm>
                  <a:off x="6848" y="9481"/>
                  <a:ext cx="120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8" extrusionOk="0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61" name="Shape 261"/>
                <p:cNvSpPr/>
                <p:nvPr/>
              </p:nvSpPr>
              <p:spPr>
                <a:xfrm>
                  <a:off x="6848" y="9481"/>
                  <a:ext cx="120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8" extrusionOk="0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62" name="Shape 262"/>
                <p:cNvSpPr/>
                <p:nvPr/>
              </p:nvSpPr>
              <p:spPr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8" h="149" extrusionOk="0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63" name="Shape 263"/>
                <p:cNvSpPr/>
                <p:nvPr/>
              </p:nvSpPr>
              <p:spPr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8" h="149" extrusionOk="0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cxnSp>
          <p:nvCxnSpPr>
            <p:cNvPr id="264" name="Shape 264"/>
            <p:cNvCxnSpPr/>
            <p:nvPr/>
          </p:nvCxnSpPr>
          <p:spPr>
            <a:xfrm>
              <a:off x="3120" y="2907"/>
              <a:ext cx="0" cy="38"/>
            </a:xfrm>
            <a:prstGeom prst="straightConnector1">
              <a:avLst/>
            </a:prstGeom>
            <a:noFill/>
            <a:ln w="9525" cap="flat" cmpd="sng">
              <a:solidFill>
                <a:srgbClr val="AAE6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Shape 265"/>
            <p:cNvCxnSpPr/>
            <p:nvPr/>
          </p:nvCxnSpPr>
          <p:spPr>
            <a:xfrm>
              <a:off x="3263" y="2907"/>
              <a:ext cx="0" cy="38"/>
            </a:xfrm>
            <a:prstGeom prst="straightConnector1">
              <a:avLst/>
            </a:prstGeom>
            <a:noFill/>
            <a:ln w="9525" cap="flat" cmpd="sng">
              <a:solidFill>
                <a:srgbClr val="AAE6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6" name="Shape 266"/>
          <p:cNvGrpSpPr/>
          <p:nvPr/>
        </p:nvGrpSpPr>
        <p:grpSpPr>
          <a:xfrm>
            <a:off x="2590800" y="4495800"/>
            <a:ext cx="457200" cy="354013"/>
            <a:chOff x="3120" y="2879"/>
            <a:chExt cx="144" cy="96"/>
          </a:xfrm>
        </p:grpSpPr>
        <p:sp>
          <p:nvSpPr>
            <p:cNvPr id="267" name="Shape 267"/>
            <p:cNvSpPr/>
            <p:nvPr/>
          </p:nvSpPr>
          <p:spPr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AAE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3120" y="2909"/>
              <a:ext cx="144" cy="3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3120" y="2909"/>
              <a:ext cx="144" cy="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3120" y="2879"/>
              <a:ext cx="144" cy="5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AAE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271" name="Shape 271"/>
            <p:cNvGrpSpPr/>
            <p:nvPr/>
          </p:nvGrpSpPr>
          <p:grpSpPr>
            <a:xfrm>
              <a:off x="3140" y="2886"/>
              <a:ext cx="100" cy="43"/>
              <a:chOff x="6838" y="9479"/>
              <a:chExt cx="253" cy="119"/>
            </a:xfrm>
          </p:grpSpPr>
          <p:grpSp>
            <p:nvGrpSpPr>
              <p:cNvPr id="272" name="Shape 272"/>
              <p:cNvGrpSpPr/>
              <p:nvPr/>
            </p:nvGrpSpPr>
            <p:grpSpPr>
              <a:xfrm>
                <a:off x="6838" y="9479"/>
                <a:ext cx="250" cy="115"/>
                <a:chOff x="6838" y="9479"/>
                <a:chExt cx="250" cy="115"/>
              </a:xfrm>
            </p:grpSpPr>
            <p:sp>
              <p:nvSpPr>
                <p:cNvPr id="273" name="Shape 273"/>
                <p:cNvSpPr/>
                <p:nvPr/>
              </p:nvSpPr>
              <p:spPr>
                <a:xfrm>
                  <a:off x="6969" y="9481"/>
                  <a:ext cx="120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8" extrusionOk="0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74" name="Shape 274"/>
                <p:cNvSpPr/>
                <p:nvPr/>
              </p:nvSpPr>
              <p:spPr>
                <a:xfrm>
                  <a:off x="6969" y="9481"/>
                  <a:ext cx="120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8" extrusionOk="0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75" name="Shape 275"/>
                <p:cNvSpPr/>
                <p:nvPr/>
              </p:nvSpPr>
              <p:spPr>
                <a:xfrm>
                  <a:off x="6838" y="9540"/>
                  <a:ext cx="119" cy="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0" h="158" extrusionOk="0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76" name="Shape 276"/>
                <p:cNvSpPr/>
                <p:nvPr/>
              </p:nvSpPr>
              <p:spPr>
                <a:xfrm>
                  <a:off x="6838" y="9540"/>
                  <a:ext cx="119" cy="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0" h="158" extrusionOk="0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77" name="Shape 277"/>
                <p:cNvSpPr/>
                <p:nvPr/>
              </p:nvSpPr>
              <p:spPr>
                <a:xfrm>
                  <a:off x="6845" y="9479"/>
                  <a:ext cx="120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9" extrusionOk="0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78" name="Shape 278"/>
                <p:cNvSpPr/>
                <p:nvPr/>
              </p:nvSpPr>
              <p:spPr>
                <a:xfrm>
                  <a:off x="6845" y="9479"/>
                  <a:ext cx="120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9" extrusionOk="0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79" name="Shape 279"/>
                <p:cNvSpPr/>
                <p:nvPr/>
              </p:nvSpPr>
              <p:spPr>
                <a:xfrm>
                  <a:off x="6966" y="9544"/>
                  <a:ext cx="119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8" h="148" extrusionOk="0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80" name="Shape 280"/>
                <p:cNvSpPr/>
                <p:nvPr/>
              </p:nvSpPr>
              <p:spPr>
                <a:xfrm>
                  <a:off x="6966" y="9544"/>
                  <a:ext cx="119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8" h="148" extrusionOk="0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  <p:grpSp>
            <p:nvGrpSpPr>
              <p:cNvPr id="281" name="Shape 281"/>
              <p:cNvGrpSpPr/>
              <p:nvPr/>
            </p:nvGrpSpPr>
            <p:grpSpPr>
              <a:xfrm>
                <a:off x="6841" y="9481"/>
                <a:ext cx="250" cy="116"/>
                <a:chOff x="6841" y="9481"/>
                <a:chExt cx="250" cy="116"/>
              </a:xfrm>
            </p:grpSpPr>
            <p:sp>
              <p:nvSpPr>
                <p:cNvPr id="282" name="Shape 282"/>
                <p:cNvSpPr/>
                <p:nvPr/>
              </p:nvSpPr>
              <p:spPr>
                <a:xfrm>
                  <a:off x="6972" y="9484"/>
                  <a:ext cx="120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9" extrusionOk="0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83" name="Shape 283"/>
                <p:cNvSpPr/>
                <p:nvPr/>
              </p:nvSpPr>
              <p:spPr>
                <a:xfrm>
                  <a:off x="6972" y="9484"/>
                  <a:ext cx="120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9" extrusionOk="0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84" name="Shape 284"/>
                <p:cNvSpPr/>
                <p:nvPr/>
              </p:nvSpPr>
              <p:spPr>
                <a:xfrm>
                  <a:off x="6841" y="9543"/>
                  <a:ext cx="119" cy="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0" h="156" extrusionOk="0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85" name="Shape 285"/>
                <p:cNvSpPr/>
                <p:nvPr/>
              </p:nvSpPr>
              <p:spPr>
                <a:xfrm>
                  <a:off x="6841" y="9543"/>
                  <a:ext cx="119" cy="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0" h="156" extrusionOk="0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86" name="Shape 286"/>
                <p:cNvSpPr/>
                <p:nvPr/>
              </p:nvSpPr>
              <p:spPr>
                <a:xfrm>
                  <a:off x="6848" y="9481"/>
                  <a:ext cx="120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8" extrusionOk="0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87" name="Shape 287"/>
                <p:cNvSpPr/>
                <p:nvPr/>
              </p:nvSpPr>
              <p:spPr>
                <a:xfrm>
                  <a:off x="6848" y="9481"/>
                  <a:ext cx="120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8" extrusionOk="0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88" name="Shape 288"/>
                <p:cNvSpPr/>
                <p:nvPr/>
              </p:nvSpPr>
              <p:spPr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8" h="149" extrusionOk="0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89" name="Shape 289"/>
                <p:cNvSpPr/>
                <p:nvPr/>
              </p:nvSpPr>
              <p:spPr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8" h="149" extrusionOk="0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cxnSp>
          <p:nvCxnSpPr>
            <p:cNvPr id="290" name="Shape 290"/>
            <p:cNvCxnSpPr/>
            <p:nvPr/>
          </p:nvCxnSpPr>
          <p:spPr>
            <a:xfrm>
              <a:off x="3120" y="2907"/>
              <a:ext cx="0" cy="38"/>
            </a:xfrm>
            <a:prstGeom prst="straightConnector1">
              <a:avLst/>
            </a:prstGeom>
            <a:noFill/>
            <a:ln w="9525" cap="flat" cmpd="sng">
              <a:solidFill>
                <a:srgbClr val="AAE6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Shape 291"/>
            <p:cNvCxnSpPr/>
            <p:nvPr/>
          </p:nvCxnSpPr>
          <p:spPr>
            <a:xfrm>
              <a:off x="3263" y="2907"/>
              <a:ext cx="0" cy="38"/>
            </a:xfrm>
            <a:prstGeom prst="straightConnector1">
              <a:avLst/>
            </a:prstGeom>
            <a:noFill/>
            <a:ln w="9525" cap="flat" cmpd="sng">
              <a:solidFill>
                <a:srgbClr val="AAE6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92" name="Shape 292"/>
          <p:cNvGrpSpPr/>
          <p:nvPr/>
        </p:nvGrpSpPr>
        <p:grpSpPr>
          <a:xfrm>
            <a:off x="1828800" y="2895600"/>
            <a:ext cx="457200" cy="354013"/>
            <a:chOff x="3120" y="2879"/>
            <a:chExt cx="144" cy="96"/>
          </a:xfrm>
        </p:grpSpPr>
        <p:sp>
          <p:nvSpPr>
            <p:cNvPr id="293" name="Shape 293"/>
            <p:cNvSpPr/>
            <p:nvPr/>
          </p:nvSpPr>
          <p:spPr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AAE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3120" y="2909"/>
              <a:ext cx="144" cy="3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3120" y="2909"/>
              <a:ext cx="144" cy="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3120" y="2879"/>
              <a:ext cx="144" cy="5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AAE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297" name="Shape 297"/>
            <p:cNvGrpSpPr/>
            <p:nvPr/>
          </p:nvGrpSpPr>
          <p:grpSpPr>
            <a:xfrm>
              <a:off x="3140" y="2886"/>
              <a:ext cx="100" cy="43"/>
              <a:chOff x="6838" y="9479"/>
              <a:chExt cx="253" cy="119"/>
            </a:xfrm>
          </p:grpSpPr>
          <p:grpSp>
            <p:nvGrpSpPr>
              <p:cNvPr id="298" name="Shape 298"/>
              <p:cNvGrpSpPr/>
              <p:nvPr/>
            </p:nvGrpSpPr>
            <p:grpSpPr>
              <a:xfrm>
                <a:off x="6838" y="9479"/>
                <a:ext cx="250" cy="115"/>
                <a:chOff x="6838" y="9479"/>
                <a:chExt cx="250" cy="115"/>
              </a:xfrm>
            </p:grpSpPr>
            <p:sp>
              <p:nvSpPr>
                <p:cNvPr id="299" name="Shape 299"/>
                <p:cNvSpPr/>
                <p:nvPr/>
              </p:nvSpPr>
              <p:spPr>
                <a:xfrm>
                  <a:off x="6969" y="9481"/>
                  <a:ext cx="120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8" extrusionOk="0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300" name="Shape 300"/>
                <p:cNvSpPr/>
                <p:nvPr/>
              </p:nvSpPr>
              <p:spPr>
                <a:xfrm>
                  <a:off x="6969" y="9481"/>
                  <a:ext cx="120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8" extrusionOk="0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301" name="Shape 301"/>
                <p:cNvSpPr/>
                <p:nvPr/>
              </p:nvSpPr>
              <p:spPr>
                <a:xfrm>
                  <a:off x="6838" y="9540"/>
                  <a:ext cx="119" cy="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0" h="158" extrusionOk="0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302" name="Shape 302"/>
                <p:cNvSpPr/>
                <p:nvPr/>
              </p:nvSpPr>
              <p:spPr>
                <a:xfrm>
                  <a:off x="6838" y="9540"/>
                  <a:ext cx="119" cy="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0" h="158" extrusionOk="0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303" name="Shape 303"/>
                <p:cNvSpPr/>
                <p:nvPr/>
              </p:nvSpPr>
              <p:spPr>
                <a:xfrm>
                  <a:off x="6845" y="9479"/>
                  <a:ext cx="120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9" extrusionOk="0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304" name="Shape 304"/>
                <p:cNvSpPr/>
                <p:nvPr/>
              </p:nvSpPr>
              <p:spPr>
                <a:xfrm>
                  <a:off x="6845" y="9479"/>
                  <a:ext cx="120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9" extrusionOk="0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305" name="Shape 305"/>
                <p:cNvSpPr/>
                <p:nvPr/>
              </p:nvSpPr>
              <p:spPr>
                <a:xfrm>
                  <a:off x="6966" y="9544"/>
                  <a:ext cx="119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8" h="148" extrusionOk="0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306" name="Shape 306"/>
                <p:cNvSpPr/>
                <p:nvPr/>
              </p:nvSpPr>
              <p:spPr>
                <a:xfrm>
                  <a:off x="6966" y="9544"/>
                  <a:ext cx="119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8" h="148" extrusionOk="0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  <p:grpSp>
            <p:nvGrpSpPr>
              <p:cNvPr id="307" name="Shape 307"/>
              <p:cNvGrpSpPr/>
              <p:nvPr/>
            </p:nvGrpSpPr>
            <p:grpSpPr>
              <a:xfrm>
                <a:off x="6841" y="9481"/>
                <a:ext cx="250" cy="116"/>
                <a:chOff x="6841" y="9481"/>
                <a:chExt cx="250" cy="116"/>
              </a:xfrm>
            </p:grpSpPr>
            <p:sp>
              <p:nvSpPr>
                <p:cNvPr id="308" name="Shape 308"/>
                <p:cNvSpPr/>
                <p:nvPr/>
              </p:nvSpPr>
              <p:spPr>
                <a:xfrm>
                  <a:off x="6972" y="9484"/>
                  <a:ext cx="120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9" extrusionOk="0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309" name="Shape 309"/>
                <p:cNvSpPr/>
                <p:nvPr/>
              </p:nvSpPr>
              <p:spPr>
                <a:xfrm>
                  <a:off x="6972" y="9484"/>
                  <a:ext cx="120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9" extrusionOk="0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310" name="Shape 310"/>
                <p:cNvSpPr/>
                <p:nvPr/>
              </p:nvSpPr>
              <p:spPr>
                <a:xfrm>
                  <a:off x="6841" y="9543"/>
                  <a:ext cx="119" cy="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0" h="156" extrusionOk="0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311" name="Shape 311"/>
                <p:cNvSpPr/>
                <p:nvPr/>
              </p:nvSpPr>
              <p:spPr>
                <a:xfrm>
                  <a:off x="6841" y="9543"/>
                  <a:ext cx="119" cy="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0" h="156" extrusionOk="0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312" name="Shape 312"/>
                <p:cNvSpPr/>
                <p:nvPr/>
              </p:nvSpPr>
              <p:spPr>
                <a:xfrm>
                  <a:off x="6848" y="9481"/>
                  <a:ext cx="120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8" extrusionOk="0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313" name="Shape 313"/>
                <p:cNvSpPr/>
                <p:nvPr/>
              </p:nvSpPr>
              <p:spPr>
                <a:xfrm>
                  <a:off x="6848" y="9481"/>
                  <a:ext cx="120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9" h="148" extrusionOk="0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314" name="Shape 314"/>
                <p:cNvSpPr/>
                <p:nvPr/>
              </p:nvSpPr>
              <p:spPr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8" h="149" extrusionOk="0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315" name="Shape 315"/>
                <p:cNvSpPr/>
                <p:nvPr/>
              </p:nvSpPr>
              <p:spPr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8" h="149" extrusionOk="0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cxnSp>
          <p:nvCxnSpPr>
            <p:cNvPr id="316" name="Shape 316"/>
            <p:cNvCxnSpPr/>
            <p:nvPr/>
          </p:nvCxnSpPr>
          <p:spPr>
            <a:xfrm>
              <a:off x="3120" y="2907"/>
              <a:ext cx="0" cy="38"/>
            </a:xfrm>
            <a:prstGeom prst="straightConnector1">
              <a:avLst/>
            </a:prstGeom>
            <a:noFill/>
            <a:ln w="9525" cap="flat" cmpd="sng">
              <a:solidFill>
                <a:srgbClr val="AAE6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Shape 317"/>
            <p:cNvCxnSpPr/>
            <p:nvPr/>
          </p:nvCxnSpPr>
          <p:spPr>
            <a:xfrm>
              <a:off x="3263" y="2907"/>
              <a:ext cx="0" cy="38"/>
            </a:xfrm>
            <a:prstGeom prst="straightConnector1">
              <a:avLst/>
            </a:prstGeom>
            <a:noFill/>
            <a:ln w="9525" cap="flat" cmpd="sng">
              <a:solidFill>
                <a:srgbClr val="AAE6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228600" y="3124200"/>
            <a:ext cx="86868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Open Shortest-Path Protocol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Modelling a Network as a Graph</a:t>
            </a:r>
            <a:endParaRPr lang="en-GB" sz="3600" b="1" i="0" u="none" strike="noStrike" cap="none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900"/>
            <a:ext cx="9144000" cy="3632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s426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47A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8BEAA"/>
      </a:accent5>
      <a:accent6>
        <a:srgbClr val="00005C"/>
      </a:accent6>
      <a:hlink>
        <a:srgbClr val="A50021"/>
      </a:hlink>
      <a:folHlink>
        <a:srgbClr val="0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1378</Words>
  <Application>Microsoft Macintosh PowerPoint</Application>
  <PresentationFormat>On-screen Show (4:3)</PresentationFormat>
  <Paragraphs>247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Comic Sans MS</vt:lpstr>
      <vt:lpstr>Courier New</vt:lpstr>
      <vt:lpstr>Helvetica Neue</vt:lpstr>
      <vt:lpstr>Noto Symbol</vt:lpstr>
      <vt:lpstr>Times New Roman</vt:lpstr>
      <vt:lpstr>cs426</vt:lpstr>
      <vt:lpstr> Computer Networks Architectures and Protocols  Shortest-Path Routing  and IP OSPF Routing </vt:lpstr>
      <vt:lpstr>Lecture Outline</vt:lpstr>
      <vt:lpstr>Why Does Routing Matter?</vt:lpstr>
      <vt:lpstr>Some Routing Facets</vt:lpstr>
      <vt:lpstr>Forwarding versus Routing</vt:lpstr>
      <vt:lpstr>Forwarding versus Routing</vt:lpstr>
      <vt:lpstr>Static Routing</vt:lpstr>
      <vt:lpstr>Open Shortest-Path Protocol</vt:lpstr>
      <vt:lpstr>Modelling a Network as a Graph</vt:lpstr>
      <vt:lpstr>Dijkstra Algorithm: Shortest-Paths Tree</vt:lpstr>
      <vt:lpstr>Link-State Routing</vt:lpstr>
      <vt:lpstr>Detecting Topology Changes</vt:lpstr>
      <vt:lpstr>Broadcasting the Link State</vt:lpstr>
      <vt:lpstr>When to Initiate Flooding</vt:lpstr>
      <vt:lpstr>Convergence</vt:lpstr>
      <vt:lpstr>Transient Disruptions</vt:lpstr>
      <vt:lpstr>Inconsistency Example</vt:lpstr>
      <vt:lpstr>Convergence Delay</vt:lpstr>
      <vt:lpstr>Reducing Convergence Delay</vt:lpstr>
      <vt:lpstr>Paper</vt:lpstr>
      <vt:lpstr>Hierarchical OSPF and OSPF Areas</vt:lpstr>
      <vt:lpstr>Hierarchical OSPF</vt:lpstr>
      <vt:lpstr>OSPF Route Types</vt:lpstr>
      <vt:lpstr>Designated Router</vt:lpstr>
      <vt:lpstr>OSPF Database Exchanges</vt:lpstr>
      <vt:lpstr>Route Aggregation Summaries</vt:lpstr>
      <vt:lpstr>Link flapping</vt:lpstr>
      <vt:lpstr>Conclusions</vt:lpstr>
      <vt:lpstr>Written assignment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Computer Networks Architectures and Protocols  Shortest-Path Routing  IP OSPF Routing </dc:title>
  <cp:lastModifiedBy>Microsoft Office User</cp:lastModifiedBy>
  <cp:revision>13</cp:revision>
  <dcterms:modified xsi:type="dcterms:W3CDTF">2018-03-21T13:24:57Z</dcterms:modified>
</cp:coreProperties>
</file>