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6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D832738-E15C-0D48-A609-3E1596FD01CB}" type="slidenum">
              <a:rPr lang="en-US"/>
              <a:pPr>
                <a:defRPr/>
              </a:pPr>
              <a:t>‹#›</a:t>
            </a:fld>
            <a:endParaRPr lang="en-US"/>
          </a:p>
        </p:txBody>
      </p:sp>
    </p:spTree>
    <p:extLst>
      <p:ext uri="{BB962C8B-B14F-4D97-AF65-F5344CB8AC3E}">
        <p14:creationId xmlns:p14="http://schemas.microsoft.com/office/powerpoint/2010/main" val="2361189025"/>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8B8993D-5F4D-5144-BDBC-58B2D4E8741A}" type="slidenum">
              <a:rPr lang="en-US"/>
              <a:pPr>
                <a:defRPr/>
              </a:pPr>
              <a:t>‹#›</a:t>
            </a:fld>
            <a:endParaRPr lang="en-US"/>
          </a:p>
        </p:txBody>
      </p:sp>
    </p:spTree>
    <p:extLst>
      <p:ext uri="{BB962C8B-B14F-4D97-AF65-F5344CB8AC3E}">
        <p14:creationId xmlns:p14="http://schemas.microsoft.com/office/powerpoint/2010/main" val="393957228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30425"/>
            <a:ext cx="1943100" cy="350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130425"/>
            <a:ext cx="5676900" cy="350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68F8EB1-3512-D84D-88D8-160BAF8D95F5}" type="slidenum">
              <a:rPr lang="en-US"/>
              <a:pPr>
                <a:defRPr/>
              </a:pPr>
              <a:t>‹#›</a:t>
            </a:fld>
            <a:endParaRPr lang="en-US"/>
          </a:p>
        </p:txBody>
      </p:sp>
    </p:spTree>
    <p:extLst>
      <p:ext uri="{BB962C8B-B14F-4D97-AF65-F5344CB8AC3E}">
        <p14:creationId xmlns:p14="http://schemas.microsoft.com/office/powerpoint/2010/main" val="2476201689"/>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9102F22C-8589-A741-BFDA-53B85B3783D5}" type="slidenum">
              <a:rPr lang="en-US"/>
              <a:pPr>
                <a:defRPr/>
              </a:pPr>
              <a:t>‹#›</a:t>
            </a:fld>
            <a:endParaRPr lang="en-US"/>
          </a:p>
        </p:txBody>
      </p:sp>
    </p:spTree>
    <p:extLst>
      <p:ext uri="{BB962C8B-B14F-4D97-AF65-F5344CB8AC3E}">
        <p14:creationId xmlns:p14="http://schemas.microsoft.com/office/powerpoint/2010/main" val="80826644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447EE572-4E96-3944-95D8-C38646AF093F}" type="slidenum">
              <a:rPr lang="en-US"/>
              <a:pPr>
                <a:defRPr/>
              </a:pPr>
              <a:t>‹#›</a:t>
            </a:fld>
            <a:endParaRPr lang="en-US"/>
          </a:p>
        </p:txBody>
      </p:sp>
    </p:spTree>
    <p:extLst>
      <p:ext uri="{BB962C8B-B14F-4D97-AF65-F5344CB8AC3E}">
        <p14:creationId xmlns:p14="http://schemas.microsoft.com/office/powerpoint/2010/main" val="425726972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pPr>
              <a:defRPr/>
            </a:pPr>
            <a:fld id="{FDA004C6-C3A3-584B-945C-2CEDE0CBAF49}" type="slidenum">
              <a:rPr lang="en-US"/>
              <a:pPr>
                <a:defRPr/>
              </a:pPr>
              <a:t>‹#›</a:t>
            </a:fld>
            <a:endParaRPr lang="en-US"/>
          </a:p>
        </p:txBody>
      </p:sp>
    </p:spTree>
    <p:extLst>
      <p:ext uri="{BB962C8B-B14F-4D97-AF65-F5344CB8AC3E}">
        <p14:creationId xmlns:p14="http://schemas.microsoft.com/office/powerpoint/2010/main" val="182674751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B5D09FE1-1628-E447-BEAC-A05A928CE20B}" type="slidenum">
              <a:rPr lang="en-US"/>
              <a:pPr>
                <a:defRPr/>
              </a:pPr>
              <a:t>‹#›</a:t>
            </a:fld>
            <a:endParaRPr lang="en-US"/>
          </a:p>
        </p:txBody>
      </p:sp>
    </p:spTree>
    <p:extLst>
      <p:ext uri="{BB962C8B-B14F-4D97-AF65-F5344CB8AC3E}">
        <p14:creationId xmlns:p14="http://schemas.microsoft.com/office/powerpoint/2010/main" val="186428499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F42897A6-C539-2542-AF2D-0F4F5C6D9C34}" type="slidenum">
              <a:rPr lang="en-US"/>
              <a:pPr>
                <a:defRPr/>
              </a:pPr>
              <a:t>‹#›</a:t>
            </a:fld>
            <a:endParaRPr lang="en-US"/>
          </a:p>
        </p:txBody>
      </p:sp>
    </p:spTree>
    <p:extLst>
      <p:ext uri="{BB962C8B-B14F-4D97-AF65-F5344CB8AC3E}">
        <p14:creationId xmlns:p14="http://schemas.microsoft.com/office/powerpoint/2010/main" val="76167077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B030257A-2A9C-A74A-BEDC-599E5D2B81B9}" type="slidenum">
              <a:rPr lang="en-US"/>
              <a:pPr>
                <a:defRPr/>
              </a:pPr>
              <a:t>‹#›</a:t>
            </a:fld>
            <a:endParaRPr lang="en-US"/>
          </a:p>
        </p:txBody>
      </p:sp>
    </p:spTree>
    <p:extLst>
      <p:ext uri="{BB962C8B-B14F-4D97-AF65-F5344CB8AC3E}">
        <p14:creationId xmlns:p14="http://schemas.microsoft.com/office/powerpoint/2010/main" val="14698705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C6A2F4B3-E9ED-A548-AF95-9DF2F53E9F1F}" type="slidenum">
              <a:rPr lang="en-US"/>
              <a:pPr>
                <a:defRPr/>
              </a:pPr>
              <a:t>‹#›</a:t>
            </a:fld>
            <a:endParaRPr lang="en-US"/>
          </a:p>
        </p:txBody>
      </p:sp>
    </p:spTree>
    <p:extLst>
      <p:ext uri="{BB962C8B-B14F-4D97-AF65-F5344CB8AC3E}">
        <p14:creationId xmlns:p14="http://schemas.microsoft.com/office/powerpoint/2010/main" val="131328267"/>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F0C9E1DD-D7BC-BD4F-B707-E065966910A6}" type="slidenum">
              <a:rPr lang="en-US"/>
              <a:pPr>
                <a:defRPr/>
              </a:pPr>
              <a:t>‹#›</a:t>
            </a:fld>
            <a:endParaRPr lang="en-US"/>
          </a:p>
        </p:txBody>
      </p:sp>
    </p:spTree>
    <p:extLst>
      <p:ext uri="{BB962C8B-B14F-4D97-AF65-F5344CB8AC3E}">
        <p14:creationId xmlns:p14="http://schemas.microsoft.com/office/powerpoint/2010/main" val="159914654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D3625DB-D521-C240-BACD-1FEA95C7687A}" type="slidenum">
              <a:rPr lang="en-US"/>
              <a:pPr>
                <a:defRPr/>
              </a:pPr>
              <a:t>‹#›</a:t>
            </a:fld>
            <a:endParaRPr lang="en-US"/>
          </a:p>
        </p:txBody>
      </p:sp>
    </p:spTree>
    <p:extLst>
      <p:ext uri="{BB962C8B-B14F-4D97-AF65-F5344CB8AC3E}">
        <p14:creationId xmlns:p14="http://schemas.microsoft.com/office/powerpoint/2010/main" val="406887200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pPr>
              <a:defRPr/>
            </a:pPr>
            <a:fld id="{B3B4F5AC-3690-174D-B9F5-937526D07A70}" type="slidenum">
              <a:rPr lang="en-US"/>
              <a:pPr>
                <a:defRPr/>
              </a:pPr>
              <a:t>‹#›</a:t>
            </a:fld>
            <a:endParaRPr lang="en-US"/>
          </a:p>
        </p:txBody>
      </p:sp>
    </p:spTree>
    <p:extLst>
      <p:ext uri="{BB962C8B-B14F-4D97-AF65-F5344CB8AC3E}">
        <p14:creationId xmlns:p14="http://schemas.microsoft.com/office/powerpoint/2010/main" val="2466123849"/>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8E12C43F-FB2B-A647-BB5D-D36F23E4852D}" type="slidenum">
              <a:rPr lang="en-US"/>
              <a:pPr>
                <a:defRPr/>
              </a:pPr>
              <a:t>‹#›</a:t>
            </a:fld>
            <a:endParaRPr lang="en-US"/>
          </a:p>
        </p:txBody>
      </p:sp>
    </p:spTree>
    <p:extLst>
      <p:ext uri="{BB962C8B-B14F-4D97-AF65-F5344CB8AC3E}">
        <p14:creationId xmlns:p14="http://schemas.microsoft.com/office/powerpoint/2010/main" val="287257506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4F2FC105-F3A4-6D4B-AE1B-CB3FB1E98A31}" type="slidenum">
              <a:rPr lang="en-US"/>
              <a:pPr>
                <a:defRPr/>
              </a:pPr>
              <a:t>‹#›</a:t>
            </a:fld>
            <a:endParaRPr lang="en-US"/>
          </a:p>
        </p:txBody>
      </p:sp>
    </p:spTree>
    <p:extLst>
      <p:ext uri="{BB962C8B-B14F-4D97-AF65-F5344CB8AC3E}">
        <p14:creationId xmlns:p14="http://schemas.microsoft.com/office/powerpoint/2010/main" val="98760440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3BE07D5-2106-5B41-9615-F6131BB03F51}" type="slidenum">
              <a:rPr lang="en-US"/>
              <a:pPr>
                <a:defRPr/>
              </a:pPr>
              <a:t>‹#›</a:t>
            </a:fld>
            <a:endParaRPr lang="en-US"/>
          </a:p>
        </p:txBody>
      </p:sp>
    </p:spTree>
    <p:extLst>
      <p:ext uri="{BB962C8B-B14F-4D97-AF65-F5344CB8AC3E}">
        <p14:creationId xmlns:p14="http://schemas.microsoft.com/office/powerpoint/2010/main" val="427073527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5672788A-D8D9-5C48-ADB6-8003C9A7E109}" type="slidenum">
              <a:rPr lang="en-US"/>
              <a:pPr>
                <a:defRPr/>
              </a:pPr>
              <a:t>‹#›</a:t>
            </a:fld>
            <a:endParaRPr lang="en-US"/>
          </a:p>
        </p:txBody>
      </p:sp>
    </p:spTree>
    <p:extLst>
      <p:ext uri="{BB962C8B-B14F-4D97-AF65-F5344CB8AC3E}">
        <p14:creationId xmlns:p14="http://schemas.microsoft.com/office/powerpoint/2010/main" val="1878960263"/>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0191B624-BF0C-034D-AB82-1E46C5BE399D}" type="slidenum">
              <a:rPr lang="en-US"/>
              <a:pPr>
                <a:defRPr/>
              </a:pPr>
              <a:t>‹#›</a:t>
            </a:fld>
            <a:endParaRPr lang="en-US"/>
          </a:p>
        </p:txBody>
      </p:sp>
    </p:spTree>
    <p:extLst>
      <p:ext uri="{BB962C8B-B14F-4D97-AF65-F5344CB8AC3E}">
        <p14:creationId xmlns:p14="http://schemas.microsoft.com/office/powerpoint/2010/main" val="122789035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7CD0169-55C2-B54E-8546-06475D15EF9D}" type="slidenum">
              <a:rPr lang="en-US"/>
              <a:pPr>
                <a:defRPr/>
              </a:pPr>
              <a:t>‹#›</a:t>
            </a:fld>
            <a:endParaRPr lang="en-US"/>
          </a:p>
        </p:txBody>
      </p:sp>
    </p:spTree>
    <p:extLst>
      <p:ext uri="{BB962C8B-B14F-4D97-AF65-F5344CB8AC3E}">
        <p14:creationId xmlns:p14="http://schemas.microsoft.com/office/powerpoint/2010/main" val="1107882950"/>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51FEA66C-E591-3A46-93BD-6CD339C5A7F2}" type="slidenum">
              <a:rPr lang="en-US"/>
              <a:pPr>
                <a:defRPr/>
              </a:pPr>
              <a:t>‹#›</a:t>
            </a:fld>
            <a:endParaRPr lang="en-US"/>
          </a:p>
        </p:txBody>
      </p:sp>
    </p:spTree>
    <p:extLst>
      <p:ext uri="{BB962C8B-B14F-4D97-AF65-F5344CB8AC3E}">
        <p14:creationId xmlns:p14="http://schemas.microsoft.com/office/powerpoint/2010/main" val="296041183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AA0E75BD-064E-324D-9E4D-59910011D128}" type="slidenum">
              <a:rPr lang="en-US"/>
              <a:pPr>
                <a:defRPr/>
              </a:pPr>
              <a:t>‹#›</a:t>
            </a:fld>
            <a:endParaRPr lang="en-US"/>
          </a:p>
        </p:txBody>
      </p:sp>
    </p:spTree>
    <p:extLst>
      <p:ext uri="{BB962C8B-B14F-4D97-AF65-F5344CB8AC3E}">
        <p14:creationId xmlns:p14="http://schemas.microsoft.com/office/powerpoint/2010/main" val="101639089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FEE9067E-D10F-1A4E-9DA0-9A39E58A8D12}" type="slidenum">
              <a:rPr lang="en-US"/>
              <a:pPr>
                <a:defRPr/>
              </a:pPr>
              <a:t>‹#›</a:t>
            </a:fld>
            <a:endParaRPr lang="en-US"/>
          </a:p>
        </p:txBody>
      </p:sp>
    </p:spTree>
    <p:extLst>
      <p:ext uri="{BB962C8B-B14F-4D97-AF65-F5344CB8AC3E}">
        <p14:creationId xmlns:p14="http://schemas.microsoft.com/office/powerpoint/2010/main" val="143279390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053BB148-0AE8-0D40-8D1C-59870CD67850}" type="slidenum">
              <a:rPr lang="en-US"/>
              <a:pPr>
                <a:defRPr/>
              </a:pPr>
              <a:t>‹#›</a:t>
            </a:fld>
            <a:endParaRPr lang="en-US"/>
          </a:p>
        </p:txBody>
      </p:sp>
    </p:spTree>
    <p:extLst>
      <p:ext uri="{BB962C8B-B14F-4D97-AF65-F5344CB8AC3E}">
        <p14:creationId xmlns:p14="http://schemas.microsoft.com/office/powerpoint/2010/main" val="146879491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269315F-62EB-3D4D-98A6-C620F8BD5262}" type="slidenum">
              <a:rPr lang="en-US"/>
              <a:pPr>
                <a:defRPr/>
              </a:pPr>
              <a:t>‹#›</a:t>
            </a:fld>
            <a:endParaRPr lang="en-US"/>
          </a:p>
        </p:txBody>
      </p:sp>
    </p:spTree>
    <p:extLst>
      <p:ext uri="{BB962C8B-B14F-4D97-AF65-F5344CB8AC3E}">
        <p14:creationId xmlns:p14="http://schemas.microsoft.com/office/powerpoint/2010/main" val="260680343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B01106C9-810B-4B40-9B9C-079C14449F98}" type="slidenum">
              <a:rPr lang="en-US"/>
              <a:pPr>
                <a:defRPr/>
              </a:pPr>
              <a:t>‹#›</a:t>
            </a:fld>
            <a:endParaRPr lang="en-US"/>
          </a:p>
        </p:txBody>
      </p:sp>
    </p:spTree>
    <p:extLst>
      <p:ext uri="{BB962C8B-B14F-4D97-AF65-F5344CB8AC3E}">
        <p14:creationId xmlns:p14="http://schemas.microsoft.com/office/powerpoint/2010/main" val="269563862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4EF62B4-171D-DB42-98F7-8A1F417E0F63}" type="slidenum">
              <a:rPr lang="en-US"/>
              <a:pPr>
                <a:defRPr/>
              </a:pPr>
              <a:t>‹#›</a:t>
            </a:fld>
            <a:endParaRPr lang="en-US"/>
          </a:p>
        </p:txBody>
      </p:sp>
    </p:spTree>
    <p:extLst>
      <p:ext uri="{BB962C8B-B14F-4D97-AF65-F5344CB8AC3E}">
        <p14:creationId xmlns:p14="http://schemas.microsoft.com/office/powerpoint/2010/main" val="310078432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3261EC1-BBBA-E74B-A548-106651292E09}" type="slidenum">
              <a:rPr lang="en-US"/>
              <a:pPr>
                <a:defRPr/>
              </a:pPr>
              <a:t>‹#›</a:t>
            </a:fld>
            <a:endParaRPr lang="en-US"/>
          </a:p>
        </p:txBody>
      </p:sp>
    </p:spTree>
    <p:extLst>
      <p:ext uri="{BB962C8B-B14F-4D97-AF65-F5344CB8AC3E}">
        <p14:creationId xmlns:p14="http://schemas.microsoft.com/office/powerpoint/2010/main" val="180113278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46D341BF-7109-1042-9FE4-CAC7738B653A}" type="slidenum">
              <a:rPr lang="en-US"/>
              <a:pPr>
                <a:defRPr/>
              </a:pPr>
              <a:t>‹#›</a:t>
            </a:fld>
            <a:endParaRPr lang="en-US"/>
          </a:p>
        </p:txBody>
      </p:sp>
    </p:spTree>
    <p:extLst>
      <p:ext uri="{BB962C8B-B14F-4D97-AF65-F5344CB8AC3E}">
        <p14:creationId xmlns:p14="http://schemas.microsoft.com/office/powerpoint/2010/main" val="332208753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72D070DC-1241-744B-8DB0-93DDCDDEFD60}" type="slidenum">
              <a:rPr lang="en-US"/>
              <a:pPr>
                <a:defRPr/>
              </a:pPr>
              <a:t>‹#›</a:t>
            </a:fld>
            <a:endParaRPr lang="en-US"/>
          </a:p>
        </p:txBody>
      </p:sp>
    </p:spTree>
    <p:extLst>
      <p:ext uri="{BB962C8B-B14F-4D97-AF65-F5344CB8AC3E}">
        <p14:creationId xmlns:p14="http://schemas.microsoft.com/office/powerpoint/2010/main" val="227574305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C0FAE92-463B-7A4C-99EF-37C17BE39299}" type="slidenum">
              <a:rPr lang="en-US"/>
              <a:pPr>
                <a:defRPr/>
              </a:pPr>
              <a:t>‹#›</a:t>
            </a:fld>
            <a:endParaRPr lang="en-US"/>
          </a:p>
        </p:txBody>
      </p:sp>
    </p:spTree>
    <p:extLst>
      <p:ext uri="{BB962C8B-B14F-4D97-AF65-F5344CB8AC3E}">
        <p14:creationId xmlns:p14="http://schemas.microsoft.com/office/powerpoint/2010/main" val="296020479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323C7E66-4CE3-EE4E-BBAC-CECE423C2570}" type="slidenum">
              <a:rPr lang="en-US"/>
              <a:pPr>
                <a:defRPr/>
              </a:pPr>
              <a:t>‹#›</a:t>
            </a:fld>
            <a:endParaRPr lang="en-US"/>
          </a:p>
        </p:txBody>
      </p:sp>
    </p:spTree>
    <p:extLst>
      <p:ext uri="{BB962C8B-B14F-4D97-AF65-F5344CB8AC3E}">
        <p14:creationId xmlns:p14="http://schemas.microsoft.com/office/powerpoint/2010/main" val="77246540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DE7A5147-BA2F-CA47-93E8-827CA07622EC}" type="slidenum">
              <a:rPr lang="en-US"/>
              <a:pPr>
                <a:defRPr/>
              </a:pPr>
              <a:t>‹#›</a:t>
            </a:fld>
            <a:endParaRPr lang="en-US"/>
          </a:p>
        </p:txBody>
      </p:sp>
    </p:spTree>
    <p:extLst>
      <p:ext uri="{BB962C8B-B14F-4D97-AF65-F5344CB8AC3E}">
        <p14:creationId xmlns:p14="http://schemas.microsoft.com/office/powerpoint/2010/main" val="3192282389"/>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F195A8E9-799E-6F4B-9179-4E0786402E27}" type="slidenum">
              <a:rPr lang="en-US"/>
              <a:pPr>
                <a:defRPr/>
              </a:pPr>
              <a:t>‹#›</a:t>
            </a:fld>
            <a:endParaRPr lang="en-US"/>
          </a:p>
        </p:txBody>
      </p:sp>
    </p:spTree>
    <p:extLst>
      <p:ext uri="{BB962C8B-B14F-4D97-AF65-F5344CB8AC3E}">
        <p14:creationId xmlns:p14="http://schemas.microsoft.com/office/powerpoint/2010/main" val="75500795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1026" name="Rectangle 2"/>
          <p:cNvSpPr>
            <a:spLocks noGrp="1" noChangeArrowheads="1"/>
          </p:cNvSpPr>
          <p:nvPr>
            <p:ph type="body" idx="1"/>
          </p:nvPr>
        </p:nvSpPr>
        <p:spPr bwMode="auto">
          <a:xfrm>
            <a:off x="1371600" y="3886200"/>
            <a:ext cx="6400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1027"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8A6F1AF7-C3E2-CD47-A3A7-E6AB17DE2D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xmlns:p14="http://schemas.microsoft.com/office/powerpoint/2010/mai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defRPr sz="3200">
          <a:solidFill>
            <a:srgbClr val="878787"/>
          </a:solidFill>
          <a:latin typeface="+mn-lt"/>
          <a:ea typeface="+mn-ea"/>
          <a:cs typeface="+mn-cs"/>
          <a:sym typeface="Calibri" charset="0"/>
        </a:defRPr>
      </a:lvl1pPr>
      <a:lvl2pPr marL="419100" indent="38100" algn="ctr" rtl="0" eaLnBrk="0" fontAlgn="base" hangingPunct="0">
        <a:spcBef>
          <a:spcPts val="700"/>
        </a:spcBef>
        <a:spcAft>
          <a:spcPct val="0"/>
        </a:spcAft>
        <a:defRPr sz="2800">
          <a:solidFill>
            <a:srgbClr val="878787"/>
          </a:solidFill>
          <a:latin typeface="+mn-lt"/>
          <a:ea typeface="+mn-ea"/>
          <a:cs typeface="+mn-cs"/>
          <a:sym typeface="Calibri" charset="0"/>
        </a:defRPr>
      </a:lvl2pPr>
      <a:lvl3pPr marL="876300" indent="38100" algn="ctr" rtl="0" eaLnBrk="0" fontAlgn="base" hangingPunct="0">
        <a:spcBef>
          <a:spcPts val="600"/>
        </a:spcBef>
        <a:spcAft>
          <a:spcPct val="0"/>
        </a:spcAft>
        <a:defRPr sz="2400">
          <a:solidFill>
            <a:srgbClr val="878787"/>
          </a:solidFill>
          <a:latin typeface="+mn-lt"/>
          <a:ea typeface="+mn-ea"/>
          <a:cs typeface="+mn-cs"/>
          <a:sym typeface="Calibri" charset="0"/>
        </a:defRPr>
      </a:lvl3pPr>
      <a:lvl4pPr marL="1333500" indent="38100" algn="ctr" rtl="0" eaLnBrk="0" fontAlgn="base" hangingPunct="0">
        <a:spcBef>
          <a:spcPts val="500"/>
        </a:spcBef>
        <a:spcAft>
          <a:spcPct val="0"/>
        </a:spcAft>
        <a:defRPr sz="2000">
          <a:solidFill>
            <a:srgbClr val="878787"/>
          </a:solidFill>
          <a:latin typeface="+mn-lt"/>
          <a:ea typeface="+mn-ea"/>
          <a:cs typeface="+mn-cs"/>
          <a:sym typeface="Calibri" charset="0"/>
        </a:defRPr>
      </a:lvl4pPr>
      <a:lvl5pPr marL="1790700" indent="38100" algn="ctr" rtl="0" eaLnBrk="0" fontAlgn="base" hangingPunct="0">
        <a:spcBef>
          <a:spcPts val="500"/>
        </a:spcBef>
        <a:spcAft>
          <a:spcPct val="0"/>
        </a:spcAft>
        <a:defRPr sz="2000">
          <a:solidFill>
            <a:srgbClr val="878787"/>
          </a:solidFill>
          <a:latin typeface="+mn-lt"/>
          <a:ea typeface="+mn-ea"/>
          <a:cs typeface="+mn-cs"/>
          <a:sym typeface="Calibri"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2050" name="Text Box 2"/>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55B092F8-3F28-6D44-9D3E-4FA0D50F28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429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430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6002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574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5146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718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4290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862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3074" name="Rectangle 2"/>
          <p:cNvSpPr>
            <a:spLocks noGrp="1" noChangeArrowheads="1"/>
          </p:cNvSpPr>
          <p:nvPr>
            <p:ph type="body" idx="1"/>
          </p:nvPr>
        </p:nvSpPr>
        <p:spPr bwMode="auto">
          <a:xfrm>
            <a:off x="457200" y="1598613"/>
            <a:ext cx="8229600" cy="452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3075"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BE9D67AD-9B37-5547-BE1E-3E2045A3E6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hyperlink" Target="http://video.google.com/videoplay?docid=-6972678839686672840"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23850" y="908050"/>
            <a:ext cx="8537575" cy="2808288"/>
          </a:xfrm>
        </p:spPr>
        <p:txBody>
          <a:bodyPr/>
          <a:lstStyle/>
          <a:p>
            <a:pPr eaLnBrk="1" hangingPunct="1">
              <a:defRPr/>
            </a:pPr>
            <a:r>
              <a:rPr lang="en-US" sz="3900" dirty="0" smtClean="0">
                <a:solidFill>
                  <a:srgbClr val="0000FF"/>
                </a:solidFill>
                <a:latin typeface="Calibri Bold" charset="0"/>
                <a:cs typeface="Calibri Bold" charset="0"/>
                <a:sym typeface="Calibri Bold" charset="0"/>
              </a:rPr>
              <a:t>Internet — de </a:t>
            </a:r>
            <a:r>
              <a:rPr lang="en-US" sz="3900" dirty="0" err="1" smtClean="0">
                <a:solidFill>
                  <a:srgbClr val="0000FF"/>
                </a:solidFill>
                <a:latin typeface="Calibri Bold" charset="0"/>
                <a:cs typeface="Calibri Bold" charset="0"/>
                <a:sym typeface="Calibri Bold" charset="0"/>
              </a:rPr>
              <a:t>Curiosidade</a:t>
            </a:r>
            <a:r>
              <a:rPr lang="en-US" sz="3900" dirty="0" smtClean="0">
                <a:solidFill>
                  <a:srgbClr val="0000FF"/>
                </a:solidFill>
                <a:latin typeface="Calibri Bold" charset="0"/>
                <a:cs typeface="Calibri Bold" charset="0"/>
                <a:sym typeface="Calibri Bold" charset="0"/>
              </a:rPr>
              <a:t> </a:t>
            </a:r>
            <a:r>
              <a:rPr lang="en-US" sz="3900" dirty="0" err="1" smtClean="0">
                <a:solidFill>
                  <a:srgbClr val="0000FF"/>
                </a:solidFill>
                <a:latin typeface="Calibri Bold" charset="0"/>
                <a:cs typeface="Calibri Bold" charset="0"/>
                <a:sym typeface="Calibri Bold" charset="0"/>
              </a:rPr>
              <a:t>Científica</a:t>
            </a:r>
            <a:r>
              <a:rPr lang="en-US" sz="3900" dirty="0" smtClean="0">
                <a:solidFill>
                  <a:srgbClr val="0000FF"/>
                </a:solidFill>
                <a:latin typeface="Calibri Bold" charset="0"/>
                <a:cs typeface="Calibri Bold" charset="0"/>
                <a:sym typeface="Calibri Bold" charset="0"/>
              </a:rPr>
              <a:t> a </a:t>
            </a:r>
            <a:r>
              <a:rPr lang="en-US" sz="3900" dirty="0" err="1" smtClean="0">
                <a:solidFill>
                  <a:srgbClr val="0000FF"/>
                </a:solidFill>
                <a:latin typeface="Calibri Bold" charset="0"/>
                <a:cs typeface="Calibri Bold" charset="0"/>
                <a:sym typeface="Calibri Bold" charset="0"/>
              </a:rPr>
              <a:t>Infraestrutura</a:t>
            </a:r>
            <a:r>
              <a:rPr lang="en-US" sz="3900" dirty="0" smtClean="0">
                <a:solidFill>
                  <a:srgbClr val="0000FF"/>
                </a:solidFill>
                <a:latin typeface="Calibri Bold" charset="0"/>
                <a:cs typeface="Calibri Bold" charset="0"/>
                <a:sym typeface="Calibri Bold" charset="0"/>
              </a:rPr>
              <a:t> </a:t>
            </a:r>
            <a:r>
              <a:rPr lang="en-US" sz="3900" dirty="0" err="1" smtClean="0">
                <a:solidFill>
                  <a:srgbClr val="0000FF"/>
                </a:solidFill>
                <a:latin typeface="Calibri Bold" charset="0"/>
                <a:cs typeface="Calibri Bold" charset="0"/>
                <a:sym typeface="Calibri Bold" charset="0"/>
              </a:rPr>
              <a:t>Crítica</a:t>
            </a:r>
            <a:r>
              <a:rPr lang="en-US" sz="3900" dirty="0" smtClean="0">
                <a:solidFill>
                  <a:srgbClr val="0000FF"/>
                </a:solidFill>
                <a:latin typeface="Calibri Bold" charset="0"/>
                <a:ea typeface="ヒラギノ角ゴ ProN W6" charset="0"/>
                <a:cs typeface="ヒラギノ角ゴ ProN W6" charset="0"/>
                <a:sym typeface="Calibri Bold" charset="0"/>
              </a:rPr>
              <a:t/>
            </a:r>
            <a:br>
              <a:rPr lang="en-US" sz="3900" dirty="0" smtClean="0">
                <a:solidFill>
                  <a:srgbClr val="0000FF"/>
                </a:solidFill>
                <a:latin typeface="Calibri Bold" charset="0"/>
                <a:ea typeface="ヒラギノ角ゴ ProN W6" charset="0"/>
                <a:cs typeface="ヒラギノ角ゴ ProN W6" charset="0"/>
                <a:sym typeface="Calibri Bold" charset="0"/>
              </a:rPr>
            </a:br>
            <a:r>
              <a:rPr lang="en-US" sz="3900" dirty="0" err="1" smtClean="0">
                <a:solidFill>
                  <a:srgbClr val="0000FF"/>
                </a:solidFill>
                <a:latin typeface="Calibri Bold" charset="0"/>
                <a:cs typeface="Calibri Bold" charset="0"/>
                <a:sym typeface="Calibri Bold" charset="0"/>
              </a:rPr>
              <a:t>Os</a:t>
            </a:r>
            <a:r>
              <a:rPr lang="en-US" sz="3900" dirty="0" smtClean="0">
                <a:solidFill>
                  <a:srgbClr val="0000FF"/>
                </a:solidFill>
                <a:latin typeface="Calibri Bold" charset="0"/>
                <a:cs typeface="Calibri Bold" charset="0"/>
                <a:sym typeface="Calibri Bold" charset="0"/>
              </a:rPr>
              <a:t> </a:t>
            </a:r>
            <a:r>
              <a:rPr lang="en-US" sz="3900" dirty="0" err="1" smtClean="0">
                <a:solidFill>
                  <a:srgbClr val="0000FF"/>
                </a:solidFill>
                <a:latin typeface="Calibri Bold" charset="0"/>
                <a:cs typeface="Calibri Bold" charset="0"/>
                <a:sym typeface="Calibri Bold" charset="0"/>
              </a:rPr>
              <a:t>Desafios</a:t>
            </a:r>
            <a:r>
              <a:rPr lang="en-US" sz="3900" dirty="0" smtClean="0">
                <a:solidFill>
                  <a:srgbClr val="0000FF"/>
                </a:solidFill>
                <a:latin typeface="Calibri Bold" charset="0"/>
                <a:cs typeface="Calibri Bold" charset="0"/>
                <a:sym typeface="Calibri Bold" charset="0"/>
              </a:rPr>
              <a:t> da </a:t>
            </a:r>
            <a:r>
              <a:rPr lang="en-US" sz="3900" dirty="0" err="1" smtClean="0">
                <a:solidFill>
                  <a:srgbClr val="0000FF"/>
                </a:solidFill>
                <a:latin typeface="Calibri Bold" charset="0"/>
                <a:cs typeface="Calibri Bold" charset="0"/>
                <a:sym typeface="Calibri Bold" charset="0"/>
              </a:rPr>
              <a:t>Escala</a:t>
            </a:r>
            <a:r>
              <a:rPr lang="en-US" sz="3900" dirty="0" smtClean="0">
                <a:solidFill>
                  <a:srgbClr val="0000FF"/>
                </a:solidFill>
                <a:latin typeface="Calibri Bold" charset="0"/>
                <a:cs typeface="Calibri Bold" charset="0"/>
                <a:sym typeface="Calibri Bold" charset="0"/>
              </a:rPr>
              <a:t/>
            </a:r>
            <a:br>
              <a:rPr lang="en-US" sz="3900" dirty="0" smtClean="0">
                <a:solidFill>
                  <a:srgbClr val="0000FF"/>
                </a:solidFill>
                <a:latin typeface="Calibri Bold" charset="0"/>
                <a:cs typeface="Calibri Bold" charset="0"/>
                <a:sym typeface="Calibri Bold" charset="0"/>
              </a:rPr>
            </a:br>
            <a:r>
              <a:rPr lang="en-US" sz="3900" dirty="0">
                <a:solidFill>
                  <a:srgbClr val="0000FF"/>
                </a:solidFill>
                <a:latin typeface="Calibri Bold" charset="0"/>
                <a:cs typeface="Calibri Bold" charset="0"/>
                <a:sym typeface="Calibri Bold" charset="0"/>
              </a:rPr>
              <a:t/>
            </a:r>
            <a:br>
              <a:rPr lang="en-US" sz="3900" dirty="0">
                <a:solidFill>
                  <a:srgbClr val="0000FF"/>
                </a:solidFill>
                <a:latin typeface="Calibri Bold" charset="0"/>
                <a:cs typeface="Calibri Bold" charset="0"/>
                <a:sym typeface="Calibri Bold" charset="0"/>
              </a:rPr>
            </a:br>
            <a:r>
              <a:rPr lang="en-US" sz="3200" dirty="0" err="1" smtClean="0">
                <a:solidFill>
                  <a:srgbClr val="0000FF"/>
                </a:solidFill>
                <a:latin typeface="Calibri Bold" charset="0"/>
                <a:cs typeface="Calibri Bold" charset="0"/>
                <a:sym typeface="Calibri Bold" charset="0"/>
              </a:rPr>
              <a:t>Intervenção</a:t>
            </a:r>
            <a:r>
              <a:rPr lang="en-US" sz="3200" dirty="0" smtClean="0">
                <a:solidFill>
                  <a:srgbClr val="0000FF"/>
                </a:solidFill>
                <a:latin typeface="Calibri Bold" charset="0"/>
                <a:cs typeface="Calibri Bold" charset="0"/>
                <a:sym typeface="Calibri Bold" charset="0"/>
              </a:rPr>
              <a:t> </a:t>
            </a:r>
            <a:r>
              <a:rPr lang="en-US" sz="3200" dirty="0" err="1" smtClean="0">
                <a:solidFill>
                  <a:srgbClr val="0000FF"/>
                </a:solidFill>
                <a:latin typeface="Calibri Bold" charset="0"/>
                <a:cs typeface="Calibri Bold" charset="0"/>
                <a:sym typeface="Calibri Bold" charset="0"/>
              </a:rPr>
              <a:t>convidada</a:t>
            </a:r>
            <a:r>
              <a:rPr lang="en-US" sz="3200" dirty="0" smtClean="0">
                <a:solidFill>
                  <a:srgbClr val="0000FF"/>
                </a:solidFill>
                <a:latin typeface="Calibri Bold" charset="0"/>
                <a:cs typeface="Calibri Bold" charset="0"/>
                <a:sym typeface="Calibri Bold" charset="0"/>
              </a:rPr>
              <a:t> @ </a:t>
            </a:r>
            <a:r>
              <a:rPr lang="en-US" sz="3200" dirty="0" err="1" smtClean="0">
                <a:solidFill>
                  <a:srgbClr val="0000FF"/>
                </a:solidFill>
                <a:latin typeface="Calibri Bold" charset="0"/>
                <a:cs typeface="Calibri Bold" charset="0"/>
                <a:sym typeface="Calibri Bold" charset="0"/>
              </a:rPr>
              <a:t>crc</a:t>
            </a:r>
            <a:r>
              <a:rPr lang="en-US" sz="3200" dirty="0" smtClean="0">
                <a:solidFill>
                  <a:srgbClr val="0000FF"/>
                </a:solidFill>
                <a:latin typeface="Calibri Bold" charset="0"/>
                <a:cs typeface="Calibri Bold" charset="0"/>
                <a:sym typeface="Calibri Bold" charset="0"/>
              </a:rPr>
              <a:t> 2010</a:t>
            </a:r>
            <a:endParaRPr lang="en-US" sz="3200" dirty="0" smtClean="0">
              <a:solidFill>
                <a:srgbClr val="0000FF"/>
              </a:solidFill>
              <a:latin typeface="Calibri Bold" charset="0"/>
              <a:ea typeface="ヒラギノ角ゴ ProN W6" charset="0"/>
              <a:cs typeface="ヒラギノ角ゴ ProN W6" charset="0"/>
              <a:sym typeface="Calibri Bold" charset="0"/>
            </a:endParaRPr>
          </a:p>
        </p:txBody>
      </p:sp>
      <p:sp>
        <p:nvSpPr>
          <p:cNvPr id="4098" name="Rectangle 2"/>
          <p:cNvSpPr>
            <a:spLocks noGrp="1" noChangeArrowheads="1"/>
          </p:cNvSpPr>
          <p:nvPr>
            <p:ph type="body" idx="1"/>
          </p:nvPr>
        </p:nvSpPr>
        <p:spPr>
          <a:xfrm>
            <a:off x="1331913" y="4292600"/>
            <a:ext cx="6400800" cy="1752600"/>
          </a:xfrm>
        </p:spPr>
        <p:txBody>
          <a:bodyPr/>
          <a:lstStyle/>
          <a:p>
            <a:pPr marL="0" indent="0" eaLnBrk="1" hangingPunct="1">
              <a:spcBef>
                <a:spcPct val="0"/>
              </a:spcBef>
              <a:defRPr/>
            </a:pPr>
            <a:r>
              <a:rPr lang="en-US" dirty="0" smtClean="0"/>
              <a:t>José Legatheaux Martins</a:t>
            </a:r>
          </a:p>
          <a:p>
            <a:pPr marL="0" indent="0" eaLnBrk="1" hangingPunct="1">
              <a:defRPr/>
            </a:pPr>
            <a:r>
              <a:rPr lang="en-US" dirty="0" smtClean="0"/>
              <a:t>FCT/UNL</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39688"/>
            <a:ext cx="8229600" cy="1558925"/>
          </a:xfrm>
        </p:spPr>
        <p:txBody>
          <a:bodyPr/>
          <a:lstStyle/>
          <a:p>
            <a:pPr eaLnBrk="1" hangingPunct="1">
              <a:defRPr/>
            </a:pPr>
            <a:r>
              <a:rPr lang="en-US" sz="3600" smtClean="0">
                <a:solidFill>
                  <a:srgbClr val="0000FF"/>
                </a:solidFill>
                <a:latin typeface="Calibri Bold" charset="0"/>
                <a:cs typeface="Calibri Bold" charset="0"/>
                <a:sym typeface="Calibri Bold" charset="0"/>
              </a:rPr>
              <a:t>Distribuição de carga através de Anycast</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90650"/>
            <a:ext cx="4635500"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Arpanet Logical Map. August 1976</a:t>
            </a:r>
            <a:endParaRPr lang="en-US" smtClean="0">
              <a:solidFill>
                <a:srgbClr val="0000FF"/>
              </a:solidFill>
              <a:latin typeface="Calibri Bold" charset="0"/>
              <a:ea typeface="ヒラギノ角ゴ ProN W6" charset="0"/>
              <a:cs typeface="ヒラギノ角ゴ ProN W6" charset="0"/>
              <a:sym typeface="Calibri Bold" charset="0"/>
            </a:endParaRPr>
          </a:p>
        </p:txBody>
      </p:sp>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4188" y="1831975"/>
            <a:ext cx="6035675"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48131" name="Rectangle 3"/>
          <p:cNvSpPr>
            <a:spLocks/>
          </p:cNvSpPr>
          <p:nvPr/>
        </p:nvSpPr>
        <p:spPr bwMode="auto">
          <a:xfrm>
            <a:off x="457200" y="5776913"/>
            <a:ext cx="84201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I. K. Dalal and R. Metcalf,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Reverse Path Forwarding of Broadcast Packets,</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CACM, December 1978, Volume 21, Number 12</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312738" y="0"/>
            <a:ext cx="8651875" cy="1549400"/>
          </a:xfrm>
        </p:spPr>
        <p:txBody>
          <a:bodyPr/>
          <a:lstStyle/>
          <a:p>
            <a:pPr eaLnBrk="1" hangingPunct="1">
              <a:defRPr/>
            </a:pPr>
            <a:r>
              <a:rPr lang="en-US" sz="3600" smtClean="0">
                <a:solidFill>
                  <a:srgbClr val="0000FF"/>
                </a:solidFill>
                <a:latin typeface="Calibri Bold" charset="0"/>
                <a:cs typeface="Calibri Bold" charset="0"/>
                <a:sym typeface="Calibri Bold" charset="0"/>
              </a:rPr>
              <a:t>PT Backbone Logical Map - December 1991</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6175" y="1339850"/>
            <a:ext cx="475615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lstStyle/>
          <a:p>
            <a:pPr eaLnBrk="1" hangingPunct="1">
              <a:defRPr/>
            </a:pPr>
            <a:r>
              <a:rPr lang="en-US" sz="3200" smtClean="0">
                <a:solidFill>
                  <a:srgbClr val="0000FF"/>
                </a:solidFill>
                <a:latin typeface="Calibri Bold" charset="0"/>
                <a:cs typeface="Calibri Bold" charset="0"/>
                <a:sym typeface="Calibri Bold" charset="0"/>
              </a:rPr>
              <a:t>International   PT  IP Traffic in December 1991</a:t>
            </a:r>
            <a:r>
              <a:rPr lang="en-US" sz="3200" smtClean="0">
                <a:solidFill>
                  <a:srgbClr val="0000FF"/>
                </a:solidFill>
                <a:latin typeface="Calibri Bold" charset="0"/>
                <a:ea typeface="ヒラギノ角ゴ ProN W6" charset="0"/>
                <a:cs typeface="ヒラギノ角ゴ ProN W6" charset="0"/>
                <a:sym typeface="Calibri Bold" charset="0"/>
              </a:rPr>
              <a:t/>
            </a:r>
            <a:br>
              <a:rPr lang="en-US" sz="3200" smtClean="0">
                <a:solidFill>
                  <a:srgbClr val="0000FF"/>
                </a:solidFill>
                <a:latin typeface="Calibri Bold" charset="0"/>
                <a:ea typeface="ヒラギノ角ゴ ProN W6" charset="0"/>
                <a:cs typeface="ヒラギノ角ゴ ProN W6" charset="0"/>
                <a:sym typeface="Calibri Bold" charset="0"/>
              </a:rPr>
            </a:br>
            <a:r>
              <a:rPr lang="en-US" sz="3200" smtClean="0">
                <a:solidFill>
                  <a:srgbClr val="0000FF"/>
                </a:solidFill>
                <a:latin typeface="Calibri Bold" charset="0"/>
                <a:cs typeface="Calibri Bold" charset="0"/>
                <a:sym typeface="Calibri Bold" charset="0"/>
              </a:rPr>
              <a:t>(As Seen by RCCN Router GTRCCN2 in Bytes)</a:t>
            </a:r>
            <a:endParaRPr lang="en-US" sz="3200" smtClean="0">
              <a:solidFill>
                <a:srgbClr val="0000FF"/>
              </a:solidFill>
              <a:latin typeface="Calibri Bold" charset="0"/>
              <a:ea typeface="ヒラギノ角ゴ ProN W6" charset="0"/>
              <a:cs typeface="ヒラギノ角ゴ ProN W6" charset="0"/>
              <a:sym typeface="Calibri Bold" charset="0"/>
            </a:endParaRPr>
          </a:p>
        </p:txBody>
      </p:sp>
      <p:sp>
        <p:nvSpPr>
          <p:cNvPr id="50178" name="Rectangle 2"/>
          <p:cNvSpPr>
            <a:spLocks/>
          </p:cNvSpPr>
          <p:nvPr/>
        </p:nvSpPr>
        <p:spPr bwMode="auto">
          <a:xfrm>
            <a:off x="457200" y="5367338"/>
            <a:ext cx="8242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endParaRPr lang="en-US" sz="1800">
              <a:solidFill>
                <a:srgbClr val="0000FF"/>
              </a:solidFill>
              <a:latin typeface="Calibri Bold" charset="0"/>
              <a:ea typeface="ＭＳ Ｐゴシック" charset="0"/>
              <a:cs typeface="ＭＳ Ｐゴシック" charset="0"/>
              <a:sym typeface="Calibri Bold" charset="0"/>
            </a:endParaRPr>
          </a:p>
          <a:p>
            <a:pPr algn="l"/>
            <a:r>
              <a:rPr lang="en-US" sz="1800">
                <a:solidFill>
                  <a:srgbClr val="0000FF"/>
                </a:solidFill>
                <a:latin typeface="Calibri Bold" charset="0"/>
                <a:ea typeface="ＭＳ Ｐゴシック" charset="0"/>
                <a:cs typeface="ＭＳ Ｐゴシック" charset="0"/>
                <a:sym typeface="Calibri Bold" charset="0"/>
              </a:rPr>
              <a:t>In José Legatheaux Martins,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Relatório de execução do Projecto Serviço IP da RCCN durante o ano de 1991,</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Março de 1992, Relatório Técnico da FCCN</a:t>
            </a:r>
            <a:endParaRPr lang="en-US" sz="1800">
              <a:solidFill>
                <a:srgbClr val="0000FF"/>
              </a:solidFill>
              <a:latin typeface="Calibri Bold" charset="0"/>
              <a:cs typeface="Calibri Bold" charset="0"/>
              <a:sym typeface="Calibri Bold" charset="0"/>
            </a:endParaRPr>
          </a:p>
        </p:txBody>
      </p:sp>
      <p:graphicFrame>
        <p:nvGraphicFramePr>
          <p:cNvPr id="16387" name="Group 3"/>
          <p:cNvGraphicFramePr>
            <a:graphicFrameLocks noGrp="1"/>
          </p:cNvGraphicFramePr>
          <p:nvPr/>
        </p:nvGraphicFramePr>
        <p:xfrm>
          <a:off x="457200" y="2116138"/>
          <a:ext cx="8229600" cy="2767013"/>
        </p:xfrm>
        <a:graphic>
          <a:graphicData uri="http://schemas.openxmlformats.org/drawingml/2006/table">
            <a:tbl>
              <a:tblPr/>
              <a:tblGrid>
                <a:gridCol w="1590675"/>
                <a:gridCol w="1152525"/>
                <a:gridCol w="1371600"/>
                <a:gridCol w="1371600"/>
                <a:gridCol w="1657350"/>
                <a:gridCol w="1085850"/>
              </a:tblGrid>
              <a:tr h="71119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From / To</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RCCN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RCCN int.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RCCN nat.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Internacional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Total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411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RCCN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1012404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838377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174027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299869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1312274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11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RCCN intern.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240598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79035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161563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275443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516342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411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RCCN nacional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771805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759341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12464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24425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796231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11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Internacional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1430492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1430489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305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1430797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411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Total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2442896</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2288868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174030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380175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2743072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Portuguese IP Address Evolution</a:t>
            </a:r>
            <a:endParaRPr lang="en-US"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17410" name="Group 2"/>
          <p:cNvGraphicFramePr>
            <a:graphicFrameLocks noGrp="1"/>
          </p:cNvGraphicFramePr>
          <p:nvPr/>
        </p:nvGraphicFramePr>
        <p:xfrm>
          <a:off x="457200" y="1600200"/>
          <a:ext cx="8008938" cy="4067177"/>
        </p:xfrm>
        <a:graphic>
          <a:graphicData uri="http://schemas.openxmlformats.org/drawingml/2006/table">
            <a:tbl>
              <a:tblPr/>
              <a:tblGrid>
                <a:gridCol w="1601788"/>
                <a:gridCol w="1601787"/>
                <a:gridCol w="1601788"/>
                <a:gridCol w="1601787"/>
                <a:gridCol w="1601788"/>
              </a:tblGrid>
              <a:tr h="62493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endParaRP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DNS Domains Portugal</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IP Addresses Portugal</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IP Addresses</a:t>
                      </a:r>
                      <a:endParaRPr kumimoji="0" lang="en-US" sz="1800" b="0" i="0" u="none" strike="noStrike" cap="none" normalizeH="0" baseline="0">
                        <a:ln>
                          <a:noFill/>
                        </a:ln>
                        <a:solidFill>
                          <a:srgbClr val="FFFFFF"/>
                        </a:solidFill>
                        <a:effectLst/>
                        <a:latin typeface="Calibri Bold" charset="0"/>
                        <a:ea typeface="ヒラギノ角ゴ ProN W3" charset="0"/>
                        <a:cs typeface="Calibri Bold" charset="0"/>
                        <a:sym typeface="Calibri Bold" charset="0"/>
                      </a:endParaRPr>
                    </a:p>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Europe</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Portugal  / Europe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1991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1992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25</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820</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141308</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0,58 %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1993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63</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1901</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303828</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0,63 %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1994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117</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3382</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587135</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0,58 %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1995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130</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5521</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1106077</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0,50 %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1996 January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411</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12698</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2284750</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0,56 %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1996 July</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512</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15776</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3017784</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0,52 %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43028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2010</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n x 100.000 ?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2.500.000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150.000.000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1,3 % ?</a:t>
                      </a:r>
                    </a:p>
                  </a:txBody>
                  <a:tcPr marL="38100" marR="38100" marT="38106" marB="38106"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bl>
          </a:graphicData>
        </a:graphic>
      </p:graphicFrame>
      <p:sp>
        <p:nvSpPr>
          <p:cNvPr id="51264" name="Rectangle 152"/>
          <p:cNvSpPr>
            <a:spLocks/>
          </p:cNvSpPr>
          <p:nvPr/>
        </p:nvSpPr>
        <p:spPr bwMode="auto">
          <a:xfrm>
            <a:off x="455613" y="5419725"/>
            <a:ext cx="8432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endParaRPr lang="en-US" sz="1800">
              <a:solidFill>
                <a:srgbClr val="0000FF"/>
              </a:solidFill>
              <a:latin typeface="Calibri Bold" charset="0"/>
              <a:ea typeface="ＭＳ Ｐゴシック" charset="0"/>
              <a:cs typeface="ＭＳ Ｐゴシック" charset="0"/>
              <a:sym typeface="Calibri Bold" charset="0"/>
            </a:endParaRPr>
          </a:p>
          <a:p>
            <a:pPr algn="l"/>
            <a:r>
              <a:rPr lang="en-US" sz="1800">
                <a:solidFill>
                  <a:srgbClr val="0000FF"/>
                </a:solidFill>
                <a:latin typeface="Calibri Bold" charset="0"/>
                <a:ea typeface="ＭＳ Ｐゴシック" charset="0"/>
                <a:cs typeface="ＭＳ Ｐゴシック" charset="0"/>
                <a:sym typeface="Calibri Bold" charset="0"/>
              </a:rPr>
              <a:t>In José Legatheaux Martins,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Evolução Tecnológica da Internet em Portugal,</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Ingenium – Revista da Ordem dos Engenheiros, 2ª Série, N.º 17, Maio 1997, pp.s 70 - 78</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Internet Penetration (IP Per Capita)</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18434" name="Group 2"/>
          <p:cNvGraphicFramePr>
            <a:graphicFrameLocks noGrp="1"/>
          </p:cNvGraphicFramePr>
          <p:nvPr/>
        </p:nvGraphicFramePr>
        <p:xfrm>
          <a:off x="457200" y="1801813"/>
          <a:ext cx="3035300" cy="4068757"/>
        </p:xfrm>
        <a:graphic>
          <a:graphicData uri="http://schemas.openxmlformats.org/drawingml/2006/table">
            <a:tbl>
              <a:tblPr/>
              <a:tblGrid>
                <a:gridCol w="1517650"/>
                <a:gridCol w="1517650"/>
              </a:tblGrid>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Global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0.07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Norway</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Finland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Sweden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Monaco</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Netherlands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USA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0.40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Denmark</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0.39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Iceland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0.39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Germany</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0.38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Australia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0.37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bl>
          </a:graphicData>
        </a:graphic>
      </p:graphicFrame>
      <p:sp>
        <p:nvSpPr>
          <p:cNvPr id="52264" name="Rectangle 82"/>
          <p:cNvSpPr>
            <a:spLocks/>
          </p:cNvSpPr>
          <p:nvPr/>
        </p:nvSpPr>
        <p:spPr bwMode="auto">
          <a:xfrm>
            <a:off x="3792538" y="1801813"/>
            <a:ext cx="49022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400">
                <a:solidFill>
                  <a:schemeClr val="tx1"/>
                </a:solidFill>
                <a:latin typeface="Calibri Bold" charset="0"/>
                <a:ea typeface="ＭＳ Ｐゴシック" charset="0"/>
                <a:cs typeface="ＭＳ Ｐゴシック" charset="0"/>
                <a:sym typeface="Calibri Bold" charset="0"/>
              </a:rPr>
              <a:t>A Akamai estima que os seus servidores são visitados por um bilião de utilizadores por dia</a:t>
            </a:r>
            <a:endParaRPr lang="en-US" sz="1800">
              <a:solidFill>
                <a:schemeClr val="tx1"/>
              </a:solidFill>
              <a:latin typeface="Calibri" charset="0"/>
              <a:ea typeface="ＭＳ Ｐゴシック" charset="0"/>
              <a:cs typeface="ＭＳ Ｐゴシック" charset="0"/>
              <a:sym typeface="Calibri" charset="0"/>
            </a:endParaRPr>
          </a:p>
          <a:p>
            <a:pPr algn="l"/>
            <a:endParaRPr lang="en-US" sz="2400">
              <a:solidFill>
                <a:schemeClr val="tx1"/>
              </a:solidFill>
              <a:latin typeface="Calibri Bold" charset="0"/>
              <a:ea typeface="ＭＳ Ｐゴシック" charset="0"/>
              <a:cs typeface="ＭＳ Ｐゴシック" charset="0"/>
              <a:sym typeface="Calibri Bold" charset="0"/>
            </a:endParaRPr>
          </a:p>
          <a:p>
            <a:pPr algn="l"/>
            <a:r>
              <a:rPr lang="en-US" sz="2400">
                <a:solidFill>
                  <a:schemeClr val="tx1"/>
                </a:solidFill>
                <a:latin typeface="Calibri Bold" charset="0"/>
                <a:ea typeface="ＭＳ Ｐゴシック" charset="0"/>
                <a:cs typeface="ＭＳ Ｐゴシック" charset="0"/>
                <a:sym typeface="Calibri Bold" charset="0"/>
              </a:rPr>
              <a:t>35 países têm níveis de penetração ≥ 0.25 IPPC e 73 países têm IPPC ≥ 0.1</a:t>
            </a:r>
            <a:endParaRPr lang="en-US" sz="1800">
              <a:solidFill>
                <a:schemeClr val="tx1"/>
              </a:solidFill>
              <a:latin typeface="Calibri" charset="0"/>
              <a:ea typeface="ＭＳ Ｐゴシック" charset="0"/>
              <a:cs typeface="ＭＳ Ｐゴシック" charset="0"/>
              <a:sym typeface="Calibri" charset="0"/>
            </a:endParaRPr>
          </a:p>
          <a:p>
            <a:pPr algn="l"/>
            <a:endParaRPr lang="en-US" sz="2400">
              <a:solidFill>
                <a:schemeClr val="tx1"/>
              </a:solidFill>
              <a:latin typeface="Calibri Bold" charset="0"/>
              <a:ea typeface="ＭＳ Ｐゴシック" charset="0"/>
              <a:cs typeface="ＭＳ Ｐゴシック" charset="0"/>
              <a:sym typeface="Calibri Bold" charset="0"/>
            </a:endParaRPr>
          </a:p>
          <a:p>
            <a:pPr algn="l"/>
            <a:r>
              <a:rPr lang="en-US" sz="2400">
                <a:solidFill>
                  <a:schemeClr val="tx1"/>
                </a:solidFill>
                <a:latin typeface="Calibri Bold" charset="0"/>
                <a:ea typeface="ＭＳ Ｐゴシック" charset="0"/>
                <a:cs typeface="ＭＳ Ｐゴシック" charset="0"/>
                <a:sym typeface="Calibri Bold" charset="0"/>
              </a:rPr>
              <a:t>Portugal deve estar no intervalo [ 0.20 – 0.25 ]</a:t>
            </a:r>
          </a:p>
        </p:txBody>
      </p:sp>
      <p:sp>
        <p:nvSpPr>
          <p:cNvPr id="52265" name="Rectangle 83"/>
          <p:cNvSpPr>
            <a:spLocks/>
          </p:cNvSpPr>
          <p:nvPr/>
        </p:nvSpPr>
        <p:spPr bwMode="auto">
          <a:xfrm>
            <a:off x="457200" y="6196013"/>
            <a:ext cx="8242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Akamai 4</a:t>
            </a:r>
            <a:r>
              <a:rPr lang="en-US" sz="1800" baseline="30000">
                <a:solidFill>
                  <a:srgbClr val="0000FF"/>
                </a:solidFill>
                <a:latin typeface="Calibri Bold" charset="0"/>
                <a:ea typeface="ＭＳ Ｐゴシック" charset="0"/>
                <a:cs typeface="ＭＳ Ｐゴシック" charset="0"/>
                <a:sym typeface="Calibri Bold" charset="0"/>
              </a:rPr>
              <a:t>th</a:t>
            </a:r>
            <a:r>
              <a:rPr lang="en-US" sz="1800">
                <a:solidFill>
                  <a:srgbClr val="0000FF"/>
                </a:solidFill>
                <a:latin typeface="Calibri Bold" charset="0"/>
                <a:ea typeface="ＭＳ Ｐゴシック" charset="0"/>
                <a:cs typeface="ＭＳ Ｐゴシック" charset="0"/>
                <a:sym typeface="Calibri Bold" charset="0"/>
              </a:rPr>
              <a:t> Q, 2009 The State of the Internet Report</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Number of unique IP addresses Worldwide (in millions)</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19458" name="Group 2"/>
          <p:cNvGraphicFramePr>
            <a:graphicFrameLocks noGrp="1"/>
          </p:cNvGraphicFramePr>
          <p:nvPr/>
        </p:nvGraphicFramePr>
        <p:xfrm>
          <a:off x="457200" y="1801813"/>
          <a:ext cx="3035300" cy="4068757"/>
        </p:xfrm>
        <a:graphic>
          <a:graphicData uri="http://schemas.openxmlformats.org/drawingml/2006/table">
            <a:tbl>
              <a:tblPr/>
              <a:tblGrid>
                <a:gridCol w="1517650"/>
                <a:gridCol w="1517650"/>
              </a:tblGrid>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Global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465,0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USA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124,9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China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52,1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Japan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32,2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Germany</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30,9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France</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21,4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UK</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20,0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South Korea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16,1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Canada</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11,4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Spain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7">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Brazil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bl>
          </a:graphicData>
        </a:graphic>
      </p:graphicFrame>
      <p:sp>
        <p:nvSpPr>
          <p:cNvPr id="53288" name="Rectangle 82"/>
          <p:cNvSpPr>
            <a:spLocks/>
          </p:cNvSpPr>
          <p:nvPr/>
        </p:nvSpPr>
        <p:spPr bwMode="auto">
          <a:xfrm>
            <a:off x="457200" y="6196013"/>
            <a:ext cx="8242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Akamai 4</a:t>
            </a:r>
            <a:r>
              <a:rPr lang="en-US" sz="1800" baseline="30000">
                <a:solidFill>
                  <a:srgbClr val="0000FF"/>
                </a:solidFill>
                <a:latin typeface="Calibri Bold" charset="0"/>
                <a:ea typeface="ＭＳ Ｐゴシック" charset="0"/>
                <a:cs typeface="ＭＳ Ｐゴシック" charset="0"/>
                <a:sym typeface="Calibri Bold" charset="0"/>
              </a:rPr>
              <a:t>th</a:t>
            </a:r>
            <a:r>
              <a:rPr lang="en-US" sz="1800">
                <a:solidFill>
                  <a:srgbClr val="0000FF"/>
                </a:solidFill>
                <a:latin typeface="Calibri Bold" charset="0"/>
                <a:ea typeface="ＭＳ Ｐゴシック" charset="0"/>
                <a:cs typeface="ＭＳ Ｐゴシック" charset="0"/>
                <a:sym typeface="Calibri Bold" charset="0"/>
              </a:rPr>
              <a:t> Q, 2009 The State of the Internet Report</a:t>
            </a:r>
          </a:p>
        </p:txBody>
      </p:sp>
      <p:sp>
        <p:nvSpPr>
          <p:cNvPr id="53289" name="Rectangle 83"/>
          <p:cNvSpPr>
            <a:spLocks/>
          </p:cNvSpPr>
          <p:nvPr/>
        </p:nvSpPr>
        <p:spPr bwMode="auto">
          <a:xfrm>
            <a:off x="3792538" y="2027238"/>
            <a:ext cx="490220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800">
                <a:solidFill>
                  <a:schemeClr val="tx1"/>
                </a:solidFill>
                <a:latin typeface="Calibri Bold" charset="0"/>
                <a:ea typeface="ＭＳ Ｐゴシック" charset="0"/>
                <a:cs typeface="ＭＳ Ｐゴシック" charset="0"/>
                <a:sym typeface="Calibri Bold" charset="0"/>
              </a:rPr>
              <a:t>The top 10 countries account for 71%</a:t>
            </a:r>
            <a:endParaRPr lang="en-US" sz="1800">
              <a:solidFill>
                <a:schemeClr val="tx1"/>
              </a:solidFill>
              <a:latin typeface="Calibri" charset="0"/>
              <a:ea typeface="ＭＳ Ｐゴシック" charset="0"/>
              <a:cs typeface="ＭＳ Ｐゴシック" charset="0"/>
              <a:sym typeface="Calibri" charset="0"/>
            </a:endParaRPr>
          </a:p>
          <a:p>
            <a:pPr algn="l"/>
            <a:endParaRPr lang="en-US" sz="2800">
              <a:solidFill>
                <a:schemeClr val="tx1"/>
              </a:solidFill>
              <a:latin typeface="Calibri Bold" charset="0"/>
              <a:ea typeface="ＭＳ Ｐゴシック" charset="0"/>
              <a:cs typeface="ＭＳ Ｐゴシック" charset="0"/>
              <a:sym typeface="Calibri Bold" charset="0"/>
            </a:endParaRPr>
          </a:p>
          <a:p>
            <a:pPr algn="l"/>
            <a:endParaRPr lang="en-US" sz="2800">
              <a:solidFill>
                <a:schemeClr val="tx1"/>
              </a:solidFill>
              <a:latin typeface="Calibri Bold" charset="0"/>
              <a:ea typeface="ＭＳ Ｐゴシック" charset="0"/>
              <a:cs typeface="ＭＳ Ｐゴシック" charset="0"/>
              <a:sym typeface="Calibri Bold" charset="0"/>
            </a:endParaRPr>
          </a:p>
          <a:p>
            <a:pPr algn="l"/>
            <a:r>
              <a:rPr lang="en-US" sz="2800">
                <a:solidFill>
                  <a:schemeClr val="tx1"/>
                </a:solidFill>
                <a:latin typeface="Calibri Bold" charset="0"/>
                <a:ea typeface="ＭＳ Ｐゴシック" charset="0"/>
                <a:cs typeface="ＭＳ Ｐゴシック" charset="0"/>
                <a:sym typeface="Calibri Bold" charset="0"/>
              </a:rPr>
              <a:t>Portugal may have around 10 M x 0.25 ≈ 2.5 M since Spain has 10 M or ≈ 0,25</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Worldwide Yearly IP Transported data</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20482" name="Group 2"/>
          <p:cNvGraphicFramePr>
            <a:graphicFrameLocks noGrp="1"/>
          </p:cNvGraphicFramePr>
          <p:nvPr/>
        </p:nvGraphicFramePr>
        <p:xfrm>
          <a:off x="457200" y="1417638"/>
          <a:ext cx="8231188" cy="2219328"/>
        </p:xfrm>
        <a:graphic>
          <a:graphicData uri="http://schemas.openxmlformats.org/drawingml/2006/table">
            <a:tbl>
              <a:tblPr/>
              <a:tblGrid>
                <a:gridCol w="1646238"/>
                <a:gridCol w="1646237"/>
                <a:gridCol w="1646238"/>
                <a:gridCol w="1646237"/>
                <a:gridCol w="1646238"/>
              </a:tblGrid>
              <a:tr h="369888">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By Segment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2009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2013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Consumer IP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10 399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70,5 %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40 543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72,9 %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Business IP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4 258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28,8 %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12 833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23,0 %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Mobile IP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2 184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3,9 %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Total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14 743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 100 %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55 560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 100 %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Bold" charset="0"/>
                          <a:ea typeface="ヒラギノ角ゴ ProN W3" charset="0"/>
                          <a:cs typeface="Calibri Bold" charset="0"/>
                          <a:sym typeface="Calibri Bold" charset="0"/>
                        </a:rPr>
                        <a:t>Internet IP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Bold" charset="0"/>
                          <a:ea typeface="ヒラギノ角ゴ ProN W3" charset="0"/>
                          <a:cs typeface="Calibri Bold" charset="0"/>
                          <a:sym typeface="Calibri Bold" charset="0"/>
                        </a:rPr>
                        <a:t>11 627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Bold" charset="0"/>
                          <a:ea typeface="ヒラギノ角ゴ ProN W3" charset="0"/>
                          <a:cs typeface="Calibri Bold" charset="0"/>
                          <a:sym typeface="Calibri Bold" charset="0"/>
                        </a:rPr>
                        <a:t>78,8 %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Bold" charset="0"/>
                          <a:ea typeface="ヒラギノ角ゴ ProN W3" charset="0"/>
                          <a:cs typeface="Calibri Bold" charset="0"/>
                          <a:sym typeface="Calibri Bold" charset="0"/>
                        </a:rPr>
                        <a:t>40 401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Bold" charset="0"/>
                          <a:ea typeface="ヒラギノ角ゴ ProN W3" charset="0"/>
                          <a:cs typeface="Calibri Bold" charset="0"/>
                          <a:sym typeface="Calibri Bold" charset="0"/>
                        </a:rPr>
                        <a:t>72,7 %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
        <p:nvSpPr>
          <p:cNvPr id="54318" name="Rectangle 104"/>
          <p:cNvSpPr>
            <a:spLocks/>
          </p:cNvSpPr>
          <p:nvPr/>
        </p:nvSpPr>
        <p:spPr bwMode="auto">
          <a:xfrm>
            <a:off x="457200" y="3887788"/>
            <a:ext cx="82423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chemeClr val="tx1"/>
                </a:solidFill>
                <a:latin typeface="Calibri Bold" charset="0"/>
                <a:ea typeface="ＭＳ Ｐゴシック" charset="0"/>
                <a:cs typeface="ＭＳ Ｐゴシック" charset="0"/>
                <a:sym typeface="Calibri Bold" charset="0"/>
              </a:rPr>
              <a:t>1 PB = 1 Peta Byte = 1 000 000 000 000 000 = 10</a:t>
            </a:r>
            <a:r>
              <a:rPr lang="en-US" sz="1800" baseline="30000">
                <a:solidFill>
                  <a:schemeClr val="tx1"/>
                </a:solidFill>
                <a:latin typeface="Calibri Bold" charset="0"/>
                <a:ea typeface="ＭＳ Ｐゴシック" charset="0"/>
                <a:cs typeface="ＭＳ Ｐゴシック" charset="0"/>
                <a:sym typeface="Calibri Bold" charset="0"/>
              </a:rPr>
              <a:t>15 </a:t>
            </a:r>
            <a:r>
              <a:rPr lang="en-US" sz="1800">
                <a:solidFill>
                  <a:schemeClr val="tx1"/>
                </a:solidFill>
                <a:latin typeface="Calibri Bold" charset="0"/>
                <a:ea typeface="ＭＳ Ｐゴシック" charset="0"/>
                <a:cs typeface="ＭＳ Ｐゴシック" charset="0"/>
                <a:sym typeface="Calibri Bold" charset="0"/>
              </a:rPr>
              <a:t>Bytes  = 1 Quadrillion or 1000 Tera Bytes (1 DVD = 8 x 10</a:t>
            </a:r>
            <a:r>
              <a:rPr lang="en-US" sz="1800" baseline="30000">
                <a:solidFill>
                  <a:schemeClr val="tx1"/>
                </a:solidFill>
                <a:latin typeface="Calibri Bold" charset="0"/>
                <a:ea typeface="ＭＳ Ｐゴシック" charset="0"/>
                <a:cs typeface="ＭＳ Ｐゴシック" charset="0"/>
                <a:sym typeface="Calibri Bold" charset="0"/>
              </a:rPr>
              <a:t>9</a:t>
            </a:r>
            <a:r>
              <a:rPr lang="en-US" sz="1800">
                <a:solidFill>
                  <a:schemeClr val="tx1"/>
                </a:solidFill>
                <a:latin typeface="Calibri Bold" charset="0"/>
                <a:ea typeface="ＭＳ Ｐゴシック" charset="0"/>
                <a:cs typeface="ＭＳ Ｐゴシック" charset="0"/>
                <a:sym typeface="Calibri Bold" charset="0"/>
              </a:rPr>
              <a:t> bytes)</a:t>
            </a:r>
            <a:endParaRPr lang="en-US" sz="1800">
              <a:solidFill>
                <a:schemeClr val="tx1"/>
              </a:solidFill>
              <a:latin typeface="Calibri" charset="0"/>
              <a:ea typeface="ＭＳ Ｐゴシック" charset="0"/>
              <a:cs typeface="ＭＳ Ｐゴシック" charset="0"/>
              <a:sym typeface="Calibri" charset="0"/>
            </a:endParaRPr>
          </a:p>
          <a:p>
            <a:pPr algn="l"/>
            <a:endParaRPr lang="en-US" sz="1800">
              <a:solidFill>
                <a:schemeClr val="tx1"/>
              </a:solidFill>
              <a:latin typeface="Calibri Bold" charset="0"/>
              <a:ea typeface="ＭＳ Ｐゴシック" charset="0"/>
              <a:cs typeface="ＭＳ Ｐゴシック" charset="0"/>
              <a:sym typeface="Calibri Bold" charset="0"/>
            </a:endParaRPr>
          </a:p>
          <a:p>
            <a:pPr algn="l"/>
            <a:r>
              <a:rPr lang="en-US" sz="1800">
                <a:solidFill>
                  <a:schemeClr val="tx1"/>
                </a:solidFill>
                <a:latin typeface="Calibri Bold" charset="0"/>
                <a:ea typeface="ＭＳ Ｐゴシック" charset="0"/>
                <a:cs typeface="ＭＳ Ｐゴシック" charset="0"/>
                <a:sym typeface="Calibri Bold" charset="0"/>
              </a:rPr>
              <a:t>Consumer denotes all Internet traffic generated by households, universities, cafés, …</a:t>
            </a:r>
            <a:endParaRPr lang="en-US" sz="1800">
              <a:solidFill>
                <a:schemeClr val="tx1"/>
              </a:solidFill>
              <a:latin typeface="Calibri" charset="0"/>
              <a:ea typeface="ＭＳ Ｐゴシック" charset="0"/>
              <a:cs typeface="ＭＳ Ｐゴシック" charset="0"/>
              <a:sym typeface="Calibri" charset="0"/>
            </a:endParaRPr>
          </a:p>
          <a:p>
            <a:pPr algn="l"/>
            <a:r>
              <a:rPr lang="en-US" sz="1800">
                <a:solidFill>
                  <a:schemeClr val="tx1"/>
                </a:solidFill>
                <a:latin typeface="Calibri Bold" charset="0"/>
                <a:ea typeface="ＭＳ Ｐゴシック" charset="0"/>
                <a:cs typeface="ＭＳ Ｐゴシック" charset="0"/>
                <a:sym typeface="Calibri Bold" charset="0"/>
              </a:rPr>
              <a:t>Business denotes all IP traffic generated by business and government (private WANs and Internet transported)</a:t>
            </a:r>
            <a:endParaRPr lang="en-US" sz="1800">
              <a:solidFill>
                <a:schemeClr val="tx1"/>
              </a:solidFill>
              <a:latin typeface="Calibri" charset="0"/>
              <a:ea typeface="ＭＳ Ｐゴシック" charset="0"/>
              <a:cs typeface="ＭＳ Ｐゴシック" charset="0"/>
              <a:sym typeface="Calibri" charset="0"/>
            </a:endParaRPr>
          </a:p>
          <a:p>
            <a:pPr algn="l"/>
            <a:r>
              <a:rPr lang="en-US" sz="1800">
                <a:solidFill>
                  <a:schemeClr val="tx1"/>
                </a:solidFill>
                <a:latin typeface="Calibri Bold" charset="0"/>
                <a:ea typeface="ＭＳ Ｐゴシック" charset="0"/>
                <a:cs typeface="ＭＳ Ｐゴシック" charset="0"/>
                <a:sym typeface="Calibri Bold" charset="0"/>
              </a:rPr>
              <a:t>Mobile includes mobile data and Internet data generated by handsets, notebook cards, …</a:t>
            </a:r>
          </a:p>
        </p:txBody>
      </p:sp>
      <p:sp>
        <p:nvSpPr>
          <p:cNvPr id="54319" name="Rectangle 105"/>
          <p:cNvSpPr>
            <a:spLocks/>
          </p:cNvSpPr>
          <p:nvPr/>
        </p:nvSpPr>
        <p:spPr bwMode="auto">
          <a:xfrm>
            <a:off x="457200" y="6196013"/>
            <a:ext cx="8242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Cisco Visual Network Index:  Forecast and Methodology, 2008 - 2013</a:t>
            </a: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A </a:t>
            </a:r>
            <a:r>
              <a:rPr lang="ja-JP" altLang="en-US" smtClean="0">
                <a:solidFill>
                  <a:srgbClr val="0000FF"/>
                </a:solidFill>
                <a:latin typeface="Arial"/>
                <a:cs typeface="Calibri Bold" charset="0"/>
                <a:sym typeface="Calibri Bold" charset="0"/>
              </a:rPr>
              <a:t>“</a:t>
            </a:r>
            <a:r>
              <a:rPr lang="en-US" smtClean="0">
                <a:solidFill>
                  <a:srgbClr val="0000FF"/>
                </a:solidFill>
                <a:latin typeface="Calibri Bold" charset="0"/>
                <a:cs typeface="Calibri Bold" charset="0"/>
                <a:sym typeface="Calibri Bold" charset="0"/>
              </a:rPr>
              <a:t>Vingança</a:t>
            </a:r>
            <a:r>
              <a:rPr lang="ja-JP" altLang="en-US" smtClean="0">
                <a:solidFill>
                  <a:srgbClr val="0000FF"/>
                </a:solidFill>
                <a:latin typeface="Arial"/>
                <a:cs typeface="Calibri Bold" charset="0"/>
                <a:sym typeface="Calibri Bold" charset="0"/>
              </a:rPr>
              <a:t>”</a:t>
            </a:r>
            <a:r>
              <a:rPr lang="en-US" smtClean="0">
                <a:solidFill>
                  <a:srgbClr val="0000FF"/>
                </a:solidFill>
                <a:latin typeface="Calibri Bold" charset="0"/>
                <a:cs typeface="Calibri Bold" charset="0"/>
                <a:sym typeface="Calibri Bold" charset="0"/>
              </a:rPr>
              <a:t> dos Telecoms</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55298" name="Rectangle 2"/>
          <p:cNvSpPr>
            <a:spLocks/>
          </p:cNvSpPr>
          <p:nvPr/>
        </p:nvSpPr>
        <p:spPr bwMode="auto">
          <a:xfrm>
            <a:off x="457200" y="1598613"/>
            <a:ext cx="82423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marL="304800" indent="-304800" algn="l">
              <a:lnSpc>
                <a:spcPct val="80000"/>
              </a:lnSpc>
              <a:spcBef>
                <a:spcPts val="763"/>
              </a:spcBef>
              <a:buClr>
                <a:srgbClr val="000000"/>
              </a:buClr>
              <a:buSzPct val="100000"/>
              <a:buFont typeface="Arial" charset="0"/>
              <a:buChar char="•"/>
            </a:pPr>
            <a:r>
              <a:rPr lang="en-US" sz="2400">
                <a:solidFill>
                  <a:schemeClr val="tx1"/>
                </a:solidFill>
                <a:latin typeface="Calibri Bold" charset="0"/>
                <a:ea typeface="ＭＳ Ｐゴシック" charset="0"/>
                <a:cs typeface="ＭＳ Ｐゴシック" charset="0"/>
                <a:sym typeface="Calibri Bold" charset="0"/>
              </a:rPr>
              <a:t>A Internet nasceu como um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overlay</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sobre a rede telefónica</a:t>
            </a:r>
            <a:endParaRPr lang="en-US" altLang="ja-JP" sz="1300">
              <a:solidFill>
                <a:schemeClr val="tx1"/>
              </a:solidFill>
              <a:latin typeface="Calibri" charset="0"/>
              <a:cs typeface="Calibri" charset="0"/>
              <a:sym typeface="Calibri" charset="0"/>
            </a:endParaRPr>
          </a:p>
          <a:p>
            <a:pPr marL="304800" indent="-304800" algn="l">
              <a:lnSpc>
                <a:spcPct val="80000"/>
              </a:lnSpc>
              <a:spcBef>
                <a:spcPts val="763"/>
              </a:spcBef>
              <a:buClr>
                <a:srgbClr val="000000"/>
              </a:buClr>
              <a:buSzPct val="100000"/>
              <a:buFont typeface="Arial" charset="0"/>
              <a:buChar char="•"/>
            </a:pPr>
            <a:endParaRPr lang="en-US" sz="2400">
              <a:solidFill>
                <a:schemeClr val="tx1"/>
              </a:solidFill>
              <a:latin typeface="Calibri Bold" charset="0"/>
              <a:cs typeface="Calibri Bold" charset="0"/>
              <a:sym typeface="Calibri Bold" charset="0"/>
            </a:endParaRPr>
          </a:p>
          <a:p>
            <a:pPr marL="304800" indent="-304800" algn="l">
              <a:lnSpc>
                <a:spcPct val="80000"/>
              </a:lnSpc>
              <a:spcBef>
                <a:spcPts val="763"/>
              </a:spcBef>
              <a:buClr>
                <a:srgbClr val="000000"/>
              </a:buClr>
              <a:buSzPct val="100000"/>
              <a:buFont typeface="Arial" charset="0"/>
              <a:buChar char="•"/>
            </a:pPr>
            <a:r>
              <a:rPr lang="en-US" sz="2400">
                <a:solidFill>
                  <a:schemeClr val="tx1"/>
                </a:solidFill>
                <a:latin typeface="Calibri Bold" charset="0"/>
                <a:cs typeface="Calibri Bold" charset="0"/>
                <a:sym typeface="Calibri Bold" charset="0"/>
              </a:rPr>
              <a:t>Por volta de 1994 tornou-se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main stream</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nos países ocidentais</a:t>
            </a:r>
            <a:endParaRPr lang="en-US" altLang="ja-JP" sz="1300">
              <a:solidFill>
                <a:schemeClr val="tx1"/>
              </a:solidFill>
              <a:latin typeface="Calibri" charset="0"/>
              <a:cs typeface="Calibri" charset="0"/>
              <a:sym typeface="Calibri" charset="0"/>
            </a:endParaRPr>
          </a:p>
          <a:p>
            <a:pPr marL="304800" indent="-304800" algn="l">
              <a:lnSpc>
                <a:spcPct val="80000"/>
              </a:lnSpc>
              <a:spcBef>
                <a:spcPts val="763"/>
              </a:spcBef>
              <a:buClr>
                <a:srgbClr val="000000"/>
              </a:buClr>
              <a:buSzPct val="100000"/>
              <a:buFont typeface="Arial" charset="0"/>
              <a:buChar char="•"/>
            </a:pPr>
            <a:endParaRPr lang="en-US" sz="2400">
              <a:solidFill>
                <a:schemeClr val="tx1"/>
              </a:solidFill>
              <a:latin typeface="Calibri" charset="0"/>
              <a:cs typeface="Calibri" charset="0"/>
              <a:sym typeface="Calibri" charset="0"/>
            </a:endParaRPr>
          </a:p>
          <a:p>
            <a:pPr marL="304800" indent="-304800" algn="l">
              <a:lnSpc>
                <a:spcPct val="80000"/>
              </a:lnSpc>
              <a:spcBef>
                <a:spcPts val="763"/>
              </a:spcBef>
              <a:buClr>
                <a:srgbClr val="000000"/>
              </a:buClr>
              <a:buSzPct val="100000"/>
              <a:buFont typeface="Arial" charset="0"/>
              <a:buChar char="•"/>
            </a:pPr>
            <a:r>
              <a:rPr lang="en-US" sz="2400">
                <a:solidFill>
                  <a:schemeClr val="tx1"/>
                </a:solidFill>
                <a:latin typeface="Calibri Bold" charset="0"/>
                <a:cs typeface="Calibri Bold" charset="0"/>
                <a:sym typeface="Calibri Bold" charset="0"/>
              </a:rPr>
              <a:t>Em 1995 o NSF Backbone foi desmantelado e substituído por vários backbones privados</a:t>
            </a:r>
            <a:endParaRPr lang="en-US" sz="1300">
              <a:solidFill>
                <a:schemeClr val="tx1"/>
              </a:solidFill>
              <a:latin typeface="Calibri" charset="0"/>
              <a:cs typeface="Calibri" charset="0"/>
              <a:sym typeface="Calibri" charset="0"/>
            </a:endParaRPr>
          </a:p>
          <a:p>
            <a:pPr marL="304800" indent="-304800" algn="l">
              <a:lnSpc>
                <a:spcPct val="80000"/>
              </a:lnSpc>
              <a:spcBef>
                <a:spcPts val="763"/>
              </a:spcBef>
            </a:pPr>
            <a:endParaRPr lang="en-US" sz="2400">
              <a:solidFill>
                <a:schemeClr val="tx1"/>
              </a:solidFill>
              <a:latin typeface="Calibri Bold" charset="0"/>
              <a:cs typeface="Calibri Bold" charset="0"/>
              <a:sym typeface="Calibri Bold" charset="0"/>
            </a:endParaRPr>
          </a:p>
          <a:p>
            <a:pPr marL="304800" indent="-304800" algn="l">
              <a:lnSpc>
                <a:spcPct val="80000"/>
              </a:lnSpc>
              <a:spcBef>
                <a:spcPts val="763"/>
              </a:spcBef>
              <a:buClr>
                <a:srgbClr val="000000"/>
              </a:buClr>
              <a:buSzPct val="100000"/>
              <a:buFont typeface="Arial" charset="0"/>
              <a:buChar char="•"/>
            </a:pPr>
            <a:r>
              <a:rPr lang="en-US" sz="2400">
                <a:solidFill>
                  <a:schemeClr val="tx1"/>
                </a:solidFill>
                <a:latin typeface="Calibri Bold" charset="0"/>
                <a:cs typeface="Calibri Bold" charset="0"/>
                <a:sym typeface="Calibri Bold" charset="0"/>
              </a:rPr>
              <a:t>Por volta do ano 2000 a maioria dos ISPs e outros operadores IP estava na posse ou intimamente ligado a grandes </a:t>
            </a:r>
            <a:r>
              <a:rPr lang="en-US" sz="2400">
                <a:solidFill>
                  <a:schemeClr val="tx1"/>
                </a:solidFill>
                <a:latin typeface="Calibri Bold Italic" charset="0"/>
                <a:cs typeface="Calibri Bold Italic" charset="0"/>
                <a:sym typeface="Calibri Bold Italic" charset="0"/>
              </a:rPr>
              <a:t>carriers</a:t>
            </a:r>
            <a:r>
              <a:rPr lang="en-US" sz="2400">
                <a:solidFill>
                  <a:schemeClr val="tx1"/>
                </a:solidFill>
                <a:latin typeface="Calibri Bold" charset="0"/>
                <a:cs typeface="Calibri Bold" charset="0"/>
                <a:sym typeface="Calibri Bold" charset="0"/>
              </a:rPr>
              <a:t> e outros operadores mais clássicos de telecomunicações</a:t>
            </a: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955675"/>
          </a:xfrm>
        </p:spPr>
        <p:txBody>
          <a:bodyPr/>
          <a:lstStyle/>
          <a:p>
            <a:pPr eaLnBrk="1" hangingPunct="1">
              <a:defRPr/>
            </a:pPr>
            <a:r>
              <a:rPr lang="en-US" smtClean="0">
                <a:solidFill>
                  <a:srgbClr val="0000FF"/>
                </a:solidFill>
                <a:latin typeface="Calibri Bold" charset="0"/>
                <a:cs typeface="Calibri Bold" charset="0"/>
                <a:sym typeface="Calibri Bold" charset="0"/>
              </a:rPr>
              <a:t>A Internet</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22530" name="Rectangle 2"/>
          <p:cNvSpPr>
            <a:spLocks noGrp="1" noChangeArrowheads="1"/>
          </p:cNvSpPr>
          <p:nvPr>
            <p:ph type="body" idx="1"/>
          </p:nvPr>
        </p:nvSpPr>
        <p:spPr>
          <a:xfrm>
            <a:off x="457200" y="1230313"/>
            <a:ext cx="8229600" cy="5627687"/>
          </a:xfrm>
        </p:spPr>
        <p:txBody>
          <a:bodyPr/>
          <a:lstStyle/>
          <a:p>
            <a:pPr marL="304800" indent="-304800" eaLnBrk="1" hangingPunct="1">
              <a:spcBef>
                <a:spcPct val="0"/>
              </a:spcBef>
              <a:defRPr/>
            </a:pPr>
            <a:r>
              <a:rPr lang="en-US" sz="2400" smtClean="0">
                <a:latin typeface="Calibri Bold" charset="0"/>
                <a:cs typeface="Calibri Bold" charset="0"/>
                <a:sym typeface="Calibri Bold" charset="0"/>
              </a:rPr>
              <a:t>Is the largest public communications network ever build</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Is embracing and replacing current telephone and television networks </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Is becoming THE way to diffuse content (newspapers, music, films, books, ...)</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Remote health assistance, surveillance and monitoring, ... will be increasingly supported by the Internet</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Probably, even critical infrastructures monitoring and control (e.g. power grids) networks as well as critical closed business networks (e.g. Swift) will be partially integrated within the Internet</a:t>
            </a:r>
            <a:endParaRPr lang="en-US" sz="24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pPr eaLnBrk="1" hangingPunct="1">
              <a:defRPr/>
            </a:pPr>
            <a:r>
              <a:rPr lang="en-US" sz="4000" smtClean="0">
                <a:solidFill>
                  <a:srgbClr val="0000FF"/>
                </a:solidFill>
                <a:latin typeface="Calibri Bold" charset="0"/>
                <a:cs typeface="Calibri Bold" charset="0"/>
                <a:sym typeface="Calibri Bold" charset="0"/>
              </a:rPr>
              <a:t>Internet Origin</a:t>
            </a:r>
            <a:endParaRPr lang="en-US" sz="4000" smtClean="0">
              <a:solidFill>
                <a:srgbClr val="0000FF"/>
              </a:solidFill>
              <a:latin typeface="Calibri Bold" charset="0"/>
              <a:ea typeface="ヒラギノ角ゴ ProN W6" charset="0"/>
              <a:cs typeface="ヒラギノ角ゴ ProN W6" charset="0"/>
              <a:sym typeface="Calibri Bold" charset="0"/>
            </a:endParaRPr>
          </a:p>
        </p:txBody>
      </p:sp>
      <p:sp>
        <p:nvSpPr>
          <p:cNvPr id="38914" name="Rectangle 2"/>
          <p:cNvSpPr>
            <a:spLocks/>
          </p:cNvSpPr>
          <p:nvPr/>
        </p:nvSpPr>
        <p:spPr bwMode="auto">
          <a:xfrm>
            <a:off x="804863" y="1754188"/>
            <a:ext cx="7670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400">
                <a:solidFill>
                  <a:schemeClr val="tx1"/>
                </a:solidFill>
                <a:latin typeface="Calibri Bold" charset="0"/>
                <a:ea typeface="ＭＳ Ｐゴシック" charset="0"/>
                <a:cs typeface="ＭＳ Ｐゴシック" charset="0"/>
                <a:sym typeface="Calibri Bold" charset="0"/>
              </a:rPr>
              <a:t>The Internet was created in simpler times. Its creators and early users shared a common goal — They wanted to build a network infrastructure to </a:t>
            </a:r>
            <a:r>
              <a:rPr lang="en-US" sz="2400">
                <a:solidFill>
                  <a:srgbClr val="FF0000"/>
                </a:solidFill>
                <a:latin typeface="Calibri Bold" charset="0"/>
                <a:ea typeface="ＭＳ Ｐゴシック" charset="0"/>
                <a:cs typeface="ＭＳ Ｐゴシック" charset="0"/>
                <a:sym typeface="Calibri Bold" charset="0"/>
              </a:rPr>
              <a:t>hook up all computers </a:t>
            </a:r>
            <a:r>
              <a:rPr lang="en-US" sz="2400">
                <a:solidFill>
                  <a:schemeClr val="tx1"/>
                </a:solidFill>
                <a:latin typeface="Calibri Bold" charset="0"/>
                <a:ea typeface="ＭＳ Ｐゴシック" charset="0"/>
                <a:cs typeface="ＭＳ Ｐゴシック" charset="0"/>
                <a:sym typeface="Calibri Bold" charset="0"/>
              </a:rPr>
              <a:t>in the world together so that as yet unknown applications could be invented to run there.</a:t>
            </a:r>
            <a:endParaRPr lang="en-US" sz="1800">
              <a:solidFill>
                <a:schemeClr val="tx1"/>
              </a:solidFill>
              <a:latin typeface="Calibri" charset="0"/>
              <a:ea typeface="ＭＳ Ｐゴシック" charset="0"/>
              <a:cs typeface="ＭＳ Ｐゴシック" charset="0"/>
              <a:sym typeface="Calibri" charset="0"/>
            </a:endParaRPr>
          </a:p>
          <a:p>
            <a:pPr algn="l"/>
            <a:endParaRPr lang="en-US" sz="2400">
              <a:solidFill>
                <a:schemeClr val="tx1"/>
              </a:solidFill>
              <a:latin typeface="Calibri Bold" charset="0"/>
              <a:ea typeface="ＭＳ Ｐゴシック" charset="0"/>
              <a:cs typeface="ＭＳ Ｐゴシック" charset="0"/>
              <a:sym typeface="Calibri Bold" charset="0"/>
            </a:endParaRPr>
          </a:p>
          <a:p>
            <a:pPr algn="l"/>
            <a:r>
              <a:rPr lang="en-US" sz="2400">
                <a:solidFill>
                  <a:schemeClr val="tx1"/>
                </a:solidFill>
                <a:latin typeface="Calibri Bold" charset="0"/>
                <a:ea typeface="ＭＳ Ｐゴシック" charset="0"/>
                <a:cs typeface="ＭＳ Ｐゴシック" charset="0"/>
                <a:sym typeface="Calibri Bold" charset="0"/>
              </a:rPr>
              <a:t>in David Clark et al.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Tussle in Cyberspace: Defining Tomorrow</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s Internet,</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in Proceedings of SIGCOMM</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02, 2002, USA</a:t>
            </a:r>
            <a:endParaRPr lang="en-US" altLang="ja-JP" sz="1800">
              <a:solidFill>
                <a:schemeClr val="tx1"/>
              </a:solidFill>
              <a:latin typeface="Calibri" charset="0"/>
              <a:cs typeface="Calibri" charset="0"/>
              <a:sym typeface="Calibri" charset="0"/>
            </a:endParaRPr>
          </a:p>
          <a:p>
            <a:pPr algn="l"/>
            <a:endParaRPr lang="en-US" sz="2400">
              <a:solidFill>
                <a:schemeClr val="tx1"/>
              </a:solidFill>
              <a:latin typeface="Calibri Bold" charset="0"/>
              <a:cs typeface="Calibri Bold" charset="0"/>
              <a:sym typeface="Calibri Bold" charset="0"/>
            </a:endParaRPr>
          </a:p>
          <a:p>
            <a:pPr algn="l"/>
            <a:r>
              <a:rPr lang="en-US" sz="2400">
                <a:solidFill>
                  <a:schemeClr val="tx1"/>
                </a:solidFill>
                <a:latin typeface="Calibri Bold Italic" charset="0"/>
                <a:cs typeface="Calibri Bold Italic" charset="0"/>
                <a:sym typeface="Calibri Bold Italic" charset="0"/>
              </a:rPr>
              <a:t>Nessa altura os computadores contavam-se às centenas ou em poucos milhares ....</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Systems Design Principles</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23554" name="Rectangle 2"/>
          <p:cNvSpPr>
            <a:spLocks noGrp="1" noChangeArrowheads="1"/>
          </p:cNvSpPr>
          <p:nvPr>
            <p:ph type="body" idx="1"/>
          </p:nvPr>
        </p:nvSpPr>
        <p:spPr/>
        <p:txBody>
          <a:bodyPr/>
          <a:lstStyle/>
          <a:p>
            <a:pPr marL="304800" indent="-304800" eaLnBrk="1" hangingPunct="1">
              <a:spcBef>
                <a:spcPct val="0"/>
              </a:spcBef>
              <a:defRPr/>
            </a:pPr>
            <a:r>
              <a:rPr lang="en-US" smtClean="0">
                <a:latin typeface="Calibri Bold" charset="0"/>
                <a:cs typeface="Calibri Bold" charset="0"/>
                <a:sym typeface="Calibri Bold" charset="0"/>
              </a:rPr>
              <a:t>KISS — Keep It Simple, Stupid !</a:t>
            </a:r>
            <a:endParaRPr lang="en-US" smtClean="0"/>
          </a:p>
          <a:p>
            <a:pPr marL="304800" indent="-304800" eaLnBrk="1" hangingPunct="1">
              <a:defRPr/>
            </a:pPr>
            <a:endParaRPr lang="en-US" smtClean="0">
              <a:latin typeface="Calibri Bold" charset="0"/>
              <a:ea typeface="ヒラギノ角ゴ ProN W6" charset="0"/>
              <a:cs typeface="ヒラギノ角ゴ ProN W6" charset="0"/>
              <a:sym typeface="Calibri Bold" charset="0"/>
            </a:endParaRPr>
          </a:p>
          <a:p>
            <a:pPr marL="304800" indent="-304800" eaLnBrk="1" hangingPunct="1">
              <a:defRPr/>
            </a:pPr>
            <a:r>
              <a:rPr lang="en-US" smtClean="0">
                <a:latin typeface="Calibri Bold" charset="0"/>
                <a:cs typeface="Calibri Bold" charset="0"/>
                <a:sym typeface="Calibri Bold" charset="0"/>
              </a:rPr>
              <a:t>Master Complexity with:</a:t>
            </a:r>
            <a:endParaRPr lang="en-US" smtClean="0"/>
          </a:p>
          <a:p>
            <a:pPr lvl="1" eaLnBrk="1" hangingPunct="1">
              <a:defRPr/>
            </a:pPr>
            <a:r>
              <a:rPr lang="en-US" smtClean="0">
                <a:latin typeface="Calibri Bold" charset="0"/>
                <a:cs typeface="Calibri Bold" charset="0"/>
                <a:sym typeface="Calibri Bold" charset="0"/>
              </a:rPr>
              <a:t>Interfaces</a:t>
            </a:r>
            <a:endParaRPr lang="en-US" smtClean="0"/>
          </a:p>
          <a:p>
            <a:pPr lvl="1" eaLnBrk="1" hangingPunct="1">
              <a:defRPr/>
            </a:pPr>
            <a:r>
              <a:rPr lang="en-US" smtClean="0">
                <a:latin typeface="Calibri Bold" charset="0"/>
                <a:cs typeface="Calibri Bold" charset="0"/>
                <a:sym typeface="Calibri Bold" charset="0"/>
              </a:rPr>
              <a:t>Information Hiding</a:t>
            </a:r>
            <a:endParaRPr lang="en-US" smtClean="0"/>
          </a:p>
          <a:p>
            <a:pPr lvl="1" eaLnBrk="1" hangingPunct="1">
              <a:defRPr/>
            </a:pPr>
            <a:r>
              <a:rPr lang="en-US" smtClean="0">
                <a:latin typeface="Calibri Bold" charset="0"/>
                <a:cs typeface="Calibri Bold" charset="0"/>
                <a:sym typeface="Calibri Bold" charset="0"/>
              </a:rPr>
              <a:t>Layering</a:t>
            </a:r>
            <a:endParaRPr lang="en-US" smtClean="0"/>
          </a:p>
          <a:p>
            <a:pPr lvl="1" eaLnBrk="1" hangingPunct="1">
              <a:defRPr/>
            </a:pPr>
            <a:r>
              <a:rPr lang="en-US" smtClean="0">
                <a:latin typeface="Calibri Bold" charset="0"/>
                <a:cs typeface="Calibri Bold" charset="0"/>
                <a:sym typeface="Calibri Bold" charset="0"/>
              </a:rPr>
              <a:t>Hierarchy</a:t>
            </a:r>
            <a:endParaRPr lang="en-US"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pPr>
              <a:defRPr/>
            </a:pPr>
            <a:fld id="{7263150F-D6DF-2D47-96E4-563B9063D33A}" type="slidenum">
              <a:rPr lang="en-US"/>
              <a:pPr>
                <a:defRPr/>
              </a:pPr>
              <a:t>21</a:t>
            </a:fld>
            <a:endParaRPr lang="en-US"/>
          </a:p>
        </p:txBody>
      </p:sp>
      <p:sp>
        <p:nvSpPr>
          <p:cNvPr id="24577" name="Rectangle 1"/>
          <p:cNvSpPr>
            <a:spLocks/>
          </p:cNvSpPr>
          <p:nvPr/>
        </p:nvSpPr>
        <p:spPr bwMode="auto">
          <a:xfrm>
            <a:off x="533400" y="1752600"/>
            <a:ext cx="8089900" cy="3810000"/>
          </a:xfrm>
          <a:prstGeom prst="rect">
            <a:avLst/>
          </a:prstGeom>
          <a:solidFill>
            <a:srgbClr val="CCFFFF"/>
          </a:solidFill>
          <a:ln w="9525" cap="flat">
            <a:solidFill>
              <a:schemeClr val="tx1"/>
            </a:solidFill>
            <a:prstDash val="solid"/>
            <a:miter lim="800000"/>
            <a:headEnd type="none" w="med" len="med"/>
            <a:tailEnd type="none" w="med" len="med"/>
          </a:ln>
          <a:effectLst>
            <a:outerShdw blurRad="63500" dist="107762" dir="2700000" algn="ctr" rotWithShape="0">
              <a:srgbClr val="EEECE1">
                <a:alpha val="74997"/>
              </a:srgbClr>
            </a:outerShdw>
          </a:effectLst>
        </p:spPr>
        <p:txBody>
          <a:bodyPr wrap="none" lIns="0" tIns="0" rIns="0" bIns="0"/>
          <a:lstStyle/>
          <a:p>
            <a:pPr>
              <a:defRPr/>
            </a:pPr>
            <a:endParaRPr lang="en-US"/>
          </a:p>
        </p:txBody>
      </p:sp>
      <p:sp>
        <p:nvSpPr>
          <p:cNvPr id="24578" name="Rectangle 2"/>
          <p:cNvSpPr>
            <a:spLocks noGrp="1" noChangeArrowheads="1"/>
          </p:cNvSpPr>
          <p:nvPr>
            <p:ph type="title"/>
          </p:nvPr>
        </p:nvSpPr>
        <p:spPr>
          <a:xfrm>
            <a:off x="838200" y="341313"/>
            <a:ext cx="7451725" cy="1143000"/>
          </a:xfrm>
        </p:spPr>
        <p:txBody>
          <a:bodyPr anchor="b"/>
          <a:lstStyle/>
          <a:p>
            <a:pPr eaLnBrk="1" hangingPunct="1">
              <a:defRPr/>
            </a:pPr>
            <a:r>
              <a:rPr lang="en-US" smtClean="0">
                <a:solidFill>
                  <a:srgbClr val="0000FF"/>
                </a:solidFill>
                <a:latin typeface="Calibri Bold" charset="0"/>
                <a:cs typeface="Calibri Bold" charset="0"/>
                <a:sym typeface="Calibri Bold" charset="0"/>
              </a:rPr>
              <a:t>The Internet Protocol Suite</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58372" name="Line 3"/>
          <p:cNvSpPr>
            <a:spLocks noChangeShapeType="1"/>
          </p:cNvSpPr>
          <p:nvPr/>
        </p:nvSpPr>
        <p:spPr bwMode="auto">
          <a:xfrm>
            <a:off x="2971800" y="3810000"/>
            <a:ext cx="2819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nvGrpSpPr>
          <p:cNvPr id="58373" name="Group 4"/>
          <p:cNvGrpSpPr>
            <a:grpSpLocks/>
          </p:cNvGrpSpPr>
          <p:nvPr/>
        </p:nvGrpSpPr>
        <p:grpSpPr bwMode="auto">
          <a:xfrm>
            <a:off x="6553200" y="3765550"/>
            <a:ext cx="1181100" cy="1347788"/>
            <a:chOff x="0" y="0"/>
            <a:chExt cx="744" cy="848"/>
          </a:xfrm>
        </p:grpSpPr>
        <p:sp>
          <p:nvSpPr>
            <p:cNvPr id="58415" name="Freeform 5"/>
            <p:cNvSpPr>
              <a:spLocks/>
            </p:cNvSpPr>
            <p:nvPr/>
          </p:nvSpPr>
          <p:spPr bwMode="auto">
            <a:xfrm>
              <a:off x="0" y="0"/>
              <a:ext cx="744" cy="848"/>
            </a:xfrm>
            <a:custGeom>
              <a:avLst/>
              <a:gdLst>
                <a:gd name="T0" fmla="*/ 0 w 21600"/>
                <a:gd name="T1" fmla="*/ 0 h 21600"/>
                <a:gd name="T2" fmla="*/ 1 w 21600"/>
                <a:gd name="T3" fmla="*/ 1 h 21600"/>
                <a:gd name="T4" fmla="*/ 0 w 21600"/>
                <a:gd name="T5" fmla="*/ 1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11929" y="0"/>
                    <a:pt x="21600" y="9671"/>
                    <a:pt x="21600" y="21600"/>
                  </a:cubicBezTo>
                  <a:lnTo>
                    <a:pt x="0" y="21600"/>
                  </a:lnTo>
                  <a:lnTo>
                    <a:pt x="0" y="0"/>
                  </a:lnTo>
                  <a:close/>
                  <a:moveTo>
                    <a:pt x="0" y="0"/>
                  </a:moveTo>
                </a:path>
              </a:pathLst>
            </a:custGeom>
            <a:solidFill>
              <a:srgbClr val="FF6600"/>
            </a:solidFill>
            <a:ln>
              <a:noFill/>
            </a:ln>
            <a:extLst>
              <a:ext uri="{91240B29-F687-4f45-9708-019B960494DF}">
                <a14:hiddenLine xmlns:a14="http://schemas.microsoft.com/office/drawing/2010/main" w="76200" cap="rnd">
                  <a:solidFill>
                    <a:srgbClr val="4F81BD"/>
                  </a:solidFill>
                  <a:round/>
                  <a:headEnd type="none" w="med" len="med"/>
                  <a:tailEnd type="none" w="med" len="med"/>
                </a14:hiddenLine>
              </a:ext>
            </a:extLst>
          </p:spPr>
          <p:txBody>
            <a:bodyPr lIns="0" tIns="0" rIns="0" bIns="0"/>
            <a:lstStyle/>
            <a:p>
              <a:endParaRPr lang="en-US"/>
            </a:p>
          </p:txBody>
        </p:sp>
        <p:sp>
          <p:nvSpPr>
            <p:cNvPr id="58416" name="Freeform 6"/>
            <p:cNvSpPr>
              <a:spLocks/>
            </p:cNvSpPr>
            <p:nvPr/>
          </p:nvSpPr>
          <p:spPr bwMode="auto">
            <a:xfrm>
              <a:off x="0" y="0"/>
              <a:ext cx="744" cy="848"/>
            </a:xfrm>
            <a:custGeom>
              <a:avLst/>
              <a:gdLst>
                <a:gd name="T0" fmla="*/ 0 w 21600"/>
                <a:gd name="T1" fmla="*/ 0 h 21600"/>
                <a:gd name="T2" fmla="*/ 1 w 21600"/>
                <a:gd name="T3" fmla="*/ 1 h 21600"/>
                <a:gd name="T4" fmla="*/ 0 60000 65536"/>
                <a:gd name="T5" fmla="*/ 0 60000 65536"/>
              </a:gdLst>
              <a:ahLst/>
              <a:cxnLst>
                <a:cxn ang="T4">
                  <a:pos x="T0" y="T1"/>
                </a:cxn>
                <a:cxn ang="T5">
                  <a:pos x="T2" y="T3"/>
                </a:cxn>
              </a:cxnLst>
              <a:rect l="0" t="0" r="r" b="b"/>
              <a:pathLst>
                <a:path w="21600" h="21600">
                  <a:moveTo>
                    <a:pt x="0" y="0"/>
                  </a:moveTo>
                  <a:cubicBezTo>
                    <a:pt x="11929" y="0"/>
                    <a:pt x="21600" y="9671"/>
                    <a:pt x="21600" y="21600"/>
                  </a:cubicBezTo>
                </a:path>
              </a:pathLst>
            </a:custGeom>
            <a:noFill/>
            <a:ln w="76200" cap="rnd">
              <a:solidFill>
                <a:srgbClr val="4F81B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grpSp>
        <p:nvGrpSpPr>
          <p:cNvPr id="58374" name="Group 7"/>
          <p:cNvGrpSpPr>
            <a:grpSpLocks/>
          </p:cNvGrpSpPr>
          <p:nvPr/>
        </p:nvGrpSpPr>
        <p:grpSpPr bwMode="auto">
          <a:xfrm>
            <a:off x="5372100" y="3767138"/>
            <a:ext cx="1182688" cy="1346200"/>
            <a:chOff x="0" y="0"/>
            <a:chExt cx="744" cy="848"/>
          </a:xfrm>
        </p:grpSpPr>
        <p:sp>
          <p:nvSpPr>
            <p:cNvPr id="58413" name="Freeform 8"/>
            <p:cNvSpPr>
              <a:spLocks/>
            </p:cNvSpPr>
            <p:nvPr/>
          </p:nvSpPr>
          <p:spPr bwMode="auto">
            <a:xfrm>
              <a:off x="0" y="0"/>
              <a:ext cx="744" cy="848"/>
            </a:xfrm>
            <a:custGeom>
              <a:avLst/>
              <a:gdLst>
                <a:gd name="T0" fmla="*/ 0 w 21600"/>
                <a:gd name="T1" fmla="*/ 1 h 21600"/>
                <a:gd name="T2" fmla="*/ 1 w 21600"/>
                <a:gd name="T3" fmla="*/ 0 h 21600"/>
                <a:gd name="T4" fmla="*/ 1 w 21600"/>
                <a:gd name="T5" fmla="*/ 1 h 21600"/>
                <a:gd name="T6" fmla="*/ 0 w 21600"/>
                <a:gd name="T7" fmla="*/ 1 h 21600"/>
                <a:gd name="T8" fmla="*/ 0 w 21600"/>
                <a:gd name="T9" fmla="*/ 1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599"/>
                  </a:moveTo>
                  <a:cubicBezTo>
                    <a:pt x="0" y="9681"/>
                    <a:pt x="9653" y="16"/>
                    <a:pt x="21571" y="0"/>
                  </a:cubicBezTo>
                  <a:lnTo>
                    <a:pt x="21600" y="21600"/>
                  </a:lnTo>
                  <a:lnTo>
                    <a:pt x="0" y="21599"/>
                  </a:lnTo>
                  <a:close/>
                  <a:moveTo>
                    <a:pt x="0" y="21599"/>
                  </a:moveTo>
                </a:path>
              </a:pathLst>
            </a:custGeom>
            <a:solidFill>
              <a:srgbClr val="FF6600"/>
            </a:solidFill>
            <a:ln>
              <a:noFill/>
            </a:ln>
            <a:extLst>
              <a:ext uri="{91240B29-F687-4f45-9708-019B960494DF}">
                <a14:hiddenLine xmlns:a14="http://schemas.microsoft.com/office/drawing/2010/main" w="76200" cap="rnd">
                  <a:solidFill>
                    <a:srgbClr val="4F81BD"/>
                  </a:solidFill>
                  <a:round/>
                  <a:headEnd type="none" w="med" len="med"/>
                  <a:tailEnd type="none" w="med" len="med"/>
                </a14:hiddenLine>
              </a:ext>
            </a:extLst>
          </p:spPr>
          <p:txBody>
            <a:bodyPr lIns="0" tIns="0" rIns="0" bIns="0"/>
            <a:lstStyle/>
            <a:p>
              <a:endParaRPr lang="en-US"/>
            </a:p>
          </p:txBody>
        </p:sp>
        <p:sp>
          <p:nvSpPr>
            <p:cNvPr id="58414" name="Freeform 9"/>
            <p:cNvSpPr>
              <a:spLocks/>
            </p:cNvSpPr>
            <p:nvPr/>
          </p:nvSpPr>
          <p:spPr bwMode="auto">
            <a:xfrm>
              <a:off x="0" y="0"/>
              <a:ext cx="743" cy="847"/>
            </a:xfrm>
            <a:custGeom>
              <a:avLst/>
              <a:gdLst>
                <a:gd name="T0" fmla="*/ 0 w 21600"/>
                <a:gd name="T1" fmla="*/ 1 h 21600"/>
                <a:gd name="T2" fmla="*/ 1 w 21600"/>
                <a:gd name="T3" fmla="*/ 0 h 21600"/>
                <a:gd name="T4" fmla="*/ 0 60000 65536"/>
                <a:gd name="T5" fmla="*/ 0 60000 65536"/>
              </a:gdLst>
              <a:ahLst/>
              <a:cxnLst>
                <a:cxn ang="T4">
                  <a:pos x="T0" y="T1"/>
                </a:cxn>
                <a:cxn ang="T5">
                  <a:pos x="T2" y="T3"/>
                </a:cxn>
              </a:cxnLst>
              <a:rect l="0" t="0" r="r" b="b"/>
              <a:pathLst>
                <a:path w="21600" h="21600">
                  <a:moveTo>
                    <a:pt x="0" y="21600"/>
                  </a:moveTo>
                  <a:cubicBezTo>
                    <a:pt x="0" y="9681"/>
                    <a:pt x="9666" y="16"/>
                    <a:pt x="21600" y="0"/>
                  </a:cubicBezTo>
                </a:path>
              </a:pathLst>
            </a:custGeom>
            <a:noFill/>
            <a:ln w="76200" cap="rnd">
              <a:solidFill>
                <a:srgbClr val="4F81B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grpSp>
        <p:nvGrpSpPr>
          <p:cNvPr id="58375" name="Group 10"/>
          <p:cNvGrpSpPr>
            <a:grpSpLocks/>
          </p:cNvGrpSpPr>
          <p:nvPr/>
        </p:nvGrpSpPr>
        <p:grpSpPr bwMode="auto">
          <a:xfrm rot="10800000">
            <a:off x="6543675" y="1981200"/>
            <a:ext cx="1230313" cy="1677988"/>
            <a:chOff x="0" y="0"/>
            <a:chExt cx="775" cy="1057"/>
          </a:xfrm>
        </p:grpSpPr>
        <p:sp>
          <p:nvSpPr>
            <p:cNvPr id="58411" name="Freeform 11"/>
            <p:cNvSpPr>
              <a:spLocks/>
            </p:cNvSpPr>
            <p:nvPr/>
          </p:nvSpPr>
          <p:spPr bwMode="auto">
            <a:xfrm>
              <a:off x="0" y="0"/>
              <a:ext cx="775" cy="1057"/>
            </a:xfrm>
            <a:custGeom>
              <a:avLst/>
              <a:gdLst>
                <a:gd name="T0" fmla="*/ 0 w 21600"/>
                <a:gd name="T1" fmla="*/ 3 h 21600"/>
                <a:gd name="T2" fmla="*/ 1 w 21600"/>
                <a:gd name="T3" fmla="*/ 0 h 21600"/>
                <a:gd name="T4" fmla="*/ 1 w 21600"/>
                <a:gd name="T5" fmla="*/ 3 h 21600"/>
                <a:gd name="T6" fmla="*/ 0 w 21600"/>
                <a:gd name="T7" fmla="*/ 3 h 21600"/>
                <a:gd name="T8" fmla="*/ 0 w 21600"/>
                <a:gd name="T9" fmla="*/ 3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599"/>
                  </a:moveTo>
                  <a:cubicBezTo>
                    <a:pt x="0" y="9681"/>
                    <a:pt x="9653" y="16"/>
                    <a:pt x="21571" y="0"/>
                  </a:cubicBezTo>
                  <a:lnTo>
                    <a:pt x="21600" y="21600"/>
                  </a:lnTo>
                  <a:lnTo>
                    <a:pt x="0" y="21599"/>
                  </a:lnTo>
                  <a:close/>
                  <a:moveTo>
                    <a:pt x="0" y="21599"/>
                  </a:moveTo>
                </a:path>
              </a:pathLst>
            </a:custGeom>
            <a:solidFill>
              <a:srgbClr val="FF6600"/>
            </a:solidFill>
            <a:ln>
              <a:noFill/>
            </a:ln>
            <a:extLst>
              <a:ext uri="{91240B29-F687-4f45-9708-019B960494DF}">
                <a14:hiddenLine xmlns:a14="http://schemas.microsoft.com/office/drawing/2010/main" w="76200" cap="rnd">
                  <a:solidFill>
                    <a:srgbClr val="4F81BD"/>
                  </a:solidFill>
                  <a:round/>
                  <a:headEnd type="none" w="med" len="med"/>
                  <a:tailEnd type="none" w="med" len="med"/>
                </a14:hiddenLine>
              </a:ext>
            </a:extLst>
          </p:spPr>
          <p:txBody>
            <a:bodyPr lIns="0" tIns="0" rIns="0" bIns="0"/>
            <a:lstStyle/>
            <a:p>
              <a:endParaRPr lang="en-US"/>
            </a:p>
          </p:txBody>
        </p:sp>
        <p:sp>
          <p:nvSpPr>
            <p:cNvPr id="58412" name="Freeform 12"/>
            <p:cNvSpPr>
              <a:spLocks/>
            </p:cNvSpPr>
            <p:nvPr/>
          </p:nvSpPr>
          <p:spPr bwMode="auto">
            <a:xfrm>
              <a:off x="0" y="0"/>
              <a:ext cx="773" cy="1056"/>
            </a:xfrm>
            <a:custGeom>
              <a:avLst/>
              <a:gdLst>
                <a:gd name="T0" fmla="*/ 0 w 21600"/>
                <a:gd name="T1" fmla="*/ 3 h 21600"/>
                <a:gd name="T2" fmla="*/ 1 w 21600"/>
                <a:gd name="T3" fmla="*/ 0 h 21600"/>
                <a:gd name="T4" fmla="*/ 0 60000 65536"/>
                <a:gd name="T5" fmla="*/ 0 60000 65536"/>
              </a:gdLst>
              <a:ahLst/>
              <a:cxnLst>
                <a:cxn ang="T4">
                  <a:pos x="T0" y="T1"/>
                </a:cxn>
                <a:cxn ang="T5">
                  <a:pos x="T2" y="T3"/>
                </a:cxn>
              </a:cxnLst>
              <a:rect l="0" t="0" r="r" b="b"/>
              <a:pathLst>
                <a:path w="21600" h="21600">
                  <a:moveTo>
                    <a:pt x="0" y="21600"/>
                  </a:moveTo>
                  <a:cubicBezTo>
                    <a:pt x="0" y="9681"/>
                    <a:pt x="9666" y="16"/>
                    <a:pt x="21600" y="0"/>
                  </a:cubicBezTo>
                </a:path>
              </a:pathLst>
            </a:custGeom>
            <a:noFill/>
            <a:ln w="76200" cap="rnd">
              <a:solidFill>
                <a:srgbClr val="4F81B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grpSp>
        <p:nvGrpSpPr>
          <p:cNvPr id="58376" name="Group 13"/>
          <p:cNvGrpSpPr>
            <a:grpSpLocks/>
          </p:cNvGrpSpPr>
          <p:nvPr/>
        </p:nvGrpSpPr>
        <p:grpSpPr bwMode="auto">
          <a:xfrm rot="10800000">
            <a:off x="5334000" y="1981200"/>
            <a:ext cx="1209675" cy="1677988"/>
            <a:chOff x="0" y="0"/>
            <a:chExt cx="762" cy="1057"/>
          </a:xfrm>
        </p:grpSpPr>
        <p:sp>
          <p:nvSpPr>
            <p:cNvPr id="58409" name="Freeform 14"/>
            <p:cNvSpPr>
              <a:spLocks/>
            </p:cNvSpPr>
            <p:nvPr/>
          </p:nvSpPr>
          <p:spPr bwMode="auto">
            <a:xfrm>
              <a:off x="0" y="0"/>
              <a:ext cx="762" cy="1057"/>
            </a:xfrm>
            <a:custGeom>
              <a:avLst/>
              <a:gdLst>
                <a:gd name="T0" fmla="*/ 0 w 21600"/>
                <a:gd name="T1" fmla="*/ 0 h 21600"/>
                <a:gd name="T2" fmla="*/ 1 w 21600"/>
                <a:gd name="T3" fmla="*/ 3 h 21600"/>
                <a:gd name="T4" fmla="*/ 0 w 21600"/>
                <a:gd name="T5" fmla="*/ 3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11929" y="0"/>
                    <a:pt x="21600" y="9671"/>
                    <a:pt x="21600" y="21600"/>
                  </a:cubicBezTo>
                  <a:lnTo>
                    <a:pt x="0" y="21600"/>
                  </a:lnTo>
                  <a:lnTo>
                    <a:pt x="0" y="0"/>
                  </a:lnTo>
                  <a:close/>
                  <a:moveTo>
                    <a:pt x="0" y="0"/>
                  </a:moveTo>
                </a:path>
              </a:pathLst>
            </a:custGeom>
            <a:solidFill>
              <a:srgbClr val="FF6600"/>
            </a:solidFill>
            <a:ln>
              <a:noFill/>
            </a:ln>
            <a:extLst>
              <a:ext uri="{91240B29-F687-4f45-9708-019B960494DF}">
                <a14:hiddenLine xmlns:a14="http://schemas.microsoft.com/office/drawing/2010/main" w="76200" cap="rnd">
                  <a:solidFill>
                    <a:srgbClr val="4F81BD"/>
                  </a:solidFill>
                  <a:round/>
                  <a:headEnd type="none" w="med" len="med"/>
                  <a:tailEnd type="none" w="med" len="med"/>
                </a14:hiddenLine>
              </a:ext>
            </a:extLst>
          </p:spPr>
          <p:txBody>
            <a:bodyPr lIns="0" tIns="0" rIns="0" bIns="0"/>
            <a:lstStyle/>
            <a:p>
              <a:endParaRPr lang="en-US"/>
            </a:p>
          </p:txBody>
        </p:sp>
        <p:sp>
          <p:nvSpPr>
            <p:cNvPr id="58410" name="Freeform 15"/>
            <p:cNvSpPr>
              <a:spLocks/>
            </p:cNvSpPr>
            <p:nvPr/>
          </p:nvSpPr>
          <p:spPr bwMode="auto">
            <a:xfrm>
              <a:off x="0" y="0"/>
              <a:ext cx="762" cy="1057"/>
            </a:xfrm>
            <a:custGeom>
              <a:avLst/>
              <a:gdLst>
                <a:gd name="T0" fmla="*/ 0 w 21600"/>
                <a:gd name="T1" fmla="*/ 0 h 21600"/>
                <a:gd name="T2" fmla="*/ 1 w 21600"/>
                <a:gd name="T3" fmla="*/ 3 h 21600"/>
                <a:gd name="T4" fmla="*/ 0 60000 65536"/>
                <a:gd name="T5" fmla="*/ 0 60000 65536"/>
              </a:gdLst>
              <a:ahLst/>
              <a:cxnLst>
                <a:cxn ang="T4">
                  <a:pos x="T0" y="T1"/>
                </a:cxn>
                <a:cxn ang="T5">
                  <a:pos x="T2" y="T3"/>
                </a:cxn>
              </a:cxnLst>
              <a:rect l="0" t="0" r="r" b="b"/>
              <a:pathLst>
                <a:path w="21600" h="21600">
                  <a:moveTo>
                    <a:pt x="0" y="0"/>
                  </a:moveTo>
                  <a:cubicBezTo>
                    <a:pt x="11929" y="0"/>
                    <a:pt x="21600" y="9671"/>
                    <a:pt x="21600" y="21600"/>
                  </a:cubicBezTo>
                </a:path>
              </a:pathLst>
            </a:custGeom>
            <a:noFill/>
            <a:ln w="76200" cap="rnd">
              <a:solidFill>
                <a:srgbClr val="4F81BD"/>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
        <p:nvSpPr>
          <p:cNvPr id="58377" name="Line 16"/>
          <p:cNvSpPr>
            <a:spLocks noChangeShapeType="1"/>
          </p:cNvSpPr>
          <p:nvPr/>
        </p:nvSpPr>
        <p:spPr bwMode="auto">
          <a:xfrm>
            <a:off x="5326063" y="1981200"/>
            <a:ext cx="2435225" cy="0"/>
          </a:xfrm>
          <a:prstGeom prst="line">
            <a:avLst/>
          </a:prstGeom>
          <a:noFill/>
          <a:ln w="76200">
            <a:solidFill>
              <a:srgbClr val="4F81BD"/>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58378" name="Line 17"/>
          <p:cNvSpPr>
            <a:spLocks noChangeShapeType="1"/>
          </p:cNvSpPr>
          <p:nvPr/>
        </p:nvSpPr>
        <p:spPr bwMode="auto">
          <a:xfrm>
            <a:off x="5326063" y="5100638"/>
            <a:ext cx="2359025" cy="0"/>
          </a:xfrm>
          <a:prstGeom prst="line">
            <a:avLst/>
          </a:prstGeom>
          <a:noFill/>
          <a:ln w="76200">
            <a:solidFill>
              <a:srgbClr val="4F81BD"/>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58379" name="Rectangle 18"/>
          <p:cNvSpPr>
            <a:spLocks/>
          </p:cNvSpPr>
          <p:nvPr/>
        </p:nvSpPr>
        <p:spPr bwMode="auto">
          <a:xfrm>
            <a:off x="6400800" y="3584575"/>
            <a:ext cx="317500" cy="217488"/>
          </a:xfrm>
          <a:prstGeom prst="rect">
            <a:avLst/>
          </a:prstGeom>
          <a:solidFill>
            <a:srgbClr val="4F81BD"/>
          </a:solidFill>
          <a:ln>
            <a:noFill/>
          </a:ln>
          <a:extLst>
            <a:ext uri="{91240B29-F687-4f45-9708-019B960494DF}">
              <a14:hiddenLine xmlns:a14="http://schemas.microsoft.com/office/drawing/2010/main" w="12700">
                <a:solidFill>
                  <a:schemeClr val="tx1"/>
                </a:solidFill>
                <a:miter lim="800000"/>
                <a:headEnd/>
                <a:tailEnd/>
              </a14:hiddenLine>
            </a:ext>
          </a:extLst>
        </p:spPr>
        <p:txBody>
          <a:bodyPr wrap="none" lIns="0" tIns="0" rIns="0" bIns="0"/>
          <a:lstStyle/>
          <a:p>
            <a:endParaRPr lang="en-US"/>
          </a:p>
        </p:txBody>
      </p:sp>
      <p:grpSp>
        <p:nvGrpSpPr>
          <p:cNvPr id="58380" name="Group 19"/>
          <p:cNvGrpSpPr>
            <a:grpSpLocks/>
          </p:cNvGrpSpPr>
          <p:nvPr/>
        </p:nvGrpSpPr>
        <p:grpSpPr bwMode="auto">
          <a:xfrm>
            <a:off x="5935663" y="2819400"/>
            <a:ext cx="1155700" cy="330200"/>
            <a:chOff x="0" y="0"/>
            <a:chExt cx="728" cy="208"/>
          </a:xfrm>
        </p:grpSpPr>
        <p:sp>
          <p:nvSpPr>
            <p:cNvPr id="58407" name="Rectangle 20"/>
            <p:cNvSpPr>
              <a:spLocks/>
            </p:cNvSpPr>
            <p:nvPr/>
          </p:nvSpPr>
          <p:spPr bwMode="auto">
            <a:xfrm>
              <a:off x="0" y="0"/>
              <a:ext cx="360"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38100" bIns="38100">
              <a:spAutoFit/>
            </a:bodyPr>
            <a:lstStyle/>
            <a:p>
              <a:pPr algn="l"/>
              <a:r>
                <a:rPr lang="en-US" sz="1800">
                  <a:solidFill>
                    <a:schemeClr val="tx1"/>
                  </a:solidFill>
                  <a:latin typeface="Arial" charset="0"/>
                  <a:ea typeface="ＭＳ Ｐゴシック" charset="0"/>
                  <a:cs typeface="ＭＳ Ｐゴシック" charset="0"/>
                  <a:sym typeface="Arial" charset="0"/>
                </a:rPr>
                <a:t>UDP</a:t>
              </a:r>
            </a:p>
          </p:txBody>
        </p:sp>
        <p:sp>
          <p:nvSpPr>
            <p:cNvPr id="58408" name="Rectangle 21"/>
            <p:cNvSpPr>
              <a:spLocks/>
            </p:cNvSpPr>
            <p:nvPr/>
          </p:nvSpPr>
          <p:spPr bwMode="auto">
            <a:xfrm>
              <a:off x="384" y="0"/>
              <a:ext cx="344"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38100" bIns="38100">
              <a:spAutoFit/>
            </a:bodyPr>
            <a:lstStyle/>
            <a:p>
              <a:pPr algn="l"/>
              <a:r>
                <a:rPr lang="en-US" sz="1800">
                  <a:solidFill>
                    <a:schemeClr val="tx1"/>
                  </a:solidFill>
                  <a:latin typeface="Arial" charset="0"/>
                  <a:ea typeface="ＭＳ Ｐゴシック" charset="0"/>
                  <a:cs typeface="ＭＳ Ｐゴシック" charset="0"/>
                  <a:sym typeface="Arial" charset="0"/>
                </a:rPr>
                <a:t>TCP</a:t>
              </a:r>
            </a:p>
          </p:txBody>
        </p:sp>
      </p:grpSp>
      <p:sp>
        <p:nvSpPr>
          <p:cNvPr id="58381" name="Rectangle 22"/>
          <p:cNvSpPr>
            <a:spLocks/>
          </p:cNvSpPr>
          <p:nvPr/>
        </p:nvSpPr>
        <p:spPr bwMode="auto">
          <a:xfrm>
            <a:off x="5954713" y="4144963"/>
            <a:ext cx="1054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38100" bIns="38100">
            <a:spAutoFit/>
          </a:bodyPr>
          <a:lstStyle/>
          <a:p>
            <a:pPr algn="l"/>
            <a:r>
              <a:rPr lang="en-US" sz="1800">
                <a:solidFill>
                  <a:schemeClr val="tx1"/>
                </a:solidFill>
                <a:latin typeface="Arial" charset="0"/>
                <a:ea typeface="ＭＳ Ｐゴシック" charset="0"/>
                <a:cs typeface="ＭＳ Ｐゴシック" charset="0"/>
                <a:sym typeface="Arial" charset="0"/>
              </a:rPr>
              <a:t>Data Link</a:t>
            </a:r>
          </a:p>
        </p:txBody>
      </p:sp>
      <p:sp>
        <p:nvSpPr>
          <p:cNvPr id="58382" name="Rectangle 23"/>
          <p:cNvSpPr>
            <a:spLocks/>
          </p:cNvSpPr>
          <p:nvPr/>
        </p:nvSpPr>
        <p:spPr bwMode="auto">
          <a:xfrm>
            <a:off x="6005513" y="4579938"/>
            <a:ext cx="939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38100" bIns="38100">
            <a:spAutoFit/>
          </a:bodyPr>
          <a:lstStyle/>
          <a:p>
            <a:pPr algn="l"/>
            <a:r>
              <a:rPr lang="en-US" sz="1800">
                <a:solidFill>
                  <a:schemeClr val="tx1"/>
                </a:solidFill>
                <a:latin typeface="Arial" charset="0"/>
                <a:ea typeface="ＭＳ Ｐゴシック" charset="0"/>
                <a:cs typeface="ＭＳ Ｐゴシック" charset="0"/>
                <a:sym typeface="Arial" charset="0"/>
              </a:rPr>
              <a:t>Physical</a:t>
            </a:r>
          </a:p>
        </p:txBody>
      </p:sp>
      <p:sp>
        <p:nvSpPr>
          <p:cNvPr id="58383" name="Rectangle 24"/>
          <p:cNvSpPr>
            <a:spLocks/>
          </p:cNvSpPr>
          <p:nvPr/>
        </p:nvSpPr>
        <p:spPr bwMode="auto">
          <a:xfrm>
            <a:off x="5783263" y="2182813"/>
            <a:ext cx="1320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8100" tIns="38100" rIns="38100" bIns="38100">
            <a:spAutoFit/>
          </a:bodyPr>
          <a:lstStyle/>
          <a:p>
            <a:pPr algn="l"/>
            <a:r>
              <a:rPr lang="en-US" sz="1800">
                <a:solidFill>
                  <a:schemeClr val="tx1"/>
                </a:solidFill>
                <a:latin typeface="Arial" charset="0"/>
                <a:ea typeface="ＭＳ Ｐゴシック" charset="0"/>
                <a:cs typeface="ＭＳ Ｐゴシック" charset="0"/>
                <a:sym typeface="Arial" charset="0"/>
              </a:rPr>
              <a:t>Applications</a:t>
            </a:r>
          </a:p>
        </p:txBody>
      </p:sp>
      <p:sp>
        <p:nvSpPr>
          <p:cNvPr id="58384" name="Rectangle 25"/>
          <p:cNvSpPr>
            <a:spLocks/>
          </p:cNvSpPr>
          <p:nvPr/>
        </p:nvSpPr>
        <p:spPr bwMode="auto">
          <a:xfrm>
            <a:off x="5086350" y="5103813"/>
            <a:ext cx="29845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chemeClr val="tx1"/>
                </a:solidFill>
                <a:miter lim="800000"/>
                <a:headEnd/>
                <a:tailEnd/>
              </a14:hiddenLine>
            </a:ext>
          </a:extLst>
        </p:spPr>
        <p:txBody>
          <a:bodyPr wrap="none" lIns="38100" tIns="38100" rIns="38100" bIns="38100">
            <a:spAutoFit/>
          </a:bodyPr>
          <a:lstStyle/>
          <a:p>
            <a:pPr algn="l"/>
            <a:r>
              <a:rPr lang="en-US" sz="2400">
                <a:solidFill>
                  <a:schemeClr val="tx1"/>
                </a:solidFill>
                <a:latin typeface="Arial" charset="0"/>
                <a:ea typeface="ＭＳ Ｐゴシック" charset="0"/>
                <a:cs typeface="ＭＳ Ｐゴシック" charset="0"/>
                <a:sym typeface="Arial" charset="0"/>
              </a:rPr>
              <a:t>The Hourglass Model</a:t>
            </a:r>
          </a:p>
        </p:txBody>
      </p:sp>
      <p:sp>
        <p:nvSpPr>
          <p:cNvPr id="58385" name="Rectangle 26"/>
          <p:cNvSpPr>
            <a:spLocks/>
          </p:cNvSpPr>
          <p:nvPr/>
        </p:nvSpPr>
        <p:spPr bwMode="auto">
          <a:xfrm>
            <a:off x="3962400" y="3352800"/>
            <a:ext cx="1612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chemeClr val="tx1"/>
                </a:solidFill>
                <a:miter lim="800000"/>
                <a:headEnd/>
                <a:tailEnd/>
              </a14:hiddenLine>
            </a:ext>
          </a:extLst>
        </p:spPr>
        <p:txBody>
          <a:bodyPr lIns="38100" tIns="38100" rIns="38100" bIns="38100"/>
          <a:lstStyle/>
          <a:p>
            <a:pPr algn="l">
              <a:spcBef>
                <a:spcPts val="1675"/>
              </a:spcBef>
            </a:pPr>
            <a:r>
              <a:rPr lang="en-US" sz="2800">
                <a:solidFill>
                  <a:schemeClr val="tx1"/>
                </a:solidFill>
                <a:latin typeface="Arial" charset="0"/>
                <a:ea typeface="ＭＳ Ｐゴシック" charset="0"/>
                <a:cs typeface="ＭＳ Ｐゴシック" charset="0"/>
                <a:sym typeface="Arial" charset="0"/>
              </a:rPr>
              <a:t>Waist</a:t>
            </a:r>
          </a:p>
        </p:txBody>
      </p:sp>
      <p:sp>
        <p:nvSpPr>
          <p:cNvPr id="58386" name="Rectangle 27"/>
          <p:cNvSpPr>
            <a:spLocks/>
          </p:cNvSpPr>
          <p:nvPr/>
        </p:nvSpPr>
        <p:spPr bwMode="auto">
          <a:xfrm>
            <a:off x="533400" y="5824538"/>
            <a:ext cx="80899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chemeClr val="tx1"/>
                </a:solidFill>
                <a:miter lim="800000"/>
                <a:headEnd/>
                <a:tailEnd/>
              </a14:hiddenLine>
            </a:ext>
          </a:extLst>
        </p:spPr>
        <p:txBody>
          <a:bodyPr lIns="38100" tIns="38100" rIns="38100" bIns="38100"/>
          <a:lstStyle/>
          <a:p>
            <a:pPr algn="l">
              <a:spcBef>
                <a:spcPts val="1438"/>
              </a:spcBef>
            </a:pPr>
            <a:r>
              <a:rPr lang="en-US" sz="2400">
                <a:solidFill>
                  <a:schemeClr val="tx1"/>
                </a:solidFill>
                <a:latin typeface="Arial Bold" charset="0"/>
                <a:ea typeface="ＭＳ Ｐゴシック" charset="0"/>
                <a:cs typeface="ＭＳ Ｐゴシック" charset="0"/>
                <a:sym typeface="Arial Bold" charset="0"/>
              </a:rPr>
              <a:t>O gargalo facilitou a interoperabilidade e a inovação</a:t>
            </a:r>
          </a:p>
        </p:txBody>
      </p:sp>
      <p:sp>
        <p:nvSpPr>
          <p:cNvPr id="24604" name="Rectangle 28"/>
          <p:cNvSpPr>
            <a:spLocks/>
          </p:cNvSpPr>
          <p:nvPr/>
        </p:nvSpPr>
        <p:spPr bwMode="auto">
          <a:xfrm>
            <a:off x="725488" y="2209800"/>
            <a:ext cx="1074737" cy="381000"/>
          </a:xfrm>
          <a:prstGeom prst="rect">
            <a:avLst/>
          </a:prstGeom>
          <a:solidFill>
            <a:srgbClr val="00CC66"/>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rgbClr val="FFFFFF"/>
                </a:solidFill>
                <a:effectLst>
                  <a:outerShdw blurRad="38100" dist="38100" dir="2700000" algn="tl">
                    <a:srgbClr val="000000"/>
                  </a:outerShdw>
                </a:effectLst>
                <a:latin typeface="Arial" charset="0"/>
                <a:ea typeface="ＭＳ Ｐゴシック" charset="0"/>
                <a:cs typeface="Arial" charset="0"/>
                <a:sym typeface="Arial" charset="0"/>
              </a:rPr>
              <a:t>FTP</a:t>
            </a:r>
          </a:p>
        </p:txBody>
      </p:sp>
      <p:sp>
        <p:nvSpPr>
          <p:cNvPr id="24605" name="Rectangle 29"/>
          <p:cNvSpPr>
            <a:spLocks/>
          </p:cNvSpPr>
          <p:nvPr/>
        </p:nvSpPr>
        <p:spPr bwMode="auto">
          <a:xfrm>
            <a:off x="1381125" y="2209800"/>
            <a:ext cx="1439863"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HTTP</a:t>
            </a:r>
          </a:p>
        </p:txBody>
      </p:sp>
      <p:sp>
        <p:nvSpPr>
          <p:cNvPr id="24606" name="Rectangle 30"/>
          <p:cNvSpPr>
            <a:spLocks/>
          </p:cNvSpPr>
          <p:nvPr/>
        </p:nvSpPr>
        <p:spPr bwMode="auto">
          <a:xfrm>
            <a:off x="3086100" y="2209800"/>
            <a:ext cx="1382713"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TFTP</a:t>
            </a:r>
          </a:p>
        </p:txBody>
      </p:sp>
      <p:sp>
        <p:nvSpPr>
          <p:cNvPr id="24607" name="Rectangle 31"/>
          <p:cNvSpPr>
            <a:spLocks/>
          </p:cNvSpPr>
          <p:nvPr/>
        </p:nvSpPr>
        <p:spPr bwMode="auto">
          <a:xfrm>
            <a:off x="2528888" y="2209800"/>
            <a:ext cx="820737"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NV</a:t>
            </a:r>
          </a:p>
        </p:txBody>
      </p:sp>
      <p:sp>
        <p:nvSpPr>
          <p:cNvPr id="24608" name="Rectangle 32"/>
          <p:cNvSpPr>
            <a:spLocks/>
          </p:cNvSpPr>
          <p:nvPr/>
        </p:nvSpPr>
        <p:spPr bwMode="auto">
          <a:xfrm>
            <a:off x="1079500" y="2895600"/>
            <a:ext cx="1130300" cy="381000"/>
          </a:xfrm>
          <a:prstGeom prst="rect">
            <a:avLst/>
          </a:prstGeom>
          <a:solidFill>
            <a:srgbClr val="C0504D"/>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rgbClr val="FFFFFF"/>
                </a:solidFill>
                <a:effectLst>
                  <a:outerShdw blurRad="38100" dist="38100" dir="2700000" algn="tl">
                    <a:srgbClr val="000000"/>
                  </a:outerShdw>
                </a:effectLst>
                <a:latin typeface="Arial" charset="0"/>
                <a:ea typeface="ＭＳ Ｐゴシック" charset="0"/>
                <a:cs typeface="Arial" charset="0"/>
                <a:sym typeface="Arial" charset="0"/>
              </a:rPr>
              <a:t>TCP</a:t>
            </a:r>
          </a:p>
        </p:txBody>
      </p:sp>
      <p:sp>
        <p:nvSpPr>
          <p:cNvPr id="24609" name="Rectangle 33"/>
          <p:cNvSpPr>
            <a:spLocks/>
          </p:cNvSpPr>
          <p:nvPr/>
        </p:nvSpPr>
        <p:spPr bwMode="auto">
          <a:xfrm>
            <a:off x="2803525" y="2895600"/>
            <a:ext cx="1185863"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UDP</a:t>
            </a:r>
          </a:p>
        </p:txBody>
      </p:sp>
      <p:sp>
        <p:nvSpPr>
          <p:cNvPr id="24610" name="Rectangle 34"/>
          <p:cNvSpPr>
            <a:spLocks/>
          </p:cNvSpPr>
          <p:nvPr/>
        </p:nvSpPr>
        <p:spPr bwMode="auto">
          <a:xfrm>
            <a:off x="2260600" y="3657600"/>
            <a:ext cx="595313" cy="381000"/>
          </a:xfrm>
          <a:prstGeom prst="rect">
            <a:avLst/>
          </a:prstGeom>
          <a:solidFill>
            <a:srgbClr val="4F81BD"/>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rgbClr val="FFFFFF"/>
                </a:solidFill>
                <a:effectLst>
                  <a:outerShdw blurRad="38100" dist="38100" dir="2700000" algn="tl">
                    <a:srgbClr val="000000"/>
                  </a:outerShdw>
                </a:effectLst>
                <a:latin typeface="Arial" charset="0"/>
                <a:ea typeface="ＭＳ Ｐゴシック" charset="0"/>
                <a:cs typeface="Arial" charset="0"/>
                <a:sym typeface="Arial" charset="0"/>
              </a:rPr>
              <a:t>IP</a:t>
            </a:r>
          </a:p>
        </p:txBody>
      </p:sp>
      <p:sp>
        <p:nvSpPr>
          <p:cNvPr id="24611" name="Rectangle 35"/>
          <p:cNvSpPr>
            <a:spLocks/>
          </p:cNvSpPr>
          <p:nvPr/>
        </p:nvSpPr>
        <p:spPr bwMode="auto">
          <a:xfrm>
            <a:off x="527050" y="4419600"/>
            <a:ext cx="1319213" cy="381000"/>
          </a:xfrm>
          <a:prstGeom prst="rect">
            <a:avLst/>
          </a:prstGeom>
          <a:solidFill>
            <a:srgbClr val="800080"/>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rgbClr val="FFFFFF"/>
                </a:solidFill>
                <a:effectLst>
                  <a:outerShdw blurRad="38100" dist="38100" dir="2700000" algn="tl">
                    <a:srgbClr val="000000"/>
                  </a:outerShdw>
                </a:effectLst>
                <a:latin typeface="Arial" charset="0"/>
                <a:ea typeface="ＭＳ Ｐゴシック" charset="0"/>
                <a:cs typeface="Arial" charset="0"/>
                <a:sym typeface="Arial" charset="0"/>
              </a:rPr>
              <a:t>NET</a:t>
            </a:r>
            <a:r>
              <a:rPr lang="en-US" sz="4000" baseline="-15000">
                <a:solidFill>
                  <a:srgbClr val="FFFFFF"/>
                </a:solidFill>
                <a:effectLst>
                  <a:outerShdw blurRad="38100" dist="38100" dir="2700000" algn="tl">
                    <a:srgbClr val="000000"/>
                  </a:outerShdw>
                </a:effectLst>
                <a:latin typeface="Arial" charset="0"/>
                <a:ea typeface="ＭＳ Ｐゴシック" charset="0"/>
                <a:cs typeface="Arial" charset="0"/>
                <a:sym typeface="Arial" charset="0"/>
              </a:rPr>
              <a:t>1</a:t>
            </a:r>
          </a:p>
        </p:txBody>
      </p:sp>
      <p:sp>
        <p:nvSpPr>
          <p:cNvPr id="24612" name="Rectangle 36"/>
          <p:cNvSpPr>
            <a:spLocks/>
          </p:cNvSpPr>
          <p:nvPr/>
        </p:nvSpPr>
        <p:spPr bwMode="auto">
          <a:xfrm>
            <a:off x="1670050" y="4419600"/>
            <a:ext cx="1319213"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NET</a:t>
            </a:r>
            <a:r>
              <a:rPr lang="en-US" sz="4000" baseline="-15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2</a:t>
            </a:r>
          </a:p>
        </p:txBody>
      </p:sp>
      <p:sp>
        <p:nvSpPr>
          <p:cNvPr id="24613" name="Rectangle 37"/>
          <p:cNvSpPr>
            <a:spLocks/>
          </p:cNvSpPr>
          <p:nvPr/>
        </p:nvSpPr>
        <p:spPr bwMode="auto">
          <a:xfrm>
            <a:off x="3270250" y="4419600"/>
            <a:ext cx="1319213" cy="381000"/>
          </a:xfrm>
          <a:prstGeom prst="rect">
            <a:avLst/>
          </a:prstGeom>
          <a:solidFill>
            <a:schemeClr val="accent1"/>
          </a:solidFill>
          <a:ln w="9525" cap="flat">
            <a:solidFill>
              <a:schemeClr val="tx1"/>
            </a:solidFill>
            <a:prstDash val="solid"/>
            <a:miter lim="800000"/>
            <a:headEnd type="none" w="med" len="med"/>
            <a:tailEnd type="none" w="med" len="med"/>
          </a:ln>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NET</a:t>
            </a:r>
            <a:r>
              <a:rPr lang="en-US" sz="4000" baseline="-15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n</a:t>
            </a:r>
          </a:p>
        </p:txBody>
      </p:sp>
      <p:sp>
        <p:nvSpPr>
          <p:cNvPr id="24614" name="Rectangle 38"/>
          <p:cNvSpPr>
            <a:spLocks/>
          </p:cNvSpPr>
          <p:nvPr/>
        </p:nvSpPr>
        <p:spPr bwMode="auto">
          <a:xfrm>
            <a:off x="2794000" y="4419600"/>
            <a:ext cx="596900" cy="381000"/>
          </a:xfrm>
          <a:prstGeom prst="rect">
            <a:avLst/>
          </a:prstGeom>
          <a:solidFill>
            <a:schemeClr val="accent1"/>
          </a:solid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wrap="none" lIns="38100" tIns="38100" rIns="38100" bIns="38100" anchor="ctr"/>
          <a:lstStyle/>
          <a:p>
            <a:pPr>
              <a:defRPr/>
            </a:pPr>
            <a:r>
              <a:rPr lang="en-US" sz="4000">
                <a:solidFill>
                  <a:schemeClr val="tx1"/>
                </a:solidFill>
                <a:effectLst>
                  <a:outerShdw blurRad="38100" dist="38100" dir="2700000" algn="tl">
                    <a:srgbClr val="DDDDDD"/>
                  </a:outerShdw>
                </a:effectLst>
                <a:latin typeface="Arial" charset="0"/>
                <a:ea typeface="ＭＳ Ｐゴシック" charset="0"/>
                <a:cs typeface="Arial" charset="0"/>
                <a:sym typeface="Arial" charset="0"/>
              </a:rPr>
              <a:t>…</a:t>
            </a:r>
          </a:p>
        </p:txBody>
      </p:sp>
      <p:cxnSp>
        <p:nvCxnSpPr>
          <p:cNvPr id="58398" name="AutoShape 39"/>
          <p:cNvCxnSpPr>
            <a:cxnSpLocks noChangeShapeType="1"/>
            <a:stCxn id="24610" idx="0"/>
            <a:endCxn id="24612" idx="0"/>
          </p:cNvCxnSpPr>
          <p:nvPr/>
        </p:nvCxnSpPr>
        <p:spPr bwMode="auto">
          <a:xfrm>
            <a:off x="1263650" y="2400300"/>
            <a:ext cx="381000" cy="6858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8399" name="Line 40"/>
          <p:cNvSpPr>
            <a:spLocks noChangeShapeType="1"/>
          </p:cNvSpPr>
          <p:nvPr/>
        </p:nvSpPr>
        <p:spPr bwMode="auto">
          <a:xfrm flipH="1">
            <a:off x="1638300" y="2590800"/>
            <a:ext cx="4191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58400" name="Line 41"/>
          <p:cNvSpPr>
            <a:spLocks noChangeShapeType="1"/>
          </p:cNvSpPr>
          <p:nvPr/>
        </p:nvSpPr>
        <p:spPr bwMode="auto">
          <a:xfrm>
            <a:off x="2933700" y="2590800"/>
            <a:ext cx="4191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58401" name="Line 42"/>
          <p:cNvSpPr>
            <a:spLocks noChangeShapeType="1"/>
          </p:cNvSpPr>
          <p:nvPr/>
        </p:nvSpPr>
        <p:spPr bwMode="auto">
          <a:xfrm flipH="1">
            <a:off x="3352800" y="2590800"/>
            <a:ext cx="4191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cxnSp>
        <p:nvCxnSpPr>
          <p:cNvPr id="58402" name="AutoShape 43"/>
          <p:cNvCxnSpPr>
            <a:cxnSpLocks noChangeShapeType="1"/>
            <a:stCxn id="24610" idx="0"/>
            <a:endCxn id="24612" idx="0"/>
          </p:cNvCxnSpPr>
          <p:nvPr/>
        </p:nvCxnSpPr>
        <p:spPr bwMode="auto">
          <a:xfrm>
            <a:off x="1644650" y="3086100"/>
            <a:ext cx="914400"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8403" name="AutoShape 44"/>
          <p:cNvCxnSpPr>
            <a:cxnSpLocks noChangeShapeType="1"/>
            <a:stCxn id="24610" idx="0"/>
            <a:endCxn id="24612" idx="0"/>
          </p:cNvCxnSpPr>
          <p:nvPr/>
        </p:nvCxnSpPr>
        <p:spPr bwMode="auto">
          <a:xfrm flipH="1">
            <a:off x="2559050" y="3086100"/>
            <a:ext cx="838200"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8404" name="AutoShape 45"/>
          <p:cNvCxnSpPr>
            <a:cxnSpLocks noChangeShapeType="1"/>
            <a:stCxn id="24610" idx="0"/>
            <a:endCxn id="24612" idx="0"/>
          </p:cNvCxnSpPr>
          <p:nvPr/>
        </p:nvCxnSpPr>
        <p:spPr bwMode="auto">
          <a:xfrm>
            <a:off x="2559050" y="3848100"/>
            <a:ext cx="1371600"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8405" name="AutoShape 46"/>
          <p:cNvCxnSpPr>
            <a:cxnSpLocks noChangeShapeType="1"/>
            <a:stCxn id="24610" idx="0"/>
            <a:endCxn id="24612" idx="0"/>
          </p:cNvCxnSpPr>
          <p:nvPr/>
        </p:nvCxnSpPr>
        <p:spPr bwMode="auto">
          <a:xfrm flipH="1">
            <a:off x="1187450" y="3848100"/>
            <a:ext cx="1371600"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8406" name="AutoShape 47"/>
          <p:cNvCxnSpPr>
            <a:cxnSpLocks noChangeShapeType="1"/>
            <a:stCxn id="24610" idx="0"/>
            <a:endCxn id="24612" idx="0"/>
          </p:cNvCxnSpPr>
          <p:nvPr/>
        </p:nvCxnSpPr>
        <p:spPr bwMode="auto">
          <a:xfrm flipH="1">
            <a:off x="2330450" y="3848100"/>
            <a:ext cx="228600" cy="762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End to end arguments</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59394" name="Rectangle 2"/>
          <p:cNvSpPr>
            <a:spLocks/>
          </p:cNvSpPr>
          <p:nvPr/>
        </p:nvSpPr>
        <p:spPr bwMode="auto">
          <a:xfrm>
            <a:off x="804863" y="1692275"/>
            <a:ext cx="76708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One of the most respected and cited of the Internet design principles is the end to end arguments, which state that mechanisms should not be placed in the network if it can be placed in the end node, and that the core of the network should provide a general service, not one that is tailored for a specific application. There are two general dimensions to the arguments: </a:t>
            </a:r>
            <a:r>
              <a:rPr lang="en-US" altLang="ja-JP" sz="2400">
                <a:solidFill>
                  <a:srgbClr val="0000FF"/>
                </a:solidFill>
                <a:latin typeface="Calibri Bold" charset="0"/>
                <a:cs typeface="Calibri Bold" charset="0"/>
                <a:sym typeface="Calibri Bold" charset="0"/>
              </a:rPr>
              <a:t>innovation and reliability.</a:t>
            </a:r>
            <a:r>
              <a:rPr lang="ja-JP" altLang="en-US" sz="2400">
                <a:solidFill>
                  <a:srgbClr val="0000FF"/>
                </a:solidFill>
                <a:latin typeface="Arial" charset="0"/>
                <a:ea typeface="ＭＳ Ｐゴシック" charset="0"/>
                <a:cs typeface="ＭＳ Ｐゴシック" charset="0"/>
                <a:sym typeface="Calibri Bold" charset="0"/>
              </a:rPr>
              <a:t>”</a:t>
            </a:r>
            <a:endParaRPr lang="en-US" altLang="ja-JP" sz="1800">
              <a:solidFill>
                <a:schemeClr val="tx1"/>
              </a:solidFill>
              <a:latin typeface="Calibri" charset="0"/>
              <a:cs typeface="Calibri" charset="0"/>
              <a:sym typeface="Calibri" charset="0"/>
            </a:endParaRPr>
          </a:p>
          <a:p>
            <a:pPr algn="l"/>
            <a:endParaRPr lang="en-US" sz="2400">
              <a:solidFill>
                <a:schemeClr val="tx1"/>
              </a:solidFill>
              <a:latin typeface="Calibri Bold" charset="0"/>
              <a:cs typeface="Calibri Bold" charset="0"/>
              <a:sym typeface="Calibri Bold" charset="0"/>
            </a:endParaRPr>
          </a:p>
          <a:p>
            <a:pPr algn="l"/>
            <a:r>
              <a:rPr lang="en-US" sz="2400">
                <a:solidFill>
                  <a:schemeClr val="tx1"/>
                </a:solidFill>
                <a:latin typeface="Calibri Bold" charset="0"/>
                <a:cs typeface="Calibri Bold" charset="0"/>
                <a:sym typeface="Calibri Bold" charset="0"/>
              </a:rPr>
              <a:t>In Tussle in Cyberspace: David Clark et al.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Defining Tomorrow</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s Internet,</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in Proceedings of SIGCOMM</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02, 2002, USA</a:t>
            </a:r>
            <a:endParaRPr lang="en-US" sz="2400">
              <a:solidFill>
                <a:schemeClr val="tx1"/>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Os Desafios da Internet</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26626" name="Rectangle 2"/>
          <p:cNvSpPr>
            <a:spLocks noGrp="1" noChangeArrowheads="1"/>
          </p:cNvSpPr>
          <p:nvPr>
            <p:ph type="body" idx="1"/>
          </p:nvPr>
        </p:nvSpPr>
        <p:spPr/>
        <p:txBody>
          <a:bodyPr/>
          <a:lstStyle/>
          <a:p>
            <a:pPr marL="304800" indent="-304800" eaLnBrk="1" hangingPunct="1">
              <a:lnSpc>
                <a:spcPct val="80000"/>
              </a:lnSpc>
              <a:spcBef>
                <a:spcPct val="0"/>
              </a:spcBef>
              <a:defRPr/>
            </a:pPr>
            <a:r>
              <a:rPr lang="en-US" sz="2900" smtClean="0">
                <a:latin typeface="Calibri Bold" charset="0"/>
                <a:cs typeface="Calibri Bold" charset="0"/>
                <a:sym typeface="Calibri Bold" charset="0"/>
              </a:rPr>
              <a:t>Um bilião de utilizadores troca 30 a 40 Peta Bytes por dia  na Internet (Inter AS)</a:t>
            </a:r>
            <a:endParaRPr lang="en-US" sz="2900" smtClean="0"/>
          </a:p>
          <a:p>
            <a:pPr marL="304800" indent="-304800" eaLnBrk="1" hangingPunct="1">
              <a:lnSpc>
                <a:spcPct val="80000"/>
              </a:lnSpc>
              <a:defRPr/>
            </a:pPr>
            <a:r>
              <a:rPr lang="en-US" sz="2900" smtClean="0">
                <a:latin typeface="Calibri Bold" charset="0"/>
                <a:cs typeface="Calibri Bold" charset="0"/>
                <a:sym typeface="Calibri Bold" charset="0"/>
              </a:rPr>
              <a:t>Dentro de alguns anos serão vários biliões a utilizarem dispositivos móveis inteligentes</a:t>
            </a:r>
            <a:endParaRPr lang="en-US" sz="2900" smtClean="0"/>
          </a:p>
          <a:p>
            <a:pPr marL="304800" indent="-304800" eaLnBrk="1" hangingPunct="1">
              <a:lnSpc>
                <a:spcPct val="80000"/>
              </a:lnSpc>
              <a:defRPr/>
            </a:pPr>
            <a:r>
              <a:rPr lang="en-US" sz="2900" smtClean="0">
                <a:latin typeface="Calibri Bold" charset="0"/>
                <a:cs typeface="Calibri Bold" charset="0"/>
                <a:sym typeface="Calibri Bold" charset="0"/>
              </a:rPr>
              <a:t>Será que</a:t>
            </a:r>
            <a:endParaRPr lang="en-US" sz="2900" smtClean="0"/>
          </a:p>
          <a:p>
            <a:pPr lvl="1" eaLnBrk="1" hangingPunct="1">
              <a:lnSpc>
                <a:spcPct val="80000"/>
              </a:lnSpc>
              <a:defRPr/>
            </a:pPr>
            <a:r>
              <a:rPr lang="en-US" sz="2500" smtClean="0">
                <a:latin typeface="Calibri Bold" charset="0"/>
                <a:cs typeface="Calibri Bold" charset="0"/>
                <a:sym typeface="Calibri Bold" charset="0"/>
              </a:rPr>
              <a:t>A Internet conseguirá escalar a esse nível ?</a:t>
            </a:r>
            <a:endParaRPr lang="en-US" sz="2500" smtClean="0"/>
          </a:p>
          <a:p>
            <a:pPr lvl="1" eaLnBrk="1" hangingPunct="1">
              <a:lnSpc>
                <a:spcPct val="80000"/>
              </a:lnSpc>
              <a:defRPr/>
            </a:pPr>
            <a:r>
              <a:rPr lang="en-US" sz="2500" smtClean="0">
                <a:latin typeface="Calibri Bold" charset="0"/>
                <a:cs typeface="Calibri Bold" charset="0"/>
                <a:sym typeface="Calibri Bold" charset="0"/>
              </a:rPr>
              <a:t>Tornar-se-á fiável e segura ?</a:t>
            </a:r>
            <a:endParaRPr lang="en-US" sz="2500" smtClean="0"/>
          </a:p>
          <a:p>
            <a:pPr lvl="1" eaLnBrk="1" hangingPunct="1">
              <a:lnSpc>
                <a:spcPct val="80000"/>
              </a:lnSpc>
              <a:defRPr/>
            </a:pPr>
            <a:r>
              <a:rPr lang="en-US" sz="2500" smtClean="0">
                <a:latin typeface="Calibri Bold" charset="0"/>
                <a:cs typeface="Calibri Bold" charset="0"/>
                <a:sym typeface="Calibri Bold" charset="0"/>
              </a:rPr>
              <a:t>Não se transformará num gigantesco </a:t>
            </a:r>
            <a:r>
              <a:rPr lang="en-US" sz="2500" smtClean="0">
                <a:latin typeface="Calibri Bold Italic" charset="0"/>
                <a:cs typeface="Calibri Bold Italic" charset="0"/>
                <a:sym typeface="Calibri Bold Italic" charset="0"/>
              </a:rPr>
              <a:t>big brother </a:t>
            </a:r>
            <a:r>
              <a:rPr lang="en-US" sz="2500" smtClean="0">
                <a:latin typeface="Calibri Bold" charset="0"/>
                <a:cs typeface="Calibri Bold" charset="0"/>
                <a:sym typeface="Calibri Bold" charset="0"/>
              </a:rPr>
              <a:t>?</a:t>
            </a:r>
            <a:endParaRPr lang="en-US" sz="2500" smtClean="0"/>
          </a:p>
          <a:p>
            <a:pPr lvl="1" eaLnBrk="1" hangingPunct="1">
              <a:lnSpc>
                <a:spcPct val="80000"/>
              </a:lnSpc>
              <a:defRPr/>
            </a:pPr>
            <a:r>
              <a:rPr lang="en-US" sz="2500" smtClean="0">
                <a:latin typeface="Calibri Bold" charset="0"/>
                <a:cs typeface="Calibri Bold" charset="0"/>
                <a:sym typeface="Calibri Bold" charset="0"/>
              </a:rPr>
              <a:t>Continuará a ser neutra para as aplicações e aberta à inovação ?</a:t>
            </a:r>
            <a:endParaRPr lang="en-US" sz="2500" smtClean="0"/>
          </a:p>
          <a:p>
            <a:pPr lvl="1" eaLnBrk="1" hangingPunct="1">
              <a:lnSpc>
                <a:spcPct val="80000"/>
              </a:lnSpc>
              <a:defRPr/>
            </a:pPr>
            <a:r>
              <a:rPr lang="en-US" sz="2500" smtClean="0">
                <a:latin typeface="Calibri Bold" charset="0"/>
                <a:cs typeface="Calibri Bold" charset="0"/>
                <a:sym typeface="Calibri Bold" charset="0"/>
              </a:rPr>
              <a:t>Continuará aberta e livre em todos os países ?</a:t>
            </a:r>
            <a:endParaRPr lang="en-US" sz="25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Os problemas da Escala</a:t>
            </a:r>
            <a:endParaRPr lang="en-US"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27650" name="Group 2"/>
          <p:cNvGraphicFramePr>
            <a:graphicFrameLocks noGrp="1"/>
          </p:cNvGraphicFramePr>
          <p:nvPr/>
        </p:nvGraphicFramePr>
        <p:xfrm>
          <a:off x="457200" y="1624013"/>
          <a:ext cx="8448675" cy="2219328"/>
        </p:xfrm>
        <a:graphic>
          <a:graphicData uri="http://schemas.openxmlformats.org/drawingml/2006/table">
            <a:tbl>
              <a:tblPr/>
              <a:tblGrid>
                <a:gridCol w="3663950"/>
                <a:gridCol w="1149350"/>
                <a:gridCol w="1184275"/>
                <a:gridCol w="1285875"/>
                <a:gridCol w="1165225"/>
              </a:tblGrid>
              <a:tr h="369888">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Channels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1980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1990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2010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2015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End User Average Interface Speed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 M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100 M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End User Advanced Interface Speed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2,4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9,6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100 Mbps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 G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Backbone Average Interface Speed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64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64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 G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100 G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Backbone Research Interface Speed</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128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512 K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100 G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 T bps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Users and channels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thousands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 million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 billion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 billions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
        <p:nvSpPr>
          <p:cNvPr id="61486" name="Rectangle 104"/>
          <p:cNvSpPr>
            <a:spLocks/>
          </p:cNvSpPr>
          <p:nvPr/>
        </p:nvSpPr>
        <p:spPr bwMode="auto">
          <a:xfrm>
            <a:off x="496888" y="4216400"/>
            <a:ext cx="84201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400">
                <a:solidFill>
                  <a:schemeClr val="tx1"/>
                </a:solidFill>
                <a:latin typeface="Calibri Bold" charset="0"/>
                <a:ea typeface="ＭＳ Ｐゴシック" charset="0"/>
                <a:cs typeface="ＭＳ Ｐゴシック" charset="0"/>
                <a:sym typeface="Calibri Bold" charset="0"/>
              </a:rPr>
              <a:t>Quer o número de canais, quer a respectiva capacidade aumentará várias ordens de grandeza</a:t>
            </a:r>
            <a:endParaRPr lang="en-US" sz="1800">
              <a:solidFill>
                <a:schemeClr val="tx1"/>
              </a:solidFill>
              <a:latin typeface="Calibri" charset="0"/>
              <a:ea typeface="ＭＳ Ｐゴシック" charset="0"/>
              <a:cs typeface="ＭＳ Ｐゴシック" charset="0"/>
              <a:sym typeface="Calibri" charset="0"/>
            </a:endParaRPr>
          </a:p>
          <a:p>
            <a:pPr algn="l"/>
            <a:endParaRPr lang="en-US" sz="2400">
              <a:solidFill>
                <a:schemeClr val="tx1"/>
              </a:solidFill>
              <a:latin typeface="Calibri Bold" charset="0"/>
              <a:ea typeface="ＭＳ Ｐゴシック" charset="0"/>
              <a:cs typeface="ＭＳ Ｐゴシック" charset="0"/>
              <a:sym typeface="Calibri Bold" charset="0"/>
            </a:endParaRPr>
          </a:p>
          <a:p>
            <a:pPr algn="l"/>
            <a:r>
              <a:rPr lang="en-US" sz="2400">
                <a:solidFill>
                  <a:schemeClr val="tx1"/>
                </a:solidFill>
                <a:latin typeface="Calibri Bold" charset="0"/>
                <a:ea typeface="ＭＳ Ｐゴシック" charset="0"/>
                <a:cs typeface="ＭＳ Ｐゴシック" charset="0"/>
                <a:sym typeface="Calibri Bold" charset="0"/>
              </a:rPr>
              <a:t>Quantos endereços globais serão necessários ?</a:t>
            </a:r>
            <a:endParaRPr lang="en-US" sz="1800">
              <a:solidFill>
                <a:schemeClr val="tx1"/>
              </a:solidFill>
              <a:latin typeface="Calibri" charset="0"/>
              <a:ea typeface="ＭＳ Ｐゴシック" charset="0"/>
              <a:cs typeface="ＭＳ Ｐゴシック" charset="0"/>
              <a:sym typeface="Calibri" charset="0"/>
            </a:endParaRPr>
          </a:p>
          <a:p>
            <a:pPr algn="l"/>
            <a:endParaRPr lang="en-US" sz="2400">
              <a:solidFill>
                <a:schemeClr val="tx1"/>
              </a:solidFill>
              <a:latin typeface="Calibri Bold" charset="0"/>
              <a:ea typeface="ＭＳ Ｐゴシック" charset="0"/>
              <a:cs typeface="ＭＳ Ｐゴシック" charset="0"/>
              <a:sym typeface="Calibri Bold" charset="0"/>
            </a:endParaRPr>
          </a:p>
          <a:p>
            <a:pPr algn="l"/>
            <a:r>
              <a:rPr lang="en-US" sz="2400">
                <a:solidFill>
                  <a:schemeClr val="tx1"/>
                </a:solidFill>
                <a:latin typeface="Calibri Bold" charset="0"/>
                <a:ea typeface="ＭＳ Ｐゴシック" charset="0"/>
                <a:cs typeface="ＭＳ Ｐゴシック" charset="0"/>
                <a:sym typeface="Calibri Bold" charset="0"/>
              </a:rPr>
              <a:t>Como acomodar biliões de utilizadores móveis ?</a:t>
            </a:r>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Scaling The Backbone — BGP Prefixes</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sp>
        <p:nvSpPr>
          <p:cNvPr id="62466" name="Rectangle 2"/>
          <p:cNvSpPr>
            <a:spLocks/>
          </p:cNvSpPr>
          <p:nvPr/>
        </p:nvSpPr>
        <p:spPr bwMode="auto">
          <a:xfrm>
            <a:off x="728663" y="6291263"/>
            <a:ext cx="2579687"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none" lIns="38100" tIns="38100" rIns="38100" bIns="38100">
            <a:spAutoFit/>
          </a:bodyPr>
          <a:lstStyle/>
          <a:p>
            <a:pPr algn="l"/>
            <a:r>
              <a:rPr lang="en-US" sz="1800">
                <a:solidFill>
                  <a:srgbClr val="0000FF"/>
                </a:solidFill>
                <a:latin typeface="Calibri Bold" charset="0"/>
                <a:ea typeface="ＭＳ Ｐゴシック" charset="0"/>
                <a:cs typeface="ＭＳ Ｐゴシック" charset="0"/>
                <a:sym typeface="Calibri Bold" charset="0"/>
              </a:rPr>
              <a:t>In  http://bgp.potaroo.net</a:t>
            </a:r>
          </a:p>
        </p:txBody>
      </p:sp>
      <p:pic>
        <p:nvPicPr>
          <p:cNvPr id="624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16050"/>
            <a:ext cx="8066088"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Scale in the Backbone — BGP Updates</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sp>
        <p:nvSpPr>
          <p:cNvPr id="63490" name="Rectangle 2"/>
          <p:cNvSpPr>
            <a:spLocks/>
          </p:cNvSpPr>
          <p:nvPr/>
        </p:nvSpPr>
        <p:spPr bwMode="auto">
          <a:xfrm>
            <a:off x="457200" y="1417638"/>
            <a:ext cx="82423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000">
                <a:solidFill>
                  <a:schemeClr val="tx1"/>
                </a:solidFill>
                <a:latin typeface="Calibri" charset="0"/>
                <a:ea typeface="ＭＳ Ｐゴシック" charset="0"/>
                <a:cs typeface="ＭＳ Ｐゴシック" charset="0"/>
                <a:sym typeface="Calibri" charset="0"/>
              </a:rPr>
              <a:t>7 Day BGP Profile: 24-April-2010 00:00 - 30-April-2010 23:59 (UTC+1000)</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Number of BGP Update Messages:  608618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Number of Prefix Updates:  1263963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Number of Prefix Withdrawals:  95959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Average Prefixes per BGP Update:  2.23</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Average BGP Update Messages per second:  0.88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Average Prefix Updates per second:  1.97</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Bold" charset="0"/>
                <a:ea typeface="ＭＳ Ｐゴシック" charset="0"/>
                <a:cs typeface="ＭＳ Ｐゴシック" charset="0"/>
                <a:sym typeface="Calibri Bold" charset="0"/>
              </a:rPr>
              <a:t>Peak BGP Update Message Rate per second:  1032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           (04:59:53 Tue, 27-Apr-2010)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Bold" charset="0"/>
                <a:ea typeface="ＭＳ Ｐゴシック" charset="0"/>
                <a:cs typeface="ＭＳ Ｐゴシック" charset="0"/>
                <a:sym typeface="Calibri Bold" charset="0"/>
              </a:rPr>
              <a:t>Peak Prefix Update Rate per second:  787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           (11:56:15 Tue, 27-Apr-2010)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Bold" charset="0"/>
                <a:ea typeface="ＭＳ Ｐゴシック" charset="0"/>
                <a:cs typeface="ＭＳ Ｐゴシック" charset="0"/>
                <a:sym typeface="Calibri Bold" charset="0"/>
              </a:rPr>
              <a:t>Peak Prefix Withdraw Rate per second:  4268 </a:t>
            </a:r>
            <a:r>
              <a:rPr lang="en-US" sz="2000">
                <a:solidFill>
                  <a:schemeClr val="tx1"/>
                </a:solidFill>
                <a:latin typeface="Calibri" charset="0"/>
                <a:ea typeface="ＭＳ Ｐゴシック" charset="0"/>
                <a:cs typeface="ＭＳ Ｐゴシック" charset="0"/>
                <a:sym typeface="Calibri" charset="0"/>
              </a:rPr>
              <a:t> ← </a:t>
            </a:r>
            <a:r>
              <a:rPr lang="en-US" sz="2000">
                <a:solidFill>
                  <a:schemeClr val="tx1"/>
                </a:solidFill>
                <a:latin typeface="Calibri Bold" charset="0"/>
                <a:ea typeface="ＭＳ Ｐゴシック" charset="0"/>
                <a:cs typeface="ＭＳ Ｐゴシック" charset="0"/>
                <a:sym typeface="Calibri Bold" charset="0"/>
              </a:rPr>
              <a:t>Tratamento de falhas</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charset="0"/>
                <a:ea typeface="ＭＳ Ｐゴシック" charset="0"/>
                <a:cs typeface="ＭＳ Ｐゴシック" charset="0"/>
                <a:sym typeface="Calibri" charset="0"/>
              </a:rPr>
              <a:t>           (04:59:53 Tue, 27-Apr-2010) </a:t>
            </a:r>
            <a:endParaRPr lang="en-US" sz="1800">
              <a:solidFill>
                <a:schemeClr val="tx1"/>
              </a:solidFill>
              <a:latin typeface="Calibri" charset="0"/>
              <a:ea typeface="ＭＳ Ｐゴシック" charset="0"/>
              <a:cs typeface="ＭＳ Ｐゴシック" charset="0"/>
              <a:sym typeface="Calibri" charset="0"/>
            </a:endParaRPr>
          </a:p>
          <a:p>
            <a:pPr algn="l"/>
            <a:r>
              <a:rPr lang="en-US" sz="2000">
                <a:solidFill>
                  <a:schemeClr val="tx1"/>
                </a:solidFill>
                <a:latin typeface="Calibri Bold" charset="0"/>
                <a:ea typeface="ＭＳ Ｐゴシック" charset="0"/>
                <a:cs typeface="ＭＳ Ｐゴシック" charset="0"/>
                <a:sym typeface="Calibri Bold" charset="0"/>
              </a:rPr>
              <a:t>Prefix Count:  329975</a:t>
            </a:r>
          </a:p>
        </p:txBody>
      </p:sp>
      <p:sp>
        <p:nvSpPr>
          <p:cNvPr id="63491" name="Rectangle 3"/>
          <p:cNvSpPr>
            <a:spLocks/>
          </p:cNvSpPr>
          <p:nvPr/>
        </p:nvSpPr>
        <p:spPr bwMode="auto">
          <a:xfrm>
            <a:off x="728663" y="6291263"/>
            <a:ext cx="2579687"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none" lIns="38100" tIns="38100" rIns="38100" bIns="38100">
            <a:spAutoFit/>
          </a:bodyPr>
          <a:lstStyle/>
          <a:p>
            <a:pPr algn="l"/>
            <a:r>
              <a:rPr lang="en-US" sz="1800">
                <a:solidFill>
                  <a:srgbClr val="0000FF"/>
                </a:solidFill>
                <a:latin typeface="Calibri Bold" charset="0"/>
                <a:ea typeface="ＭＳ Ｐゴシック" charset="0"/>
                <a:cs typeface="ＭＳ Ｐゴシック" charset="0"/>
                <a:sym typeface="Calibri Bold" charset="0"/>
              </a:rPr>
              <a:t>In  http://bgp.potaroo.net</a:t>
            </a:r>
          </a:p>
        </p:txBody>
      </p:sp>
    </p:spTree>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Problemas do BGP</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30722" name="Rectangle 2"/>
          <p:cNvSpPr>
            <a:spLocks noGrp="1" noChangeArrowheads="1"/>
          </p:cNvSpPr>
          <p:nvPr>
            <p:ph type="body" idx="1"/>
          </p:nvPr>
        </p:nvSpPr>
        <p:spPr>
          <a:xfrm>
            <a:off x="457200" y="1417638"/>
            <a:ext cx="8229600" cy="4678362"/>
          </a:xfrm>
        </p:spPr>
        <p:txBody>
          <a:bodyPr/>
          <a:lstStyle/>
          <a:p>
            <a:pPr marL="304800" indent="-304800" eaLnBrk="1" hangingPunct="1">
              <a:lnSpc>
                <a:spcPct val="90000"/>
              </a:lnSpc>
              <a:spcBef>
                <a:spcPct val="0"/>
              </a:spcBef>
              <a:defRPr/>
            </a:pPr>
            <a:r>
              <a:rPr lang="en-US" smtClean="0">
                <a:latin typeface="Calibri Bold" charset="0"/>
                <a:cs typeface="Calibri Bold" charset="0"/>
                <a:sym typeface="Calibri Bold" charset="0"/>
              </a:rPr>
              <a:t>No essencial, o BGP usa um único mecanismo para lidar com vários problemas</a:t>
            </a:r>
            <a:endParaRPr lang="en-US" smtClean="0"/>
          </a:p>
          <a:p>
            <a:pPr marL="304800" indent="-304800" eaLnBrk="1" hangingPunct="1">
              <a:lnSpc>
                <a:spcPct val="90000"/>
              </a:lnSpc>
              <a:defRPr/>
            </a:pPr>
            <a:r>
              <a:rPr lang="en-US" smtClean="0">
                <a:latin typeface="Calibri Bold" charset="0"/>
                <a:cs typeface="Calibri Bold" charset="0"/>
                <a:sym typeface="Calibri Bold" charset="0"/>
              </a:rPr>
              <a:t>Resultado</a:t>
            </a:r>
            <a:endParaRPr lang="en-US" smtClean="0"/>
          </a:p>
          <a:p>
            <a:pPr lvl="1" eaLnBrk="1" hangingPunct="1">
              <a:lnSpc>
                <a:spcPct val="90000"/>
              </a:lnSpc>
              <a:defRPr/>
            </a:pPr>
            <a:r>
              <a:rPr lang="en-US" smtClean="0">
                <a:latin typeface="Calibri Bold" charset="0"/>
                <a:cs typeface="Calibri Bold" charset="0"/>
                <a:sym typeface="Calibri Bold" charset="0"/>
              </a:rPr>
              <a:t>Bom para políticas, mas as falhas são tratadas pelo mesmo mecanismo que trata as políticas — a convergência é muito lenta</a:t>
            </a:r>
            <a:endParaRPr lang="en-US" smtClean="0"/>
          </a:p>
          <a:p>
            <a:pPr lvl="1" eaLnBrk="1" hangingPunct="1">
              <a:lnSpc>
                <a:spcPct val="90000"/>
              </a:lnSpc>
              <a:defRPr/>
            </a:pPr>
            <a:r>
              <a:rPr lang="en-US" smtClean="0">
                <a:latin typeface="Calibri Bold" charset="0"/>
                <a:cs typeface="Calibri Bold" charset="0"/>
                <a:sym typeface="Calibri Bold" charset="0"/>
              </a:rPr>
              <a:t>Mau para falhas, ausência de optimalidade do encaminhamento, ausência de </a:t>
            </a:r>
            <a:r>
              <a:rPr lang="en-US" smtClean="0">
                <a:latin typeface="Calibri Bold Italic" charset="0"/>
                <a:cs typeface="Calibri Bold Italic" charset="0"/>
                <a:sym typeface="Calibri Bold Italic" charset="0"/>
              </a:rPr>
              <a:t>traffic engineering</a:t>
            </a:r>
            <a:endParaRPr lang="en-US" smtClean="0"/>
          </a:p>
          <a:p>
            <a:pPr lvl="1" eaLnBrk="1" hangingPunct="1">
              <a:lnSpc>
                <a:spcPct val="90000"/>
              </a:lnSpc>
              <a:defRPr/>
            </a:pPr>
            <a:r>
              <a:rPr lang="en-US" smtClean="0">
                <a:latin typeface="Calibri Bold" charset="0"/>
                <a:cs typeface="Calibri Bold" charset="0"/>
                <a:sym typeface="Calibri Bold" charset="0"/>
              </a:rPr>
              <a:t>Escala e segurança são críticas mas estão ausentes</a:t>
            </a:r>
            <a:endParaRPr lang="en-US"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Keep Complexity Under Control</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65538" name="Rectangle 2"/>
          <p:cNvSpPr>
            <a:spLocks/>
          </p:cNvSpPr>
          <p:nvPr/>
        </p:nvSpPr>
        <p:spPr bwMode="auto">
          <a:xfrm>
            <a:off x="1952625" y="5924550"/>
            <a:ext cx="2952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none" lIns="38100" tIns="38100" rIns="38100" bIns="38100">
            <a:spAutoFit/>
          </a:bodyPr>
          <a:lstStyle/>
          <a:p>
            <a:pPr algn="l"/>
            <a:r>
              <a:rPr lang="en-US" sz="1800">
                <a:solidFill>
                  <a:schemeClr val="tx1"/>
                </a:solidFill>
                <a:latin typeface="Calibri" charset="0"/>
                <a:ea typeface="ＭＳ Ｐゴシック" charset="0"/>
                <a:cs typeface="ＭＳ Ｐゴシック" charset="0"/>
                <a:sym typeface="Calibri" charset="0"/>
              </a:rPr>
              <a:t>    </a:t>
            </a:r>
          </a:p>
        </p:txBody>
      </p:sp>
      <p:sp>
        <p:nvSpPr>
          <p:cNvPr id="65539" name="Rectangle 3"/>
          <p:cNvSpPr>
            <a:spLocks/>
          </p:cNvSpPr>
          <p:nvPr/>
        </p:nvSpPr>
        <p:spPr bwMode="auto">
          <a:xfrm>
            <a:off x="457200" y="4740275"/>
            <a:ext cx="82423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2400">
                <a:solidFill>
                  <a:schemeClr val="tx1"/>
                </a:solidFill>
                <a:latin typeface="Calibri Bold" charset="0"/>
                <a:ea typeface="ＭＳ Ｐゴシック" charset="0"/>
                <a:cs typeface="ＭＳ Ｐゴシック" charset="0"/>
                <a:sym typeface="Calibri Bold" charset="0"/>
              </a:rPr>
              <a:t>However: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Perfection is reached not when there is no longer anything to add, but when there is no longer anything to take away</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Antoine de Saint Exupéry</a:t>
            </a:r>
            <a:endParaRPr lang="en-US" sz="2400">
              <a:solidFill>
                <a:schemeClr val="tx1"/>
              </a:solidFill>
              <a:latin typeface="Calibri Bold" charset="0"/>
              <a:cs typeface="Calibri Bold" charset="0"/>
              <a:sym typeface="Calibri Bold" charset="0"/>
            </a:endParaRPr>
          </a:p>
        </p:txBody>
      </p:sp>
      <p:sp>
        <p:nvSpPr>
          <p:cNvPr id="31748" name="Rectangle 4"/>
          <p:cNvSpPr>
            <a:spLocks noGrp="1" noChangeArrowheads="1"/>
          </p:cNvSpPr>
          <p:nvPr>
            <p:ph type="body" idx="1"/>
          </p:nvPr>
        </p:nvSpPr>
        <p:spPr>
          <a:xfrm>
            <a:off x="457200" y="1470025"/>
            <a:ext cx="8229600" cy="4819650"/>
          </a:xfrm>
        </p:spPr>
        <p:txBody>
          <a:bodyPr/>
          <a:lstStyle/>
          <a:p>
            <a:pPr marL="304800" indent="-304800" eaLnBrk="1" hangingPunct="1">
              <a:spcBef>
                <a:spcPct val="0"/>
              </a:spcBef>
              <a:defRPr/>
            </a:pPr>
            <a:r>
              <a:rPr lang="en-US" sz="2400" smtClean="0">
                <a:latin typeface="Calibri Bold" charset="0"/>
                <a:cs typeface="Calibri Bold" charset="0"/>
                <a:sym typeface="Calibri Bold" charset="0"/>
              </a:rPr>
              <a:t>Há soluções de curto prazo (afinar timers, propagação inteligente de updates, ...)</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Arquitecturais de médio prazo (LISP – locator / identifier separation, ...)</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Mais disruptivas: simplificar o core e dar mais liberdade de escolha e responsabilidade à periferia, ignorar o tratamento de falhas de curto prazo no core .... como ?</a:t>
            </a:r>
            <a:endParaRPr lang="en-US" sz="24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Inter AS Consumer transported data</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32770" name="Group 2"/>
          <p:cNvGraphicFramePr>
            <a:graphicFrameLocks noGrp="1"/>
          </p:cNvGraphicFramePr>
          <p:nvPr/>
        </p:nvGraphicFramePr>
        <p:xfrm>
          <a:off x="457200" y="1600200"/>
          <a:ext cx="8228013" cy="3698875"/>
        </p:xfrm>
        <a:graphic>
          <a:graphicData uri="http://schemas.openxmlformats.org/drawingml/2006/table">
            <a:tbl>
              <a:tblPr/>
              <a:tblGrid>
                <a:gridCol w="4321175"/>
                <a:gridCol w="935038"/>
                <a:gridCol w="968375"/>
                <a:gridCol w="1085850"/>
                <a:gridCol w="917575"/>
              </a:tblGrid>
              <a:tr h="369888">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By Sub-Segment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2009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2013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Web/Mail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1 595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18,2 %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3 965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File Sharing P2P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4 083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46,6 %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9 629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29,9%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Online Gaming</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0,99 %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239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0,74%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Consumer VoIP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0,5 %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Live Video Communications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57</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0,6 %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354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1,1 %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Video to PC (pay TV, VoD, YouTube \ Vo P2P)</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2 431</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27,7 %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12 442</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38,7 %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Video to TV (same to a TV set)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149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1,7 %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2 594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Ambient Video (security cams,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224</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2,5 %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2 715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8,4 %</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3698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Total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8755</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32129</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endPar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endParaRP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sp>
        <p:nvSpPr>
          <p:cNvPr id="66630" name="Rectangle 168"/>
          <p:cNvSpPr>
            <a:spLocks/>
          </p:cNvSpPr>
          <p:nvPr/>
        </p:nvSpPr>
        <p:spPr bwMode="auto">
          <a:xfrm>
            <a:off x="457200" y="6196013"/>
            <a:ext cx="8242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Cisco Visual Network Index:  Forecast and Methodology, 2008 - 2013</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Arpanet Logical Map. August 1976</a:t>
            </a:r>
            <a:endParaRPr lang="en-US" smtClean="0">
              <a:solidFill>
                <a:srgbClr val="0000FF"/>
              </a:solidFill>
              <a:latin typeface="Calibri Bold" charset="0"/>
              <a:ea typeface="ヒラギノ角ゴ ProN W6" charset="0"/>
              <a:cs typeface="ヒラギノ角ゴ ProN W6" charset="0"/>
              <a:sym typeface="Calibri Bold" charset="0"/>
            </a:endParaRP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17638"/>
            <a:ext cx="7027863"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39939" name="Rectangle 3"/>
          <p:cNvSpPr>
            <a:spLocks/>
          </p:cNvSpPr>
          <p:nvPr/>
        </p:nvSpPr>
        <p:spPr bwMode="auto">
          <a:xfrm>
            <a:off x="457200" y="5776913"/>
            <a:ext cx="84201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I. K. Dalal and R. Metcalf,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Reverse Path Forwarding of Broadcast Packets,</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CACM, December 1978, Volume 21, Number 12</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p:txBody>
          <a:bodyPr/>
          <a:lstStyle/>
          <a:p>
            <a:pPr eaLnBrk="1" hangingPunct="1">
              <a:defRPr/>
            </a:pPr>
            <a:r>
              <a:rPr lang="en-US" sz="3600" smtClean="0">
                <a:solidFill>
                  <a:srgbClr val="0000FF"/>
                </a:solidFill>
                <a:latin typeface="Calibri Bold" charset="0"/>
                <a:cs typeface="Calibri Bold" charset="0"/>
                <a:sym typeface="Calibri Bold" charset="0"/>
              </a:rPr>
              <a:t>The Akamai Content Distribution Network</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sp>
        <p:nvSpPr>
          <p:cNvPr id="33794" name="Rectangle 2"/>
          <p:cNvSpPr>
            <a:spLocks noGrp="1" noChangeArrowheads="1"/>
          </p:cNvSpPr>
          <p:nvPr>
            <p:ph type="body" idx="1"/>
          </p:nvPr>
        </p:nvSpPr>
        <p:spPr/>
        <p:txBody>
          <a:bodyPr/>
          <a:lstStyle/>
          <a:p>
            <a:pPr marL="304800" indent="-304800" eaLnBrk="1" hangingPunct="1">
              <a:lnSpc>
                <a:spcPct val="90000"/>
              </a:lnSpc>
              <a:spcBef>
                <a:spcPct val="0"/>
              </a:spcBef>
              <a:defRPr/>
            </a:pPr>
            <a:r>
              <a:rPr lang="en-US" sz="2700" smtClean="0">
                <a:latin typeface="Calibri Bold" charset="0"/>
                <a:cs typeface="Calibri Bold" charset="0"/>
                <a:sym typeface="Calibri Bold" charset="0"/>
              </a:rPr>
              <a:t>Provavelmente a maior rede </a:t>
            </a:r>
            <a:r>
              <a:rPr lang="en-US" sz="2700" smtClean="0">
                <a:latin typeface="Calibri Bold Italic" charset="0"/>
                <a:cs typeface="Calibri Bold Italic" charset="0"/>
                <a:sym typeface="Calibri Bold Italic" charset="0"/>
              </a:rPr>
              <a:t>overlay</a:t>
            </a:r>
            <a:r>
              <a:rPr lang="en-US" sz="2700" smtClean="0">
                <a:latin typeface="Calibri Bold" charset="0"/>
                <a:cs typeface="Calibri Bold" charset="0"/>
                <a:sym typeface="Calibri Bold" charset="0"/>
              </a:rPr>
              <a:t> comercial baseada em infra-estrutura do mundo, ao nível aplicacional, construída nos últimos 10 anos</a:t>
            </a:r>
            <a:endParaRPr lang="en-US" sz="2700" smtClean="0"/>
          </a:p>
          <a:p>
            <a:pPr marL="304800" indent="-304800" eaLnBrk="1" hangingPunct="1">
              <a:lnSpc>
                <a:spcPct val="90000"/>
              </a:lnSpc>
              <a:defRPr/>
            </a:pPr>
            <a:r>
              <a:rPr lang="en-US" sz="2700" smtClean="0">
                <a:latin typeface="Calibri Bold" charset="0"/>
                <a:cs typeface="Calibri Bold" charset="0"/>
                <a:sym typeface="Calibri Bold" charset="0"/>
              </a:rPr>
              <a:t>77.000 servidores distribuídos pelo mundo inteiro</a:t>
            </a:r>
            <a:endParaRPr lang="en-US" sz="2700" smtClean="0"/>
          </a:p>
          <a:p>
            <a:pPr marL="304800" indent="-304800" eaLnBrk="1" hangingPunct="1">
              <a:lnSpc>
                <a:spcPct val="90000"/>
              </a:lnSpc>
              <a:defRPr/>
            </a:pPr>
            <a:r>
              <a:rPr lang="en-US" sz="2700" smtClean="0">
                <a:latin typeface="Calibri Bold" charset="0"/>
                <a:cs typeface="Calibri Bold" charset="0"/>
                <a:sym typeface="Calibri Bold" charset="0"/>
              </a:rPr>
              <a:t>Presente em cerca de 1000 AS diferentes (felizmente, por agora, ainda não há concentração dos ISP finais !)</a:t>
            </a:r>
            <a:endParaRPr lang="en-US" sz="2700" smtClean="0"/>
          </a:p>
          <a:p>
            <a:pPr marL="304800" indent="-304800" eaLnBrk="1" hangingPunct="1">
              <a:lnSpc>
                <a:spcPct val="90000"/>
              </a:lnSpc>
              <a:defRPr/>
            </a:pPr>
            <a:r>
              <a:rPr lang="en-US" sz="2700" smtClean="0">
                <a:latin typeface="Calibri Bold" charset="0"/>
                <a:cs typeface="Calibri Bold" charset="0"/>
                <a:sym typeface="Calibri Bold" charset="0"/>
              </a:rPr>
              <a:t>Fornece, de forma transparente para os utilizadores, melhor acesso aos conteúdos dos seus clientes (conteúdo estático e dinâmico, streaming, …)</a:t>
            </a:r>
            <a:endParaRPr lang="en-US" sz="2700" smtClean="0"/>
          </a:p>
          <a:p>
            <a:pPr marL="304800" indent="-304800" eaLnBrk="1" hangingPunct="1">
              <a:lnSpc>
                <a:spcPct val="90000"/>
              </a:lnSpc>
              <a:defRPr/>
            </a:pPr>
            <a:r>
              <a:rPr lang="en-US" sz="2700" smtClean="0">
                <a:latin typeface="Calibri Bold" charset="0"/>
                <a:cs typeface="Calibri Bold" charset="0"/>
                <a:sym typeface="Calibri Bold" charset="0"/>
              </a:rPr>
              <a:t>Usada pelos grandes nomes da indústria (Apple, ...)</a:t>
            </a:r>
            <a:endParaRPr lang="en-US" sz="27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113" y="339725"/>
            <a:ext cx="7439025" cy="626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Técnicas usadas na rede Akamai</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35842" name="Rectangle 2"/>
          <p:cNvSpPr>
            <a:spLocks noGrp="1" noChangeArrowheads="1"/>
          </p:cNvSpPr>
          <p:nvPr>
            <p:ph type="body" idx="1"/>
          </p:nvPr>
        </p:nvSpPr>
        <p:spPr/>
        <p:txBody>
          <a:bodyPr/>
          <a:lstStyle/>
          <a:p>
            <a:pPr marL="304800" indent="-304800" eaLnBrk="1" hangingPunct="1">
              <a:lnSpc>
                <a:spcPct val="80000"/>
              </a:lnSpc>
              <a:spcBef>
                <a:spcPct val="0"/>
              </a:spcBef>
              <a:defRPr/>
            </a:pPr>
            <a:r>
              <a:rPr lang="en-US" sz="2900" smtClean="0">
                <a:latin typeface="Calibri Bold" charset="0"/>
                <a:cs typeface="Calibri Bold" charset="0"/>
                <a:sym typeface="Calibri Bold" charset="0"/>
              </a:rPr>
              <a:t>Redirigir os clientes para os seus servidores mais próximos</a:t>
            </a:r>
            <a:endParaRPr lang="en-US" sz="2900" smtClean="0"/>
          </a:p>
          <a:p>
            <a:pPr marL="304800" indent="-304800" eaLnBrk="1" hangingPunct="1">
              <a:lnSpc>
                <a:spcPct val="80000"/>
              </a:lnSpc>
              <a:defRPr/>
            </a:pPr>
            <a:r>
              <a:rPr lang="en-US" sz="2900" smtClean="0">
                <a:latin typeface="Calibri Bold Italic" charset="0"/>
                <a:cs typeface="Calibri Bold Italic" charset="0"/>
                <a:sym typeface="Calibri Bold Italic" charset="0"/>
              </a:rPr>
              <a:t>Caching</a:t>
            </a:r>
            <a:r>
              <a:rPr lang="en-US" sz="2900" smtClean="0">
                <a:latin typeface="Calibri Bold" charset="0"/>
                <a:cs typeface="Calibri Bold" charset="0"/>
                <a:sym typeface="Calibri Bold" charset="0"/>
              </a:rPr>
              <a:t> intensivo, incluindo </a:t>
            </a:r>
            <a:r>
              <a:rPr lang="en-US" sz="2900" smtClean="0">
                <a:latin typeface="Calibri Bold Italic" charset="0"/>
                <a:cs typeface="Calibri Bold Italic" charset="0"/>
                <a:sym typeface="Calibri Bold Italic" charset="0"/>
              </a:rPr>
              <a:t>pre-caching</a:t>
            </a:r>
            <a:endParaRPr lang="en-US" sz="2900" smtClean="0"/>
          </a:p>
          <a:p>
            <a:pPr marL="304800" indent="-304800" eaLnBrk="1" hangingPunct="1">
              <a:lnSpc>
                <a:spcPct val="80000"/>
              </a:lnSpc>
              <a:defRPr/>
            </a:pPr>
            <a:r>
              <a:rPr lang="en-US" sz="2900" smtClean="0">
                <a:latin typeface="Calibri Bold" charset="0"/>
                <a:cs typeface="Calibri Bold" charset="0"/>
                <a:sym typeface="Calibri Bold" charset="0"/>
              </a:rPr>
              <a:t>Sistema próprio de </a:t>
            </a:r>
            <a:r>
              <a:rPr lang="en-US" sz="2900" smtClean="0">
                <a:latin typeface="Calibri Bold Italic" charset="0"/>
                <a:cs typeface="Calibri Bold Italic" charset="0"/>
                <a:sym typeface="Calibri Bold Italic" charset="0"/>
              </a:rPr>
              <a:t>mapping</a:t>
            </a:r>
            <a:r>
              <a:rPr lang="en-US" sz="2900" smtClean="0">
                <a:latin typeface="Calibri Bold" charset="0"/>
                <a:cs typeface="Calibri Bold" charset="0"/>
                <a:sym typeface="Calibri Bold" charset="0"/>
              </a:rPr>
              <a:t> e monitorização da Internet</a:t>
            </a:r>
            <a:endParaRPr lang="en-US" sz="2900" smtClean="0"/>
          </a:p>
          <a:p>
            <a:pPr marL="304800" indent="-304800" eaLnBrk="1" hangingPunct="1">
              <a:lnSpc>
                <a:spcPct val="80000"/>
              </a:lnSpc>
              <a:defRPr/>
            </a:pPr>
            <a:r>
              <a:rPr lang="en-US" sz="2900" smtClean="0">
                <a:latin typeface="Calibri Bold" charset="0"/>
                <a:cs typeface="Calibri Bold" charset="0"/>
                <a:sym typeface="Calibri Bold" charset="0"/>
              </a:rPr>
              <a:t>Encaminhamento: utiliza servidores intermédios para contornar as deficiências do BGP</a:t>
            </a:r>
            <a:endParaRPr lang="en-US" sz="2900" smtClean="0"/>
          </a:p>
          <a:p>
            <a:pPr marL="304800" indent="-304800" eaLnBrk="1" hangingPunct="1">
              <a:lnSpc>
                <a:spcPct val="80000"/>
              </a:lnSpc>
              <a:defRPr/>
            </a:pPr>
            <a:r>
              <a:rPr lang="en-US" sz="2900" smtClean="0">
                <a:latin typeface="Calibri Bold" charset="0"/>
                <a:cs typeface="Calibri Bold" charset="0"/>
                <a:sym typeface="Calibri Bold" charset="0"/>
              </a:rPr>
              <a:t>Contorna as deficiências do TCP e o </a:t>
            </a:r>
            <a:r>
              <a:rPr lang="en-US" sz="2900" smtClean="0">
                <a:latin typeface="Calibri Bold Italic" charset="0"/>
                <a:cs typeface="Calibri Bold Italic" charset="0"/>
                <a:sym typeface="Calibri Bold Italic" charset="0"/>
              </a:rPr>
              <a:t>packet loss </a:t>
            </a:r>
            <a:r>
              <a:rPr lang="en-US" sz="2900" smtClean="0">
                <a:latin typeface="Calibri Bold" charset="0"/>
                <a:cs typeface="Calibri Bold" charset="0"/>
                <a:sym typeface="Calibri Bold" charset="0"/>
              </a:rPr>
              <a:t>utilizando multicaminho e vários fluxos em paralelo</a:t>
            </a:r>
            <a:endParaRPr lang="en-US" sz="29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Os Desafios do Transporte</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36866" name="Rectangle 2"/>
          <p:cNvSpPr>
            <a:spLocks noGrp="1" noChangeArrowheads="1"/>
          </p:cNvSpPr>
          <p:nvPr>
            <p:ph type="body" idx="1"/>
          </p:nvPr>
        </p:nvSpPr>
        <p:spPr/>
        <p:txBody>
          <a:bodyPr/>
          <a:lstStyle/>
          <a:p>
            <a:pPr marL="304800" indent="-304800" eaLnBrk="1" hangingPunct="1">
              <a:lnSpc>
                <a:spcPct val="90000"/>
              </a:lnSpc>
              <a:spcBef>
                <a:spcPct val="0"/>
              </a:spcBef>
              <a:defRPr/>
            </a:pPr>
            <a:r>
              <a:rPr lang="en-US" sz="2900" smtClean="0">
                <a:latin typeface="Calibri Bold" charset="0"/>
                <a:cs typeface="Calibri Bold" charset="0"/>
                <a:sym typeface="Calibri Bold" charset="0"/>
              </a:rPr>
              <a:t>O TCP, sendo completamente </a:t>
            </a:r>
            <a:r>
              <a:rPr lang="en-US" sz="2900" smtClean="0">
                <a:latin typeface="Calibri Bold Italic" charset="0"/>
                <a:cs typeface="Calibri Bold Italic" charset="0"/>
                <a:sym typeface="Calibri Bold Italic" charset="0"/>
              </a:rPr>
              <a:t>end-to-end</a:t>
            </a:r>
            <a:r>
              <a:rPr lang="en-US" sz="2900" smtClean="0">
                <a:latin typeface="Calibri Bold" charset="0"/>
                <a:cs typeface="Calibri Bold" charset="0"/>
                <a:sym typeface="Calibri Bold" charset="0"/>
              </a:rPr>
              <a:t>, coloca problemas de fundo, provavelmente não ultrapassáveis numa Internet profundamente heterogénea e com muitos clientes móveis</a:t>
            </a:r>
            <a:endParaRPr lang="en-US" sz="2900" smtClean="0"/>
          </a:p>
          <a:p>
            <a:pPr marL="304800" indent="-304800" eaLnBrk="1" hangingPunct="1">
              <a:lnSpc>
                <a:spcPct val="90000"/>
              </a:lnSpc>
              <a:defRPr/>
            </a:pPr>
            <a:r>
              <a:rPr lang="en-US" sz="2900" smtClean="0">
                <a:latin typeface="Calibri Bold" charset="0"/>
                <a:cs typeface="Calibri Bold" charset="0"/>
                <a:sym typeface="Calibri Bold" charset="0"/>
              </a:rPr>
              <a:t>Como diminuir o impacto do problema:</a:t>
            </a:r>
            <a:endParaRPr lang="en-US" sz="2900" smtClean="0"/>
          </a:p>
          <a:p>
            <a:pPr lvl="1" eaLnBrk="1" hangingPunct="1">
              <a:lnSpc>
                <a:spcPct val="90000"/>
              </a:lnSpc>
              <a:defRPr/>
            </a:pPr>
            <a:r>
              <a:rPr lang="en-US" sz="2500" smtClean="0">
                <a:latin typeface="Calibri Bold Italic" charset="0"/>
                <a:cs typeface="Calibri Bold Italic" charset="0"/>
                <a:sym typeface="Calibri Bold Italic" charset="0"/>
              </a:rPr>
              <a:t>Caching</a:t>
            </a:r>
            <a:r>
              <a:rPr lang="en-US" sz="2500" smtClean="0">
                <a:latin typeface="Calibri Bold" charset="0"/>
                <a:cs typeface="Calibri Bold" charset="0"/>
                <a:sym typeface="Calibri Bold" charset="0"/>
              </a:rPr>
              <a:t> intensivo</a:t>
            </a:r>
            <a:endParaRPr lang="en-US" sz="2500" smtClean="0"/>
          </a:p>
          <a:p>
            <a:pPr lvl="1" eaLnBrk="1" hangingPunct="1">
              <a:lnSpc>
                <a:spcPct val="90000"/>
              </a:lnSpc>
              <a:defRPr/>
            </a:pPr>
            <a:r>
              <a:rPr lang="en-US" sz="2500" smtClean="0">
                <a:latin typeface="Calibri Bold" charset="0"/>
                <a:cs typeface="Calibri Bold" charset="0"/>
                <a:sym typeface="Calibri Bold" charset="0"/>
              </a:rPr>
              <a:t>Multi-interfaces e multi-caminhos simultâneos pode ser uma resposta</a:t>
            </a:r>
            <a:endParaRPr lang="en-US" sz="2500" smtClean="0"/>
          </a:p>
          <a:p>
            <a:pPr lvl="1" eaLnBrk="1" hangingPunct="1">
              <a:lnSpc>
                <a:spcPct val="90000"/>
              </a:lnSpc>
              <a:defRPr/>
            </a:pPr>
            <a:r>
              <a:rPr lang="en-US" sz="2500" smtClean="0">
                <a:latin typeface="Calibri Bold" charset="0"/>
                <a:cs typeface="Calibri Bold" charset="0"/>
                <a:sym typeface="Calibri Bold" charset="0"/>
              </a:rPr>
              <a:t>O utilizador deveria poder </a:t>
            </a:r>
            <a:r>
              <a:rPr lang="ja-JP" altLang="en-US" sz="2500" smtClean="0">
                <a:latin typeface="Arial"/>
                <a:cs typeface="Calibri Bold" charset="0"/>
                <a:sym typeface="Calibri Bold" charset="0"/>
              </a:rPr>
              <a:t>“</a:t>
            </a:r>
            <a:r>
              <a:rPr lang="en-US" sz="2500" smtClean="0">
                <a:latin typeface="Calibri Bold" charset="0"/>
                <a:cs typeface="Calibri Bold" charset="0"/>
                <a:sym typeface="Calibri Bold" charset="0"/>
              </a:rPr>
              <a:t>escolher os caminhos</a:t>
            </a:r>
            <a:r>
              <a:rPr lang="ja-JP" altLang="en-US" sz="2500" smtClean="0">
                <a:latin typeface="Arial"/>
                <a:cs typeface="Calibri Bold" charset="0"/>
                <a:sym typeface="Calibri Bold" charset="0"/>
              </a:rPr>
              <a:t>”</a:t>
            </a:r>
            <a:r>
              <a:rPr lang="en-US" sz="2500" smtClean="0">
                <a:latin typeface="Calibri Bold" charset="0"/>
                <a:cs typeface="Calibri Bold" charset="0"/>
                <a:sym typeface="Calibri Bold" charset="0"/>
              </a:rPr>
              <a:t> seguidos pelos seus pacotes</a:t>
            </a:r>
            <a:endParaRPr lang="en-US" sz="25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Trabalhos Recentes Interessantes</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37890" name="Rectangle 2"/>
          <p:cNvSpPr>
            <a:spLocks noGrp="1" noChangeArrowheads="1"/>
          </p:cNvSpPr>
          <p:nvPr>
            <p:ph type="body" idx="1"/>
          </p:nvPr>
        </p:nvSpPr>
        <p:spPr/>
        <p:txBody>
          <a:bodyPr/>
          <a:lstStyle/>
          <a:p>
            <a:pPr marL="304800" indent="-304800" eaLnBrk="1" hangingPunct="1">
              <a:spcBef>
                <a:spcPct val="0"/>
              </a:spcBef>
              <a:defRPr/>
            </a:pPr>
            <a:r>
              <a:rPr lang="en-US" smtClean="0">
                <a:latin typeface="Calibri Bold" charset="0"/>
                <a:cs typeface="Calibri Bold" charset="0"/>
                <a:sym typeface="Calibri Bold" charset="0"/>
              </a:rPr>
              <a:t>Van Jacobson</a:t>
            </a:r>
            <a:r>
              <a:rPr lang="ja-JP" altLang="en-US" smtClean="0">
                <a:latin typeface="Arial"/>
                <a:cs typeface="Calibri Bold" charset="0"/>
                <a:sym typeface="Calibri Bold" charset="0"/>
              </a:rPr>
              <a:t>’</a:t>
            </a:r>
            <a:r>
              <a:rPr lang="en-US" smtClean="0">
                <a:latin typeface="Calibri Bold" charset="0"/>
                <a:cs typeface="Calibri Bold" charset="0"/>
                <a:sym typeface="Calibri Bold" charset="0"/>
              </a:rPr>
              <a:t>s Content Centric Networking</a:t>
            </a:r>
            <a:endParaRPr lang="en-US" smtClean="0"/>
          </a:p>
          <a:p>
            <a:pPr lvl="1" eaLnBrk="1" hangingPunct="1">
              <a:defRPr/>
            </a:pPr>
            <a:r>
              <a:rPr lang="en-US" u="sng" smtClean="0">
                <a:solidFill>
                  <a:srgbClr val="0000FF"/>
                </a:solidFill>
                <a:latin typeface="Calibri Bold" charset="0"/>
                <a:cs typeface="Calibri Bold" charset="0"/>
                <a:sym typeface="Calibri Bold" charset="0"/>
                <a:hlinkClick r:id="rId2"/>
              </a:rPr>
              <a:t>A New Way to look at </a:t>
            </a:r>
            <a:r>
              <a:rPr lang="en-US" u="sng" smtClean="0">
                <a:solidFill>
                  <a:srgbClr val="0000FF"/>
                </a:solidFill>
                <a:latin typeface="Calibri Bold Italic" charset="0"/>
                <a:cs typeface="Calibri Bold Italic" charset="0"/>
                <a:sym typeface="Calibri Bold Italic" charset="0"/>
                <a:hlinkClick r:id="rId2"/>
              </a:rPr>
              <a:t>Networking</a:t>
            </a:r>
            <a:endParaRPr lang="en-US" smtClean="0"/>
          </a:p>
          <a:p>
            <a:pPr marL="304800" indent="-304800" eaLnBrk="1" hangingPunct="1">
              <a:defRPr/>
            </a:pPr>
            <a:r>
              <a:rPr lang="en-US" smtClean="0">
                <a:latin typeface="Calibri Bold" charset="0"/>
                <a:cs typeface="Calibri Bold" charset="0"/>
                <a:sym typeface="Calibri Bold" charset="0"/>
              </a:rPr>
              <a:t>NDN – Named Data Networking (UCLA and others)</a:t>
            </a:r>
            <a:endParaRPr lang="en-US" smtClean="0"/>
          </a:p>
          <a:p>
            <a:pPr marL="304800" indent="-304800" eaLnBrk="1" hangingPunct="1">
              <a:defRPr/>
            </a:pPr>
            <a:r>
              <a:rPr lang="en-US" smtClean="0">
                <a:latin typeface="Calibri Bold" charset="0"/>
                <a:cs typeface="Calibri Bold" charset="0"/>
                <a:sym typeface="Calibri Bold" charset="0"/>
              </a:rPr>
              <a:t>TCP Multi-path TCP — Trilogy Project (UCL)</a:t>
            </a:r>
            <a:endParaRPr lang="en-US" smtClean="0"/>
          </a:p>
          <a:p>
            <a:pPr marL="304800" indent="-304800" eaLnBrk="1" hangingPunct="1">
              <a:defRPr/>
            </a:pPr>
            <a:r>
              <a:rPr lang="en-US" smtClean="0">
                <a:latin typeface="Calibri Bold" charset="0"/>
                <a:cs typeface="Calibri Bold" charset="0"/>
                <a:sym typeface="Calibri Bold" charset="0"/>
              </a:rPr>
              <a:t>NIRA (MIT) — Permitir aos hosts escolher em parte o trajecto seguido pelos pacotes na Internet</a:t>
            </a:r>
            <a:endParaRPr lang="en-US"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Privacy — The Good Old Days</a:t>
            </a:r>
            <a:endParaRPr lang="en-US" smtClean="0">
              <a:solidFill>
                <a:srgbClr val="0000FF"/>
              </a:solidFill>
              <a:latin typeface="Calibri Bold" charset="0"/>
              <a:ea typeface="ヒラギノ角ゴ ProN W6" charset="0"/>
              <a:cs typeface="ヒラギノ角ゴ ProN W6" charset="0"/>
              <a:sym typeface="Calibri Bold" charset="0"/>
            </a:endParaRPr>
          </a:p>
        </p:txBody>
      </p:sp>
      <p:pic>
        <p:nvPicPr>
          <p:cNvPr id="727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450" y="1885950"/>
            <a:ext cx="3721100"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cSld>
  <p:clrMapOvr>
    <a:masterClrMapping/>
  </p:clrMapOvr>
  <p:transition xmlns:p14="http://schemas.microsoft.com/office/powerpoint/2010/mai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Fiabilidade e Confiança</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39938" name="Rectangle 2"/>
          <p:cNvSpPr>
            <a:spLocks noGrp="1" noChangeArrowheads="1"/>
          </p:cNvSpPr>
          <p:nvPr>
            <p:ph type="body" idx="1"/>
          </p:nvPr>
        </p:nvSpPr>
        <p:spPr>
          <a:xfrm>
            <a:off x="457200" y="1611313"/>
            <a:ext cx="8229600" cy="4525962"/>
          </a:xfrm>
        </p:spPr>
        <p:txBody>
          <a:bodyPr/>
          <a:lstStyle/>
          <a:p>
            <a:pPr marL="304800" indent="-304800" eaLnBrk="1" hangingPunct="1">
              <a:spcBef>
                <a:spcPct val="0"/>
              </a:spcBef>
              <a:defRPr/>
            </a:pPr>
            <a:r>
              <a:rPr lang="en-US" smtClean="0">
                <a:latin typeface="Calibri Bold" charset="0"/>
                <a:cs typeface="Calibri Bold" charset="0"/>
                <a:sym typeface="Calibri Bold" charset="0"/>
              </a:rPr>
              <a:t>A escala está a introduzir vários gigantes e uma enorme concentração</a:t>
            </a:r>
            <a:endParaRPr lang="en-US" smtClean="0"/>
          </a:p>
          <a:p>
            <a:pPr marL="304800" indent="-304800" eaLnBrk="1" hangingPunct="1">
              <a:defRPr/>
            </a:pPr>
            <a:r>
              <a:rPr lang="en-US" smtClean="0">
                <a:latin typeface="Calibri Bold" charset="0"/>
                <a:cs typeface="Calibri Bold" charset="0"/>
                <a:sym typeface="Calibri Bold" charset="0"/>
              </a:rPr>
              <a:t>A Cloud é uma infraestrutura operada por meia dúzia de gigantes ?</a:t>
            </a:r>
            <a:endParaRPr lang="en-US" smtClean="0"/>
          </a:p>
          <a:p>
            <a:pPr marL="304800" indent="-304800" eaLnBrk="1" hangingPunct="1">
              <a:defRPr/>
            </a:pPr>
            <a:r>
              <a:rPr lang="en-US" smtClean="0">
                <a:latin typeface="Calibri Bold" charset="0"/>
                <a:cs typeface="Calibri Bold" charset="0"/>
                <a:sym typeface="Calibri Bold" charset="0"/>
              </a:rPr>
              <a:t>Será que os estados e os gigantes vão lutar ou conluiar-se para controlar a Internet ?</a:t>
            </a:r>
            <a:endParaRPr lang="en-US" smtClean="0"/>
          </a:p>
          <a:p>
            <a:pPr marL="304800" indent="-304800" eaLnBrk="1" hangingPunct="1">
              <a:defRPr/>
            </a:pPr>
            <a:r>
              <a:rPr lang="en-US" smtClean="0">
                <a:latin typeface="Calibri Bold" charset="0"/>
                <a:cs typeface="Calibri Bold" charset="0"/>
                <a:sym typeface="Calibri Bold" charset="0"/>
              </a:rPr>
              <a:t>A </a:t>
            </a:r>
            <a:r>
              <a:rPr lang="ja-JP" altLang="en-US" smtClean="0">
                <a:latin typeface="Arial"/>
                <a:cs typeface="Calibri Bold" charset="0"/>
                <a:sym typeface="Calibri Bold" charset="0"/>
              </a:rPr>
              <a:t>“</a:t>
            </a:r>
            <a:r>
              <a:rPr lang="en-US" smtClean="0">
                <a:latin typeface="Calibri Bold" charset="0"/>
                <a:cs typeface="Calibri Bold" charset="0"/>
                <a:sym typeface="Calibri Bold" charset="0"/>
              </a:rPr>
              <a:t>comunidade científica</a:t>
            </a:r>
            <a:r>
              <a:rPr lang="ja-JP" altLang="en-US" smtClean="0">
                <a:latin typeface="Arial"/>
                <a:cs typeface="Calibri Bold" charset="0"/>
                <a:sym typeface="Calibri Bold" charset="0"/>
              </a:rPr>
              <a:t>”</a:t>
            </a:r>
            <a:r>
              <a:rPr lang="en-US" smtClean="0">
                <a:latin typeface="Calibri Bold" charset="0"/>
                <a:cs typeface="Calibri Bold" charset="0"/>
                <a:sym typeface="Calibri Bold" charset="0"/>
              </a:rPr>
              <a:t> deixou de contar</a:t>
            </a:r>
            <a:endParaRPr lang="en-US"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Em Jeito de Fecho</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40962" name="Rectangle 2"/>
          <p:cNvSpPr>
            <a:spLocks noGrp="1" noChangeArrowheads="1"/>
          </p:cNvSpPr>
          <p:nvPr>
            <p:ph type="body" idx="1"/>
          </p:nvPr>
        </p:nvSpPr>
        <p:spPr>
          <a:xfrm>
            <a:off x="457200" y="1417638"/>
            <a:ext cx="8229600" cy="5054600"/>
          </a:xfrm>
        </p:spPr>
        <p:txBody>
          <a:bodyPr/>
          <a:lstStyle/>
          <a:p>
            <a:pPr marL="304800" indent="-304800" eaLnBrk="1" hangingPunct="1">
              <a:spcBef>
                <a:spcPct val="0"/>
              </a:spcBef>
              <a:defRPr/>
            </a:pPr>
            <a:r>
              <a:rPr lang="en-US" sz="2400" smtClean="0">
                <a:latin typeface="Calibri Bold" charset="0"/>
                <a:cs typeface="Calibri Bold" charset="0"/>
                <a:sym typeface="Calibri Bold" charset="0"/>
              </a:rPr>
              <a:t>Não é possível contribuir para o futuro da Internet ignorando o impacto operacional e económico das propostas de curto / médio prazo — não esquecer as lições do IP-Multicast</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A Internet apareceu como um </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overlay</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 sobre a rede telefónica e depois acabou por a </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absorver</a:t>
            </a:r>
            <a:r>
              <a:rPr lang="ja-JP" altLang="en-US" sz="2400" smtClean="0">
                <a:latin typeface="Arial"/>
                <a:cs typeface="Calibri Bold" charset="0"/>
                <a:sym typeface="Calibri Bold" charset="0"/>
              </a:rPr>
              <a:t>”</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Será que as propostas </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clean slate</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 serão capazes de </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repetir a história</a:t>
            </a:r>
            <a:r>
              <a:rPr lang="ja-JP" altLang="en-US" sz="2400" smtClean="0">
                <a:latin typeface="Arial"/>
                <a:cs typeface="Calibri Bold" charset="0"/>
                <a:sym typeface="Calibri Bold" charset="0"/>
              </a:rPr>
              <a:t>”</a:t>
            </a:r>
            <a:r>
              <a:rPr lang="en-US" sz="2400" smtClean="0">
                <a:latin typeface="Calibri Bold" charset="0"/>
                <a:cs typeface="Calibri Bold" charset="0"/>
                <a:sym typeface="Calibri Bold" charset="0"/>
              </a:rPr>
              <a:t> ?</a:t>
            </a:r>
            <a:endParaRPr lang="en-US" sz="24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482600"/>
            <a:ext cx="8229600" cy="1143000"/>
          </a:xfrm>
        </p:spPr>
        <p:txBody>
          <a:bodyPr/>
          <a:lstStyle/>
          <a:p>
            <a:pPr eaLnBrk="1" hangingPunct="1">
              <a:defRPr/>
            </a:pPr>
            <a:r>
              <a:rPr lang="en-US" sz="3900" smtClean="0">
                <a:solidFill>
                  <a:srgbClr val="0000FF"/>
                </a:solidFill>
                <a:latin typeface="Calibri Bold" charset="0"/>
                <a:cs typeface="Calibri Bold" charset="0"/>
                <a:sym typeface="Calibri Bold" charset="0"/>
              </a:rPr>
              <a:t>How Some Players (and Some States) conceive the Future Internet</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sp>
        <p:nvSpPr>
          <p:cNvPr id="41986" name="Rectangle 2"/>
          <p:cNvSpPr>
            <a:spLocks noGrp="1" noChangeArrowheads="1"/>
          </p:cNvSpPr>
          <p:nvPr>
            <p:ph type="body" idx="1"/>
          </p:nvPr>
        </p:nvSpPr>
        <p:spPr>
          <a:xfrm>
            <a:off x="457200" y="1881188"/>
            <a:ext cx="8229600" cy="4976812"/>
          </a:xfrm>
        </p:spPr>
        <p:txBody>
          <a:bodyPr/>
          <a:lstStyle/>
          <a:p>
            <a:pPr marL="304800" indent="-304800" eaLnBrk="1" hangingPunct="1">
              <a:spcBef>
                <a:spcPct val="0"/>
              </a:spcBef>
              <a:defRPr/>
            </a:pPr>
            <a:r>
              <a:rPr lang="en-US" sz="2400" smtClean="0">
                <a:latin typeface="Calibri Bold" charset="0"/>
                <a:cs typeface="Calibri Bold" charset="0"/>
                <a:sym typeface="Calibri Bold" charset="0"/>
              </a:rPr>
              <a:t>Bib brother-like clouds will hold your data </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We will be locked into applications, mobile operating systems and mobile devices</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Wireless capacity will stay closed</a:t>
            </a:r>
            <a:endParaRPr lang="en-US" smtClean="0"/>
          </a:p>
          <a:p>
            <a:pPr marL="304800" indent="-304800" eaLnBrk="1" hangingPunct="1">
              <a:spcBef>
                <a:spcPts val="600"/>
              </a:spcBef>
              <a:defRPr/>
            </a:pPr>
            <a:r>
              <a:rPr lang="en-US" sz="2400" smtClean="0">
                <a:latin typeface="Calibri Bold" charset="0"/>
                <a:cs typeface="Calibri Bold" charset="0"/>
                <a:sym typeface="Calibri Bold" charset="0"/>
              </a:rPr>
              <a:t>The Internet core and the constituent networks will stay ossified and unable to use any new disruptive technologies</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The Open Internet will be second class if any class at all</a:t>
            </a:r>
            <a:endParaRPr lang="en-US" sz="2400" smtClean="0">
              <a:latin typeface="Calibri Bold" charset="0"/>
              <a:ea typeface="ヒラギノ角ゴ ProN W6" charset="0"/>
              <a:cs typeface="ヒラギノ角ゴ ProN W6" charset="0"/>
              <a:sym typeface="Calibri Bold" charset="0"/>
            </a:endParaRPr>
          </a:p>
        </p:txBody>
      </p:sp>
      <p:sp>
        <p:nvSpPr>
          <p:cNvPr id="75779" name="Rectangle 3"/>
          <p:cNvSpPr>
            <a:spLocks/>
          </p:cNvSpPr>
          <p:nvPr/>
        </p:nvSpPr>
        <p:spPr bwMode="auto">
          <a:xfrm>
            <a:off x="457200" y="6011863"/>
            <a:ext cx="8242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800">
                <a:solidFill>
                  <a:srgbClr val="0000FF"/>
                </a:solidFill>
                <a:latin typeface="Calibri Bold" charset="0"/>
                <a:ea typeface="ＭＳ Ｐゴシック" charset="0"/>
                <a:cs typeface="ＭＳ Ｐゴシック" charset="0"/>
                <a:sym typeface="Calibri Bold" charset="0"/>
              </a:rPr>
              <a:t>In Stanford University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Clean Slate</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Research Program Presentation</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57200" y="274638"/>
            <a:ext cx="8229600" cy="1387475"/>
          </a:xfrm>
        </p:spPr>
        <p:txBody>
          <a:bodyPr/>
          <a:lstStyle/>
          <a:p>
            <a:pPr eaLnBrk="1" hangingPunct="1">
              <a:defRPr/>
            </a:pPr>
            <a:r>
              <a:rPr lang="en-US" sz="4000" smtClean="0">
                <a:solidFill>
                  <a:srgbClr val="0000FF"/>
                </a:solidFill>
                <a:latin typeface="Calibri Bold" charset="0"/>
                <a:cs typeface="Calibri Bold" charset="0"/>
                <a:sym typeface="Calibri Bold" charset="0"/>
              </a:rPr>
              <a:t>Diversidade</a:t>
            </a:r>
            <a:endParaRPr lang="en-US" sz="4000" smtClean="0">
              <a:solidFill>
                <a:srgbClr val="0000FF"/>
              </a:solidFill>
              <a:latin typeface="Calibri Bold" charset="0"/>
              <a:ea typeface="ヒラギノ角ゴ ProN W6" charset="0"/>
              <a:cs typeface="ヒラギノ角ゴ ProN W6" charset="0"/>
              <a:sym typeface="Calibri Bold" charset="0"/>
            </a:endParaRPr>
          </a:p>
        </p:txBody>
      </p:sp>
      <p:sp>
        <p:nvSpPr>
          <p:cNvPr id="43010" name="Rectangle 2"/>
          <p:cNvSpPr>
            <a:spLocks noGrp="1" noChangeArrowheads="1"/>
          </p:cNvSpPr>
          <p:nvPr>
            <p:ph type="body" idx="1"/>
          </p:nvPr>
        </p:nvSpPr>
        <p:spPr>
          <a:xfrm>
            <a:off x="457200" y="1509713"/>
            <a:ext cx="8026400" cy="4525962"/>
          </a:xfrm>
        </p:spPr>
        <p:txBody>
          <a:bodyPr/>
          <a:lstStyle/>
          <a:p>
            <a:pPr eaLnBrk="1" hangingPunct="1">
              <a:spcBef>
                <a:spcPct val="0"/>
              </a:spcBef>
              <a:defRPr/>
            </a:pPr>
            <a:endParaRPr lang="en-US" smtClean="0">
              <a:latin typeface="Calibri Bold" charset="0"/>
              <a:ea typeface="ヒラギノ角ゴ ProN W6" charset="0"/>
              <a:cs typeface="ヒラギノ角ゴ ProN W6" charset="0"/>
              <a:sym typeface="Calibri Bold" charset="0"/>
            </a:endParaRPr>
          </a:p>
          <a:p>
            <a:pPr eaLnBrk="1" hangingPunct="1">
              <a:defRPr/>
            </a:pPr>
            <a:r>
              <a:rPr lang="en-US" smtClean="0">
                <a:latin typeface="Calibri Bold" charset="0"/>
                <a:cs typeface="Calibri Bold" charset="0"/>
                <a:sym typeface="Calibri Bold" charset="0"/>
              </a:rPr>
              <a:t>Promover a diversidade e a abertura pela legislação, pela regulação e com soluções técnicas é fundamental no core, no acesso, nas plataformas, nos dados e nas aplicações</a:t>
            </a:r>
            <a:endParaRPr lang="en-US"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Portugal — 1991</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7170" name="Rectangle 2"/>
          <p:cNvSpPr>
            <a:spLocks noGrp="1" noChangeArrowheads="1"/>
          </p:cNvSpPr>
          <p:nvPr>
            <p:ph type="body" idx="1"/>
          </p:nvPr>
        </p:nvSpPr>
        <p:spPr>
          <a:xfrm>
            <a:off x="457200" y="1433513"/>
            <a:ext cx="8229600" cy="4525962"/>
          </a:xfrm>
        </p:spPr>
        <p:txBody>
          <a:bodyPr/>
          <a:lstStyle/>
          <a:p>
            <a:pPr marL="304800" indent="-304800" eaLnBrk="1" hangingPunct="1">
              <a:lnSpc>
                <a:spcPct val="80000"/>
              </a:lnSpc>
              <a:spcBef>
                <a:spcPct val="0"/>
              </a:spcBef>
              <a:defRPr/>
            </a:pPr>
            <a:r>
              <a:rPr lang="en-US" sz="2200" smtClean="0">
                <a:latin typeface="Calibri Bold" charset="0"/>
                <a:cs typeface="Calibri Bold" charset="0"/>
                <a:sym typeface="Calibri Bold" charset="0"/>
              </a:rPr>
              <a:t>Durante 1991 várias universidades começaram a numerar as suas redes internas com endereços IP legais, únicos no mundo (NIC registered networks)</a:t>
            </a:r>
            <a:endParaRPr lang="en-US" sz="2900" smtClean="0"/>
          </a:p>
          <a:p>
            <a:pPr marL="304800" indent="-304800" eaLnBrk="1" hangingPunct="1">
              <a:lnSpc>
                <a:spcPct val="80000"/>
              </a:lnSpc>
              <a:spcBef>
                <a:spcPts val="600"/>
              </a:spcBef>
              <a:defRPr/>
            </a:pPr>
            <a:endParaRPr lang="en-US" sz="2200" smtClean="0">
              <a:latin typeface="Calibri Bold" charset="0"/>
              <a:ea typeface="ヒラギノ角ゴ ProN W6" charset="0"/>
              <a:cs typeface="ヒラギノ角ゴ ProN W6" charset="0"/>
              <a:sym typeface="Calibri Bold" charset="0"/>
            </a:endParaRPr>
          </a:p>
          <a:p>
            <a:pPr marL="304800" indent="-304800" eaLnBrk="1" hangingPunct="1">
              <a:lnSpc>
                <a:spcPct val="80000"/>
              </a:lnSpc>
              <a:spcBef>
                <a:spcPts val="600"/>
              </a:spcBef>
              <a:defRPr/>
            </a:pPr>
            <a:r>
              <a:rPr lang="en-US" sz="2200" smtClean="0">
                <a:latin typeface="Calibri Bold" charset="0"/>
                <a:cs typeface="Calibri Bold" charset="0"/>
                <a:sym typeface="Calibri Bold" charset="0"/>
              </a:rPr>
              <a:t>No final de 1991 era possível enviar e receber (quase sempre !) pacotes IP do Backbone da RCCN em Portugal para o Backbone da NSF nos EUA</a:t>
            </a:r>
            <a:endParaRPr lang="en-US" sz="2900" smtClean="0"/>
          </a:p>
          <a:p>
            <a:pPr marL="304800" indent="-304800" eaLnBrk="1" hangingPunct="1">
              <a:lnSpc>
                <a:spcPct val="80000"/>
              </a:lnSpc>
              <a:spcBef>
                <a:spcPts val="600"/>
              </a:spcBef>
              <a:defRPr/>
            </a:pPr>
            <a:endParaRPr lang="en-US" sz="2200" smtClean="0">
              <a:latin typeface="Calibri Bold" charset="0"/>
              <a:ea typeface="ヒラギノ角ゴ ProN W6" charset="0"/>
              <a:cs typeface="ヒラギノ角ゴ ProN W6" charset="0"/>
              <a:sym typeface="Calibri Bold" charset="0"/>
            </a:endParaRPr>
          </a:p>
          <a:p>
            <a:pPr marL="304800" indent="-304800" eaLnBrk="1" hangingPunct="1">
              <a:lnSpc>
                <a:spcPct val="80000"/>
              </a:lnSpc>
              <a:spcBef>
                <a:spcPts val="600"/>
              </a:spcBef>
              <a:defRPr/>
            </a:pPr>
            <a:r>
              <a:rPr lang="en-US" sz="2200" smtClean="0">
                <a:latin typeface="Calibri Bold" charset="0"/>
                <a:cs typeface="Calibri Bold" charset="0"/>
                <a:sym typeface="Calibri Bold" charset="0"/>
              </a:rPr>
              <a:t>A conectividade internacional era assegurada por um link de 64 Kbps (IP over X.25 circuit) — entre o IST e a Eunet em Amsterdam - CWI (IP over the </a:t>
            </a:r>
            <a:r>
              <a:rPr lang="ja-JP" altLang="en-US" sz="2200" smtClean="0">
                <a:latin typeface="Arial"/>
                <a:cs typeface="Calibri Bold" charset="0"/>
                <a:sym typeface="Calibri Bold" charset="0"/>
              </a:rPr>
              <a:t>“</a:t>
            </a:r>
            <a:r>
              <a:rPr lang="en-US" sz="2200" smtClean="0">
                <a:latin typeface="Calibri Bold" charset="0"/>
                <a:cs typeface="Calibri Bold" charset="0"/>
                <a:sym typeface="Calibri Bold" charset="0"/>
              </a:rPr>
              <a:t>Telephone System</a:t>
            </a:r>
            <a:r>
              <a:rPr lang="ja-JP" altLang="en-US" sz="2200" smtClean="0">
                <a:latin typeface="Arial"/>
                <a:cs typeface="Calibri Bold" charset="0"/>
                <a:sym typeface="Calibri Bold" charset="0"/>
              </a:rPr>
              <a:t>”</a:t>
            </a:r>
            <a:r>
              <a:rPr lang="en-US" sz="2200" smtClean="0">
                <a:latin typeface="Calibri Bold" charset="0"/>
                <a:cs typeface="Calibri Bold" charset="0"/>
                <a:sym typeface="Calibri Bold" charset="0"/>
              </a:rPr>
              <a:t>); mais tarde este link foi substituído por linhas da própria RCCN</a:t>
            </a:r>
            <a:endParaRPr lang="en-US" sz="2900" smtClean="0"/>
          </a:p>
          <a:p>
            <a:pPr marL="304800" indent="-304800" eaLnBrk="1" hangingPunct="1">
              <a:lnSpc>
                <a:spcPct val="80000"/>
              </a:lnSpc>
              <a:spcBef>
                <a:spcPts val="600"/>
              </a:spcBef>
              <a:defRPr/>
            </a:pPr>
            <a:endParaRPr lang="en-US" sz="2200" smtClean="0">
              <a:latin typeface="Calibri Bold" charset="0"/>
              <a:ea typeface="ヒラギノ角ゴ ProN W6" charset="0"/>
              <a:cs typeface="ヒラギノ角ゴ ProN W6" charset="0"/>
              <a:sym typeface="Calibri Bold" charset="0"/>
            </a:endParaRPr>
          </a:p>
          <a:p>
            <a:pPr marL="304800" indent="-304800" eaLnBrk="1" hangingPunct="1">
              <a:lnSpc>
                <a:spcPct val="80000"/>
              </a:lnSpc>
              <a:spcBef>
                <a:spcPts val="600"/>
              </a:spcBef>
              <a:defRPr/>
            </a:pPr>
            <a:r>
              <a:rPr lang="en-US" sz="2200" smtClean="0">
                <a:latin typeface="Calibri Bold" charset="0"/>
                <a:cs typeface="Calibri Bold" charset="0"/>
                <a:sym typeface="Calibri Bold" charset="0"/>
              </a:rPr>
              <a:t>Nessa altura, de acordo com alguns </a:t>
            </a:r>
            <a:r>
              <a:rPr lang="ja-JP" altLang="en-US" sz="2200" smtClean="0">
                <a:latin typeface="Arial"/>
                <a:cs typeface="Calibri Bold" charset="0"/>
                <a:sym typeface="Calibri Bold" charset="0"/>
              </a:rPr>
              <a:t>“</a:t>
            </a:r>
            <a:r>
              <a:rPr lang="en-US" sz="2200" smtClean="0">
                <a:latin typeface="Calibri Bold" charset="0"/>
                <a:cs typeface="Calibri Bold" charset="0"/>
                <a:sym typeface="Calibri Bold" charset="0"/>
              </a:rPr>
              <a:t>European OSI Standards gurus</a:t>
            </a:r>
            <a:r>
              <a:rPr lang="ja-JP" altLang="en-US" sz="2200" smtClean="0">
                <a:latin typeface="Arial"/>
                <a:cs typeface="Calibri Bold" charset="0"/>
                <a:sym typeface="Calibri Bold" charset="0"/>
              </a:rPr>
              <a:t>”</a:t>
            </a:r>
            <a:r>
              <a:rPr lang="en-US" sz="2200" smtClean="0">
                <a:latin typeface="Calibri Bold" charset="0"/>
                <a:cs typeface="Calibri Bold" charset="0"/>
                <a:sym typeface="Calibri Bold" charset="0"/>
              </a:rPr>
              <a:t> usar IP era perigoso ! </a:t>
            </a:r>
            <a:endParaRPr lang="en-US" sz="22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p:txBody>
          <a:bodyPr/>
          <a:lstStyle/>
          <a:p>
            <a:pPr eaLnBrk="1" hangingPunct="1">
              <a:defRPr/>
            </a:pPr>
            <a:r>
              <a:rPr lang="en-US" sz="3900" smtClean="0">
                <a:solidFill>
                  <a:srgbClr val="0000FF"/>
                </a:solidFill>
                <a:latin typeface="Calibri Bold" charset="0"/>
                <a:cs typeface="Calibri Bold" charset="0"/>
                <a:sym typeface="Calibri Bold" charset="0"/>
              </a:rPr>
              <a:t>If You Want to Become an Internet Tec. Leader (Whatever it means)</a:t>
            </a:r>
            <a:endParaRPr lang="en-US" sz="3900" smtClean="0">
              <a:solidFill>
                <a:srgbClr val="0000FF"/>
              </a:solidFill>
              <a:latin typeface="Calibri Bold" charset="0"/>
              <a:ea typeface="ヒラギノ角ゴ ProN W6" charset="0"/>
              <a:cs typeface="ヒラギノ角ゴ ProN W6" charset="0"/>
              <a:sym typeface="Calibri Bold" charset="0"/>
            </a:endParaRPr>
          </a:p>
        </p:txBody>
      </p:sp>
      <p:sp>
        <p:nvSpPr>
          <p:cNvPr id="44034" name="Rectangle 2"/>
          <p:cNvSpPr>
            <a:spLocks noGrp="1" noChangeArrowheads="1"/>
          </p:cNvSpPr>
          <p:nvPr>
            <p:ph type="body" idx="1"/>
          </p:nvPr>
        </p:nvSpPr>
        <p:spPr>
          <a:xfrm>
            <a:off x="457200" y="1793875"/>
            <a:ext cx="8229600" cy="4733925"/>
          </a:xfrm>
        </p:spPr>
        <p:txBody>
          <a:bodyPr/>
          <a:lstStyle/>
          <a:p>
            <a:pPr marL="304800" indent="-304800" eaLnBrk="1" hangingPunct="1">
              <a:lnSpc>
                <a:spcPct val="80000"/>
              </a:lnSpc>
              <a:spcBef>
                <a:spcPct val="0"/>
              </a:spcBef>
              <a:defRPr/>
            </a:pPr>
            <a:r>
              <a:rPr lang="en-US" sz="2700" smtClean="0">
                <a:latin typeface="Calibri Bold" charset="0"/>
                <a:cs typeface="Calibri Bold" charset="0"/>
                <a:sym typeface="Calibri Bold" charset="0"/>
              </a:rPr>
              <a:t>Think long term</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Emphasize principles, not facts</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Understand reality</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Expect paradigms shift</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Study how things work inside</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Learn how to master complexity</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Try to solve real problems</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Ignore hype</a:t>
            </a:r>
            <a:endParaRPr lang="en-US" sz="2700" smtClean="0"/>
          </a:p>
          <a:p>
            <a:pPr marL="304800" indent="-304800" eaLnBrk="1" hangingPunct="1">
              <a:lnSpc>
                <a:spcPct val="80000"/>
              </a:lnSpc>
              <a:defRPr/>
            </a:pPr>
            <a:r>
              <a:rPr lang="en-US" sz="2700" smtClean="0">
                <a:latin typeface="Calibri Bold" charset="0"/>
                <a:cs typeface="Calibri Bold" charset="0"/>
                <a:sym typeface="Calibri Bold" charset="0"/>
              </a:rPr>
              <a:t>Don</a:t>
            </a:r>
            <a:r>
              <a:rPr lang="ja-JP" altLang="en-US" sz="2700" smtClean="0">
                <a:latin typeface="Arial"/>
                <a:cs typeface="Calibri Bold" charset="0"/>
                <a:sym typeface="Calibri Bold" charset="0"/>
              </a:rPr>
              <a:t>’</a:t>
            </a:r>
            <a:r>
              <a:rPr lang="en-US" sz="2700" smtClean="0">
                <a:latin typeface="Calibri Bold" charset="0"/>
                <a:cs typeface="Calibri Bold" charset="0"/>
                <a:sym typeface="Calibri Bold" charset="0"/>
              </a:rPr>
              <a:t>t forget the past</a:t>
            </a:r>
            <a:endParaRPr lang="en-US" sz="2700" smtClean="0"/>
          </a:p>
          <a:p>
            <a:pPr marL="304800" indent="-304800" eaLnBrk="1" hangingPunct="1">
              <a:lnSpc>
                <a:spcPct val="80000"/>
              </a:lnSpc>
              <a:defRPr/>
            </a:pPr>
            <a:endParaRPr lang="en-US" sz="2700" smtClean="0">
              <a:latin typeface="Calibri Bold" charset="0"/>
              <a:ea typeface="ヒラギノ角ゴ ProN W6" charset="0"/>
              <a:cs typeface="ヒラギノ角ゴ ProN W6" charset="0"/>
              <a:sym typeface="Calibri Bold" charset="0"/>
            </a:endParaRPr>
          </a:p>
          <a:p>
            <a:pPr lvl="1" eaLnBrk="1" hangingPunct="1">
              <a:lnSpc>
                <a:spcPct val="80000"/>
              </a:lnSpc>
              <a:defRPr/>
            </a:pPr>
            <a:r>
              <a:rPr lang="en-US" sz="2300" smtClean="0">
                <a:latin typeface="Calibri Bold" charset="0"/>
                <a:cs typeface="Calibri Bold" charset="0"/>
                <a:sym typeface="Calibri Bold" charset="0"/>
              </a:rPr>
              <a:t>A. S. Tanenbaum and D. Paterson</a:t>
            </a:r>
            <a:endParaRPr lang="en-US" sz="230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Membros do </a:t>
            </a:r>
            <a:r>
              <a:rPr lang="ja-JP" altLang="en-US" smtClean="0">
                <a:solidFill>
                  <a:srgbClr val="0000FF"/>
                </a:solidFill>
                <a:latin typeface="Arial"/>
                <a:cs typeface="Calibri Bold" charset="0"/>
                <a:sym typeface="Calibri Bold" charset="0"/>
              </a:rPr>
              <a:t>“</a:t>
            </a:r>
            <a:r>
              <a:rPr lang="en-US" smtClean="0">
                <a:solidFill>
                  <a:srgbClr val="0000FF"/>
                </a:solidFill>
                <a:latin typeface="Calibri Bold" charset="0"/>
                <a:cs typeface="Calibri Bold" charset="0"/>
                <a:sym typeface="Calibri Bold" charset="0"/>
              </a:rPr>
              <a:t>Forum-IP</a:t>
            </a:r>
            <a:r>
              <a:rPr lang="ja-JP" altLang="en-US" smtClean="0">
                <a:solidFill>
                  <a:srgbClr val="0000FF"/>
                </a:solidFill>
                <a:latin typeface="Arial"/>
                <a:cs typeface="Calibri Bold" charset="0"/>
                <a:sym typeface="Calibri Bold" charset="0"/>
              </a:rPr>
              <a:t>”</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45058" name="Rectangle 2"/>
          <p:cNvSpPr>
            <a:spLocks noGrp="1" noChangeArrowheads="1"/>
          </p:cNvSpPr>
          <p:nvPr>
            <p:ph type="body" idx="1"/>
          </p:nvPr>
        </p:nvSpPr>
        <p:spPr/>
        <p:txBody>
          <a:bodyPr/>
          <a:lstStyle/>
          <a:p>
            <a:pPr marL="304800" indent="-304800" eaLnBrk="1" hangingPunct="1">
              <a:lnSpc>
                <a:spcPct val="80000"/>
              </a:lnSpc>
              <a:spcBef>
                <a:spcPct val="0"/>
              </a:spcBef>
              <a:defRPr/>
            </a:pPr>
            <a:r>
              <a:rPr lang="en-US" sz="2000" smtClean="0"/>
              <a:t>Alexandre Santos (U. Minho)</a:t>
            </a:r>
          </a:p>
          <a:p>
            <a:pPr marL="304800" indent="-304800" eaLnBrk="1" hangingPunct="1">
              <a:lnSpc>
                <a:spcPct val="80000"/>
              </a:lnSpc>
              <a:defRPr/>
            </a:pPr>
            <a:r>
              <a:rPr lang="en-US" sz="2000" smtClean="0"/>
              <a:t>António Inês Silva (LNEC)</a:t>
            </a:r>
          </a:p>
          <a:p>
            <a:pPr marL="304800" indent="-304800" eaLnBrk="1" hangingPunct="1">
              <a:lnSpc>
                <a:spcPct val="80000"/>
              </a:lnSpc>
              <a:defRPr/>
            </a:pPr>
            <a:r>
              <a:rPr lang="en-US" sz="2000" smtClean="0"/>
              <a:t>Edmundo Monteiro (U. Coimbra)</a:t>
            </a:r>
          </a:p>
          <a:p>
            <a:pPr marL="304800" indent="-304800" eaLnBrk="1" hangingPunct="1">
              <a:lnSpc>
                <a:spcPct val="80000"/>
              </a:lnSpc>
              <a:defRPr/>
            </a:pPr>
            <a:r>
              <a:rPr lang="en-US" sz="2000" smtClean="0"/>
              <a:t>Fernando Boavida (U. Coimbra)</a:t>
            </a:r>
          </a:p>
          <a:p>
            <a:pPr marL="304800" indent="-304800" eaLnBrk="1" hangingPunct="1">
              <a:lnSpc>
                <a:spcPct val="80000"/>
              </a:lnSpc>
              <a:defRPr/>
            </a:pPr>
            <a:r>
              <a:rPr lang="en-US" sz="2000" smtClean="0"/>
              <a:t>Fernando Cozinheiro (U. Aveiro)</a:t>
            </a:r>
          </a:p>
          <a:p>
            <a:pPr marL="304800" indent="-304800" eaLnBrk="1" hangingPunct="1">
              <a:lnSpc>
                <a:spcPct val="80000"/>
              </a:lnSpc>
              <a:defRPr/>
            </a:pPr>
            <a:r>
              <a:rPr lang="en-US" sz="2000" smtClean="0"/>
              <a:t>Henrique João Domingos (U. Lisboa)</a:t>
            </a:r>
          </a:p>
          <a:p>
            <a:pPr marL="304800" indent="-304800" eaLnBrk="1" hangingPunct="1">
              <a:lnSpc>
                <a:spcPct val="80000"/>
              </a:lnSpc>
              <a:defRPr/>
            </a:pPr>
            <a:r>
              <a:rPr lang="en-US" sz="2000" smtClean="0"/>
              <a:t>Joaquim Macedo (U. Minho)</a:t>
            </a:r>
          </a:p>
          <a:p>
            <a:pPr marL="304800" indent="-304800" eaLnBrk="1" hangingPunct="1">
              <a:lnSpc>
                <a:spcPct val="80000"/>
              </a:lnSpc>
              <a:defRPr/>
            </a:pPr>
            <a:r>
              <a:rPr lang="en-US" sz="2000" smtClean="0"/>
              <a:t>Jorge Frazão (U. Lisboa)</a:t>
            </a:r>
          </a:p>
          <a:p>
            <a:pPr marL="304800" indent="-304800" eaLnBrk="1" hangingPunct="1">
              <a:lnSpc>
                <a:spcPct val="80000"/>
              </a:lnSpc>
              <a:defRPr/>
            </a:pPr>
            <a:r>
              <a:rPr lang="en-US" sz="2000" smtClean="0"/>
              <a:t>José Legatheaux (U. Lisboa)</a:t>
            </a:r>
          </a:p>
          <a:p>
            <a:pPr marL="304800" indent="-304800" eaLnBrk="1" hangingPunct="1">
              <a:lnSpc>
                <a:spcPct val="80000"/>
              </a:lnSpc>
              <a:defRPr/>
            </a:pPr>
            <a:r>
              <a:rPr lang="en-US" sz="2000" smtClean="0"/>
              <a:t>João Neves (INESC)</a:t>
            </a:r>
          </a:p>
          <a:p>
            <a:pPr marL="304800" indent="-304800" eaLnBrk="1" hangingPunct="1">
              <a:lnSpc>
                <a:spcPct val="80000"/>
              </a:lnSpc>
              <a:defRPr/>
            </a:pPr>
            <a:r>
              <a:rPr lang="en-US" sz="2000" smtClean="0"/>
              <a:t>Pedro Veiga (INESC)</a:t>
            </a:r>
          </a:p>
          <a:p>
            <a:pPr marL="304800" indent="-304800" eaLnBrk="1" hangingPunct="1">
              <a:lnSpc>
                <a:spcPct val="80000"/>
              </a:lnSpc>
              <a:defRPr/>
            </a:pPr>
            <a:r>
              <a:rPr lang="en-US" sz="2000" smtClean="0"/>
              <a:t>Rogério Reis (U. Porto)</a:t>
            </a:r>
          </a:p>
          <a:p>
            <a:pPr marL="304800" indent="-304800" eaLnBrk="1" hangingPunct="1">
              <a:lnSpc>
                <a:spcPct val="80000"/>
              </a:lnSpc>
              <a:defRPr/>
            </a:pPr>
            <a:r>
              <a:rPr lang="en-US" sz="2000" smtClean="0"/>
              <a:t>Salvador Pinto Abreu (U. Nova de Lisboa)</a:t>
            </a:r>
          </a:p>
          <a:p>
            <a:pPr marL="304800" indent="-304800" eaLnBrk="1" hangingPunct="1">
              <a:lnSpc>
                <a:spcPct val="80000"/>
              </a:lnSpc>
              <a:defRPr/>
            </a:pPr>
            <a:r>
              <a:rPr lang="en-US" sz="2000" smtClean="0"/>
              <a:t>Vasco Freitas (U. Minho)</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A Internet em Portugal - Dez. 1991</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8194" name="Rectangle 2"/>
          <p:cNvSpPr>
            <a:spLocks noGrp="1" noChangeArrowheads="1"/>
          </p:cNvSpPr>
          <p:nvPr>
            <p:ph type="body" idx="1"/>
          </p:nvPr>
        </p:nvSpPr>
        <p:spPr>
          <a:xfrm>
            <a:off x="457200" y="1416050"/>
            <a:ext cx="8229600" cy="5053013"/>
          </a:xfrm>
        </p:spPr>
        <p:txBody>
          <a:bodyPr/>
          <a:lstStyle/>
          <a:p>
            <a:pPr marL="304800" indent="-304800" eaLnBrk="1" hangingPunct="1">
              <a:spcBef>
                <a:spcPct val="0"/>
              </a:spcBef>
              <a:defRPr/>
            </a:pPr>
            <a:r>
              <a:rPr lang="en-US" sz="2400" smtClean="0">
                <a:latin typeface="Calibri Bold" charset="0"/>
                <a:cs typeface="Calibri Bold" charset="0"/>
                <a:sym typeface="Calibri Bold" charset="0"/>
              </a:rPr>
              <a:t>FCCN, Univ. Porto, Minho, Aveiro, Lisboa, FCT/UNL, INESC, Coimbra, IST, LIP e PUUG estavam conectadas — 26  redes IP (25 antigas redes C ou /24 e 1 antiga rede B  ou /16)</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A conectividade internacional só estava acessível a: FCCN, Minho, Porto, Aveiro, INESC e PUUG</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21 Domínios com 933 hosts registados</a:t>
            </a:r>
            <a:endParaRPr lang="en-US" smtClean="0"/>
          </a:p>
          <a:p>
            <a:pPr marL="304800" indent="-304800" eaLnBrk="1" hangingPunct="1">
              <a:spcBef>
                <a:spcPts val="600"/>
              </a:spcBef>
              <a:defRPr/>
            </a:pPr>
            <a:endParaRPr lang="en-US" sz="240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400" smtClean="0">
                <a:latin typeface="Calibri Bold" charset="0"/>
                <a:cs typeface="Calibri Bold" charset="0"/>
                <a:sym typeface="Calibri Bold" charset="0"/>
              </a:rPr>
              <a:t>O host ns.dns.pt recebia ≈ 5,000 queries / dia ou 3 / minuto</a:t>
            </a:r>
            <a:endParaRPr lang="en-US" sz="2400" smtClean="0">
              <a:latin typeface="Calibri Bold" charset="0"/>
              <a:ea typeface="ヒラギノ角ゴ ProN W6" charset="0"/>
              <a:cs typeface="ヒラギノ角ゴ ProN W6" charset="0"/>
              <a:sym typeface="Calibri Bold" charset="0"/>
            </a:endParaRPr>
          </a:p>
        </p:txBody>
      </p:sp>
      <p:sp>
        <p:nvSpPr>
          <p:cNvPr id="41987" name="Rectangle 3"/>
          <p:cNvSpPr>
            <a:spLocks/>
          </p:cNvSpPr>
          <p:nvPr/>
        </p:nvSpPr>
        <p:spPr bwMode="auto">
          <a:xfrm>
            <a:off x="457200" y="5545138"/>
            <a:ext cx="8242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endParaRPr lang="en-US" sz="1800">
              <a:solidFill>
                <a:srgbClr val="0000FF"/>
              </a:solidFill>
              <a:latin typeface="Calibri Bold" charset="0"/>
              <a:ea typeface="ＭＳ Ｐゴシック" charset="0"/>
              <a:cs typeface="ＭＳ Ｐゴシック" charset="0"/>
              <a:sym typeface="Calibri Bold" charset="0"/>
            </a:endParaRPr>
          </a:p>
          <a:p>
            <a:pPr algn="l"/>
            <a:r>
              <a:rPr lang="en-US" sz="1800">
                <a:solidFill>
                  <a:srgbClr val="0000FF"/>
                </a:solidFill>
                <a:latin typeface="Calibri Bold" charset="0"/>
                <a:ea typeface="ＭＳ Ｐゴシック" charset="0"/>
                <a:cs typeface="ＭＳ Ｐゴシック" charset="0"/>
                <a:sym typeface="Calibri Bold" charset="0"/>
              </a:rPr>
              <a:t>In José Legatheaux Martins,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Relatório de execução do Projecto Serviço IP da RCCN durante o ano de 1991,</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Março de 1992, Relatório Técnico da FCCN</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pPr eaLnBrk="1" hangingPunct="1">
              <a:defRPr/>
            </a:pPr>
            <a:r>
              <a:rPr lang="en-US" smtClean="0">
                <a:solidFill>
                  <a:srgbClr val="0000FF"/>
                </a:solidFill>
                <a:latin typeface="Calibri Bold" charset="0"/>
                <a:cs typeface="Calibri Bold" charset="0"/>
                <a:sym typeface="Calibri Bold" charset="0"/>
              </a:rPr>
              <a:t>Nascimento do Domínio  .PT</a:t>
            </a:r>
            <a:endParaRPr lang="en-US" smtClean="0">
              <a:solidFill>
                <a:srgbClr val="0000FF"/>
              </a:solidFill>
              <a:latin typeface="Calibri Bold" charset="0"/>
              <a:ea typeface="ヒラギノ角ゴ ProN W6" charset="0"/>
              <a:cs typeface="ヒラギノ角ゴ ProN W6" charset="0"/>
              <a:sym typeface="Calibri Bold" charset="0"/>
            </a:endParaRPr>
          </a:p>
        </p:txBody>
      </p:sp>
      <p:sp>
        <p:nvSpPr>
          <p:cNvPr id="9218" name="Rectangle 2"/>
          <p:cNvSpPr>
            <a:spLocks noGrp="1" noChangeArrowheads="1"/>
          </p:cNvSpPr>
          <p:nvPr>
            <p:ph type="body" idx="1"/>
          </p:nvPr>
        </p:nvSpPr>
        <p:spPr/>
        <p:txBody>
          <a:bodyPr/>
          <a:lstStyle/>
          <a:p>
            <a:pPr marL="304800" indent="-304800" eaLnBrk="1" hangingPunct="1">
              <a:spcBef>
                <a:spcPct val="0"/>
              </a:spcBef>
              <a:defRPr/>
            </a:pPr>
            <a:r>
              <a:rPr lang="en-US" sz="2200" dirty="0" smtClean="0">
                <a:latin typeface="Calibri Bold" charset="0"/>
                <a:cs typeface="Calibri Bold" charset="0"/>
                <a:sym typeface="Calibri Bold" charset="0"/>
              </a:rPr>
              <a:t>O </a:t>
            </a:r>
            <a:r>
              <a:rPr lang="en-US" sz="2200" dirty="0" err="1" smtClean="0">
                <a:latin typeface="Calibri Bold" charset="0"/>
                <a:cs typeface="Calibri Bold" charset="0"/>
                <a:sym typeface="Calibri Bold" charset="0"/>
              </a:rPr>
              <a:t>domínio</a:t>
            </a:r>
            <a:r>
              <a:rPr lang="en-US" sz="2200" dirty="0" smtClean="0">
                <a:latin typeface="Calibri Bold" charset="0"/>
                <a:cs typeface="Calibri Bold" charset="0"/>
                <a:sym typeface="Calibri Bold" charset="0"/>
              </a:rPr>
              <a:t> PT </a:t>
            </a:r>
            <a:r>
              <a:rPr lang="en-US" sz="2200" dirty="0" err="1" smtClean="0">
                <a:latin typeface="Calibri Bold" charset="0"/>
                <a:cs typeface="Calibri Bold" charset="0"/>
                <a:sym typeface="Calibri Bold" charset="0"/>
              </a:rPr>
              <a:t>foi</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estabelecido</a:t>
            </a:r>
            <a:r>
              <a:rPr lang="en-US" sz="2200" dirty="0" smtClean="0">
                <a:latin typeface="Calibri Bold" charset="0"/>
                <a:cs typeface="Calibri Bold" charset="0"/>
                <a:sym typeface="Calibri Bold" charset="0"/>
              </a:rPr>
              <a:t> de </a:t>
            </a:r>
            <a:r>
              <a:rPr lang="en-US" sz="2200" dirty="0" err="1" smtClean="0">
                <a:latin typeface="Calibri Bold" charset="0"/>
                <a:cs typeface="Calibri Bold" charset="0"/>
                <a:sym typeface="Calibri Bold" charset="0"/>
              </a:rPr>
              <a:t>Setembro</a:t>
            </a:r>
            <a:r>
              <a:rPr lang="en-US" sz="2200" dirty="0" smtClean="0">
                <a:latin typeface="Calibri Bold" charset="0"/>
                <a:cs typeface="Calibri Bold" charset="0"/>
                <a:sym typeface="Calibri Bold" charset="0"/>
              </a:rPr>
              <a:t> a </a:t>
            </a:r>
            <a:r>
              <a:rPr lang="en-US" sz="2200" dirty="0" err="1" smtClean="0">
                <a:latin typeface="Calibri Bold" charset="0"/>
                <a:cs typeface="Calibri Bold" charset="0"/>
                <a:sym typeface="Calibri Bold" charset="0"/>
              </a:rPr>
              <a:t>Novembro</a:t>
            </a:r>
            <a:r>
              <a:rPr lang="en-US" sz="2200" dirty="0" smtClean="0">
                <a:latin typeface="Calibri Bold" charset="0"/>
                <a:cs typeface="Calibri Bold" charset="0"/>
                <a:sym typeface="Calibri Bold" charset="0"/>
              </a:rPr>
              <a:t> de 1991 e </a:t>
            </a:r>
            <a:r>
              <a:rPr lang="en-US" sz="2200" dirty="0" err="1" smtClean="0">
                <a:latin typeface="Calibri Bold" charset="0"/>
                <a:cs typeface="Calibri Bold" charset="0"/>
                <a:sym typeface="Calibri Bold" charset="0"/>
              </a:rPr>
              <a:t>oficialmente</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reconhecido</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pelo</a:t>
            </a:r>
            <a:r>
              <a:rPr lang="en-US" sz="2200" dirty="0" smtClean="0">
                <a:latin typeface="Calibri Bold" charset="0"/>
                <a:cs typeface="Calibri Bold" charset="0"/>
                <a:sym typeface="Calibri Bold" charset="0"/>
              </a:rPr>
              <a:t> NIC </a:t>
            </a:r>
            <a:r>
              <a:rPr lang="en-US" sz="2200" dirty="0" err="1" smtClean="0">
                <a:latin typeface="Calibri Bold" charset="0"/>
                <a:cs typeface="Calibri Bold" charset="0"/>
                <a:sym typeface="Calibri Bold" charset="0"/>
              </a:rPr>
              <a:t>em</a:t>
            </a:r>
            <a:r>
              <a:rPr lang="en-US" sz="2200" dirty="0" smtClean="0">
                <a:latin typeface="Calibri Bold" charset="0"/>
                <a:cs typeface="Calibri Bold" charset="0"/>
                <a:sym typeface="Calibri Bold" charset="0"/>
              </a:rPr>
              <a:t> Janeiro de 1992 — </a:t>
            </a:r>
            <a:r>
              <a:rPr lang="en-US" sz="2200" dirty="0" err="1" smtClean="0">
                <a:latin typeface="Calibri Bold" charset="0"/>
                <a:cs typeface="Calibri Bold" charset="0"/>
                <a:sym typeface="Calibri Bold" charset="0"/>
              </a:rPr>
              <a:t>isto</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é</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os</a:t>
            </a:r>
            <a:r>
              <a:rPr lang="en-US" sz="2200" dirty="0" smtClean="0">
                <a:latin typeface="Calibri Bold" charset="0"/>
                <a:cs typeface="Calibri Bold" charset="0"/>
                <a:sym typeface="Calibri Bold" charset="0"/>
              </a:rPr>
              <a:t> root name servers </a:t>
            </a:r>
            <a:r>
              <a:rPr lang="en-US" sz="2200" dirty="0" err="1" smtClean="0">
                <a:latin typeface="Calibri Bold" charset="0"/>
                <a:cs typeface="Calibri Bold" charset="0"/>
                <a:sym typeface="Calibri Bold" charset="0"/>
              </a:rPr>
              <a:t>deixaram</a:t>
            </a:r>
            <a:r>
              <a:rPr lang="en-US" sz="2200" dirty="0" smtClean="0">
                <a:latin typeface="Calibri Bold" charset="0"/>
                <a:cs typeface="Calibri Bold" charset="0"/>
                <a:sym typeface="Calibri Bold" charset="0"/>
              </a:rPr>
              <a:t> de </a:t>
            </a:r>
            <a:r>
              <a:rPr lang="en-US" sz="2200" dirty="0" err="1" smtClean="0">
                <a:latin typeface="Calibri Bold" charset="0"/>
                <a:cs typeface="Calibri Bold" charset="0"/>
                <a:sym typeface="Calibri Bold" charset="0"/>
              </a:rPr>
              <a:t>ligar</a:t>
            </a:r>
            <a:r>
              <a:rPr lang="en-US" sz="2200" dirty="0" smtClean="0">
                <a:latin typeface="Calibri Bold" charset="0"/>
                <a:cs typeface="Calibri Bold" charset="0"/>
                <a:sym typeface="Calibri Bold" charset="0"/>
              </a:rPr>
              <a:t> PT a </a:t>
            </a:r>
            <a:r>
              <a:rPr lang="en-US" sz="2200" dirty="0" err="1" smtClean="0">
                <a:latin typeface="Calibri Bold" charset="0"/>
                <a:cs typeface="Calibri Bold" charset="0"/>
                <a:sym typeface="Calibri Bold" charset="0"/>
              </a:rPr>
              <a:t>uma</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rede</a:t>
            </a:r>
            <a:r>
              <a:rPr lang="en-US" sz="2200" dirty="0" smtClean="0">
                <a:latin typeface="Calibri Bold" charset="0"/>
                <a:cs typeface="Calibri Bold" charset="0"/>
                <a:sym typeface="Calibri Bold" charset="0"/>
              </a:rPr>
              <a:t> de </a:t>
            </a:r>
            <a:r>
              <a:rPr lang="en-US" sz="2200" dirty="0" err="1" smtClean="0">
                <a:latin typeface="Calibri Bold" charset="0"/>
                <a:cs typeface="Calibri Bold" charset="0"/>
                <a:sym typeface="Calibri Bold" charset="0"/>
              </a:rPr>
              <a:t>correio</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electrónico</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mantida</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pela</a:t>
            </a:r>
            <a:r>
              <a:rPr lang="en-US" sz="2200" smtClean="0">
                <a:latin typeface="Calibri Bold" charset="0"/>
                <a:cs typeface="Calibri Bold" charset="0"/>
                <a:sym typeface="Calibri Bold" charset="0"/>
              </a:rPr>
              <a:t> IBM (BITNET) e </a:t>
            </a:r>
            <a:r>
              <a:rPr lang="en-US" sz="2200" dirty="0" err="1" smtClean="0">
                <a:latin typeface="Calibri Bold" charset="0"/>
                <a:cs typeface="Calibri Bold" charset="0"/>
                <a:sym typeface="Calibri Bold" charset="0"/>
              </a:rPr>
              <a:t>passaram</a:t>
            </a:r>
            <a:r>
              <a:rPr lang="en-US" sz="2200" dirty="0" smtClean="0">
                <a:latin typeface="Calibri Bold" charset="0"/>
                <a:cs typeface="Calibri Bold" charset="0"/>
                <a:sym typeface="Calibri Bold" charset="0"/>
              </a:rPr>
              <a:t> a </a:t>
            </a:r>
            <a:r>
              <a:rPr lang="en-US" sz="2200" dirty="0" err="1" smtClean="0">
                <a:latin typeface="Calibri Bold" charset="0"/>
                <a:cs typeface="Calibri Bold" charset="0"/>
                <a:sym typeface="Calibri Bold" charset="0"/>
              </a:rPr>
              <a:t>dirigir</a:t>
            </a:r>
            <a:r>
              <a:rPr lang="en-US" sz="2200" dirty="0" smtClean="0">
                <a:latin typeface="Calibri Bold" charset="0"/>
                <a:cs typeface="Calibri Bold" charset="0"/>
                <a:sym typeface="Calibri Bold" charset="0"/>
              </a:rPr>
              <a:t> as queries </a:t>
            </a:r>
            <a:r>
              <a:rPr lang="en-US" sz="2200" dirty="0" err="1" smtClean="0">
                <a:latin typeface="Calibri Bold" charset="0"/>
                <a:cs typeface="Calibri Bold" charset="0"/>
                <a:sym typeface="Calibri Bold" charset="0"/>
              </a:rPr>
              <a:t>para</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os</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servidores</a:t>
            </a:r>
            <a:r>
              <a:rPr lang="en-US" sz="2200" dirty="0" smtClean="0">
                <a:latin typeface="Calibri Bold" charset="0"/>
                <a:cs typeface="Calibri Bold" charset="0"/>
                <a:sym typeface="Calibri Bold" charset="0"/>
              </a:rPr>
              <a:t> com </a:t>
            </a:r>
            <a:r>
              <a:rPr lang="en-US" sz="2200" dirty="0" err="1" smtClean="0">
                <a:latin typeface="Calibri Bold" charset="0"/>
                <a:cs typeface="Calibri Bold" charset="0"/>
                <a:sym typeface="Calibri Bold" charset="0"/>
              </a:rPr>
              <a:t>autoridade</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sobre</a:t>
            </a:r>
            <a:r>
              <a:rPr lang="en-US" sz="2200" dirty="0" smtClean="0">
                <a:latin typeface="Calibri Bold" charset="0"/>
                <a:cs typeface="Calibri Bold" charset="0"/>
                <a:sym typeface="Calibri Bold" charset="0"/>
              </a:rPr>
              <a:t> o </a:t>
            </a:r>
            <a:r>
              <a:rPr lang="en-US" sz="2200" dirty="0" err="1" smtClean="0">
                <a:latin typeface="Calibri Bold" charset="0"/>
                <a:cs typeface="Calibri Bold" charset="0"/>
                <a:sym typeface="Calibri Bold" charset="0"/>
              </a:rPr>
              <a:t>domínio</a:t>
            </a:r>
            <a:r>
              <a:rPr lang="en-US" sz="2200" dirty="0" smtClean="0">
                <a:latin typeface="Calibri Bold" charset="0"/>
                <a:cs typeface="Calibri Bold" charset="0"/>
                <a:sym typeface="Calibri Bold" charset="0"/>
              </a:rPr>
              <a:t> PT</a:t>
            </a:r>
            <a:endParaRPr lang="en-US" sz="2900" dirty="0" smtClean="0"/>
          </a:p>
          <a:p>
            <a:pPr marL="304800" indent="-304800" eaLnBrk="1" hangingPunct="1">
              <a:spcBef>
                <a:spcPts val="600"/>
              </a:spcBef>
              <a:defRPr/>
            </a:pPr>
            <a:endParaRPr lang="en-US" sz="2200" dirty="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200" dirty="0" smtClean="0">
                <a:latin typeface="Calibri Bold" charset="0"/>
                <a:cs typeface="Calibri Bold" charset="0"/>
                <a:sym typeface="Calibri Bold" charset="0"/>
              </a:rPr>
              <a:t>A </a:t>
            </a:r>
            <a:r>
              <a:rPr lang="en-US" sz="2200" dirty="0" err="1" smtClean="0">
                <a:latin typeface="Calibri Bold" charset="0"/>
                <a:cs typeface="Calibri Bold" charset="0"/>
                <a:sym typeface="Calibri Bold" charset="0"/>
              </a:rPr>
              <a:t>partir</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desse</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momento</a:t>
            </a:r>
            <a:r>
              <a:rPr lang="en-US" sz="2200" dirty="0" smtClean="0">
                <a:latin typeface="Calibri Bold" charset="0"/>
                <a:cs typeface="Calibri Bold" charset="0"/>
                <a:sym typeface="Calibri Bold" charset="0"/>
              </a:rPr>
              <a:t>, as </a:t>
            </a:r>
            <a:r>
              <a:rPr lang="en-US" sz="2200" dirty="0" err="1" smtClean="0">
                <a:latin typeface="Calibri Bold" charset="0"/>
                <a:cs typeface="Calibri Bold" charset="0"/>
                <a:sym typeface="Calibri Bold" charset="0"/>
              </a:rPr>
              <a:t>aplicações</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passaram</a:t>
            </a:r>
            <a:r>
              <a:rPr lang="en-US" sz="2200" dirty="0" smtClean="0">
                <a:latin typeface="Calibri Bold" charset="0"/>
                <a:cs typeface="Calibri Bold" charset="0"/>
                <a:sym typeface="Calibri Bold" charset="0"/>
              </a:rPr>
              <a:t> a </a:t>
            </a:r>
            <a:r>
              <a:rPr lang="en-US" sz="2200" dirty="0" err="1" smtClean="0">
                <a:latin typeface="Calibri Bold" charset="0"/>
                <a:cs typeface="Calibri Bold" charset="0"/>
                <a:sym typeface="Calibri Bold" charset="0"/>
              </a:rPr>
              <a:t>funcionar</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como</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é</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hoje</a:t>
            </a:r>
            <a:r>
              <a:rPr lang="en-US" sz="2200" dirty="0" smtClean="0">
                <a:latin typeface="Calibri Bold" charset="0"/>
                <a:cs typeface="Calibri Bold" charset="0"/>
                <a:sym typeface="Calibri Bold" charset="0"/>
              </a:rPr>
              <a:t> normal</a:t>
            </a:r>
            <a:endParaRPr lang="en-US" sz="2900" dirty="0" smtClean="0"/>
          </a:p>
          <a:p>
            <a:pPr marL="304800" indent="-304800" eaLnBrk="1" hangingPunct="1">
              <a:spcBef>
                <a:spcPts val="600"/>
              </a:spcBef>
              <a:defRPr/>
            </a:pPr>
            <a:endParaRPr lang="en-US" sz="2200" dirty="0" smtClean="0">
              <a:latin typeface="Calibri Bold" charset="0"/>
              <a:ea typeface="ヒラギノ角ゴ ProN W6" charset="0"/>
              <a:cs typeface="ヒラギノ角ゴ ProN W6" charset="0"/>
              <a:sym typeface="Calibri Bold" charset="0"/>
            </a:endParaRPr>
          </a:p>
          <a:p>
            <a:pPr marL="304800" indent="-304800" eaLnBrk="1" hangingPunct="1">
              <a:spcBef>
                <a:spcPts val="600"/>
              </a:spcBef>
              <a:defRPr/>
            </a:pPr>
            <a:r>
              <a:rPr lang="en-US" sz="2200" dirty="0" err="1" smtClean="0">
                <a:latin typeface="Calibri Bold" charset="0"/>
                <a:cs typeface="Calibri Bold" charset="0"/>
                <a:sym typeface="Calibri Bold" charset="0"/>
              </a:rPr>
              <a:t>Os</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primeiros</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serviços</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foram</a:t>
            </a:r>
            <a:r>
              <a:rPr lang="en-US" sz="2200" dirty="0" smtClean="0">
                <a:latin typeface="Calibri Bold" charset="0"/>
                <a:cs typeface="Calibri Bold" charset="0"/>
                <a:sym typeface="Calibri Bold" charset="0"/>
              </a:rPr>
              <a:t>: E-mail, Network News e </a:t>
            </a:r>
            <a:r>
              <a:rPr lang="en-US" sz="2200" dirty="0" err="1" smtClean="0">
                <a:latin typeface="Calibri Bold" charset="0"/>
                <a:cs typeface="Calibri Bold" charset="0"/>
                <a:sym typeface="Calibri Bold" charset="0"/>
              </a:rPr>
              <a:t>arquivos</a:t>
            </a:r>
            <a:r>
              <a:rPr lang="en-US" sz="2200" dirty="0" smtClean="0">
                <a:latin typeface="Calibri Bold" charset="0"/>
                <a:cs typeface="Calibri Bold" charset="0"/>
                <a:sym typeface="Calibri Bold" charset="0"/>
              </a:rPr>
              <a:t> FTP (</a:t>
            </a:r>
            <a:r>
              <a:rPr lang="en-US" sz="2200" dirty="0" err="1" smtClean="0">
                <a:latin typeface="Calibri Bold" charset="0"/>
                <a:cs typeface="Calibri Bold" charset="0"/>
                <a:sym typeface="Calibri Bold" charset="0"/>
              </a:rPr>
              <a:t>archie.inesc.pt</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archie.ncc.up.pt</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fct.unl.pt</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uminho.pt</a:t>
            </a:r>
            <a:r>
              <a:rPr lang="en-US" sz="2200" dirty="0" smtClean="0">
                <a:latin typeface="Calibri Bold" charset="0"/>
                <a:cs typeface="Calibri Bold" charset="0"/>
                <a:sym typeface="Calibri Bold" charset="0"/>
              </a:rPr>
              <a:t>, </a:t>
            </a:r>
            <a:r>
              <a:rPr lang="en-US" sz="2200" dirty="0" err="1" smtClean="0">
                <a:latin typeface="Calibri Bold" charset="0"/>
                <a:cs typeface="Calibri Bold" charset="0"/>
                <a:sym typeface="Calibri Bold" charset="0"/>
              </a:rPr>
              <a:t>puug.pt</a:t>
            </a:r>
            <a:r>
              <a:rPr lang="en-US" sz="2200" dirty="0" smtClean="0">
                <a:latin typeface="Calibri Bold" charset="0"/>
                <a:cs typeface="Calibri Bold" charset="0"/>
                <a:sym typeface="Calibri Bold" charset="0"/>
              </a:rPr>
              <a:t>, …) </a:t>
            </a:r>
            <a:endParaRPr lang="en-US" sz="2200" dirty="0" smtClean="0">
              <a:latin typeface="Calibri Bold" charset="0"/>
              <a:ea typeface="ヒラギノ角ゴ ProN W6" charset="0"/>
              <a:cs typeface="ヒラギノ角ゴ ProN W6" charset="0"/>
              <a:sym typeface="Calibri Bold" charset="0"/>
            </a:endParaRP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92075"/>
            <a:ext cx="8229600" cy="1506538"/>
          </a:xfrm>
        </p:spPr>
        <p:txBody>
          <a:bodyPr/>
          <a:lstStyle/>
          <a:p>
            <a:pPr eaLnBrk="1" hangingPunct="1">
              <a:defRPr/>
            </a:pPr>
            <a:r>
              <a:rPr lang="en-US" sz="3600" smtClean="0">
                <a:solidFill>
                  <a:srgbClr val="0000FF"/>
                </a:solidFill>
                <a:latin typeface="Calibri Bold" charset="0"/>
                <a:cs typeface="Calibri Bold" charset="0"/>
                <a:sym typeface="Calibri Bold" charset="0"/>
              </a:rPr>
              <a:t>Portugal foi Oficialmente Considerado </a:t>
            </a:r>
            <a:r>
              <a:rPr lang="ja-JP" altLang="en-US" sz="3600" smtClean="0">
                <a:solidFill>
                  <a:srgbClr val="0000FF"/>
                </a:solidFill>
                <a:latin typeface="Arial"/>
                <a:cs typeface="Calibri Bold" charset="0"/>
                <a:sym typeface="Calibri Bold" charset="0"/>
              </a:rPr>
              <a:t>“</a:t>
            </a:r>
            <a:r>
              <a:rPr lang="en-US" sz="3600" smtClean="0">
                <a:solidFill>
                  <a:srgbClr val="0000FF"/>
                </a:solidFill>
                <a:latin typeface="Calibri Bold" charset="0"/>
                <a:cs typeface="Calibri Bold" charset="0"/>
                <a:sym typeface="Calibri Bold" charset="0"/>
              </a:rPr>
              <a:t>Internet Connected</a:t>
            </a:r>
            <a:r>
              <a:rPr lang="ja-JP" altLang="en-US" sz="3600" smtClean="0">
                <a:solidFill>
                  <a:srgbClr val="0000FF"/>
                </a:solidFill>
                <a:latin typeface="Arial"/>
                <a:cs typeface="Calibri Bold" charset="0"/>
                <a:sym typeface="Calibri Bold" charset="0"/>
              </a:rPr>
              <a:t>”</a:t>
            </a:r>
            <a:r>
              <a:rPr lang="en-US" sz="3600" smtClean="0">
                <a:solidFill>
                  <a:srgbClr val="0000FF"/>
                </a:solidFill>
                <a:latin typeface="Calibri Bold" charset="0"/>
                <a:cs typeface="Calibri Bold" charset="0"/>
                <a:sym typeface="Calibri Bold" charset="0"/>
              </a:rPr>
              <a:t> em Janeiro de 1992</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sp>
        <p:nvSpPr>
          <p:cNvPr id="44034" name="Rectangle 2"/>
          <p:cNvSpPr>
            <a:spLocks/>
          </p:cNvSpPr>
          <p:nvPr/>
        </p:nvSpPr>
        <p:spPr bwMode="auto">
          <a:xfrm>
            <a:off x="457200" y="1706563"/>
            <a:ext cx="82423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A terceira e última fase consistiu na aceitação pelo NIC do sistema nacional. Essa aceitação teve efeitos práticos no início do corrente ano (1992), momento a partir do qual os </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root name servers</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 da Internet passaram a indicar que o servidor central do domínio </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PT</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 (Portugal) é o servidor </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ns.dns.pt</a:t>
            </a:r>
            <a:r>
              <a:rPr lang="ja-JP" altLang="en-US" sz="1800">
                <a:solidFill>
                  <a:schemeClr val="tx1"/>
                </a:solidFill>
                <a:latin typeface="Arial" charset="0"/>
                <a:ea typeface="ＭＳ Ｐゴシック" charset="0"/>
                <a:cs typeface="ＭＳ Ｐゴシック" charset="0"/>
                <a:sym typeface="Calibri Bold" charset="0"/>
              </a:rPr>
              <a:t>”</a:t>
            </a:r>
            <a:r>
              <a:rPr lang="en-US" altLang="ja-JP" sz="1800">
                <a:solidFill>
                  <a:schemeClr val="tx1"/>
                </a:solidFill>
                <a:latin typeface="Calibri Bold" charset="0"/>
                <a:cs typeface="Calibri Bold" charset="0"/>
                <a:sym typeface="Calibri Bold" charset="0"/>
              </a:rPr>
              <a:t>, uma máquina propriedade da FCCN, instalada na sua sede e dedicada em exclusivo à gestão do DNS do país. </a:t>
            </a:r>
            <a:endParaRPr lang="en-US" altLang="ja-JP" sz="1800">
              <a:solidFill>
                <a:schemeClr val="tx1"/>
              </a:solidFill>
              <a:latin typeface="Calibri" charset="0"/>
              <a:cs typeface="Calibri" charset="0"/>
              <a:sym typeface="Calibri" charset="0"/>
            </a:endParaRPr>
          </a:p>
          <a:p>
            <a:pPr algn="l"/>
            <a:endParaRPr lang="en-US" sz="1800">
              <a:solidFill>
                <a:schemeClr val="tx1"/>
              </a:solidFill>
              <a:latin typeface="Calibri Bold" charset="0"/>
              <a:cs typeface="Calibri Bold" charset="0"/>
              <a:sym typeface="Calibri Bold" charset="0"/>
            </a:endParaRPr>
          </a:p>
          <a:p>
            <a:pPr algn="l"/>
            <a:r>
              <a:rPr lang="en-US" sz="2400">
                <a:solidFill>
                  <a:schemeClr val="tx1"/>
                </a:solidFill>
                <a:latin typeface="Calibri Bold" charset="0"/>
                <a:cs typeface="Calibri Bold" charset="0"/>
                <a:sym typeface="Calibri Bold" charset="0"/>
              </a:rPr>
              <a:t>0 domínio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PT</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tem vários servidores secundários (</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de backup</a:t>
            </a:r>
            <a:r>
              <a:rPr lang="ja-JP" altLang="en-US" sz="2400">
                <a:solidFill>
                  <a:schemeClr val="tx1"/>
                </a:solidFill>
                <a:latin typeface="Arial" charset="0"/>
                <a:ea typeface="ＭＳ Ｐゴシック" charset="0"/>
                <a:cs typeface="ＭＳ Ｐゴシック" charset="0"/>
                <a:sym typeface="Calibri Bold" charset="0"/>
              </a:rPr>
              <a:t>”</a:t>
            </a:r>
            <a:r>
              <a:rPr lang="en-US" altLang="ja-JP" sz="2400">
                <a:solidFill>
                  <a:schemeClr val="tx1"/>
                </a:solidFill>
                <a:latin typeface="Calibri Bold" charset="0"/>
                <a:cs typeface="Calibri Bold" charset="0"/>
                <a:sym typeface="Calibri Bold" charset="0"/>
              </a:rPr>
              <a:t>) nos EUA (Berkeley, Stanford e UUnet), na Europa (EUnet, INRIA, NORDUnet) e a nível nacional.</a:t>
            </a:r>
            <a:r>
              <a:rPr lang="ja-JP" altLang="en-US" sz="2400">
                <a:solidFill>
                  <a:schemeClr val="tx1"/>
                </a:solidFill>
                <a:latin typeface="Arial" charset="0"/>
                <a:ea typeface="ＭＳ Ｐゴシック" charset="0"/>
                <a:cs typeface="ＭＳ Ｐゴシック" charset="0"/>
                <a:sym typeface="Calibri Bold" charset="0"/>
              </a:rPr>
              <a:t>”</a:t>
            </a:r>
            <a:endParaRPr lang="en-US" altLang="ja-JP" sz="1800">
              <a:solidFill>
                <a:schemeClr val="tx1"/>
              </a:solidFill>
              <a:latin typeface="Calibri" charset="0"/>
              <a:cs typeface="Calibri" charset="0"/>
              <a:sym typeface="Calibri" charset="0"/>
            </a:endParaRPr>
          </a:p>
          <a:p>
            <a:pPr algn="l"/>
            <a:endParaRPr lang="en-US" sz="1800">
              <a:solidFill>
                <a:schemeClr val="tx1"/>
              </a:solidFill>
              <a:latin typeface="Calibri Bold" charset="0"/>
              <a:cs typeface="Calibri Bold" charset="0"/>
              <a:sym typeface="Calibri Bold" charset="0"/>
            </a:endParaRPr>
          </a:p>
          <a:p>
            <a:pPr algn="l"/>
            <a:endParaRPr lang="en-US" sz="1800">
              <a:solidFill>
                <a:schemeClr val="tx1"/>
              </a:solidFill>
              <a:latin typeface="Calibri Bold" charset="0"/>
              <a:cs typeface="Calibri Bold" charset="0"/>
              <a:sym typeface="Calibri Bold" charset="0"/>
            </a:endParaRPr>
          </a:p>
          <a:p>
            <a:pPr algn="l"/>
            <a:endParaRPr lang="en-US" sz="1800">
              <a:solidFill>
                <a:schemeClr val="tx1"/>
              </a:solidFill>
              <a:latin typeface="Calibri Bold" charset="0"/>
              <a:cs typeface="Calibri Bold" charset="0"/>
              <a:sym typeface="Calibri Bold" charset="0"/>
            </a:endParaRPr>
          </a:p>
          <a:p>
            <a:pPr algn="l"/>
            <a:r>
              <a:rPr lang="en-US" sz="1800">
                <a:solidFill>
                  <a:srgbClr val="0000FF"/>
                </a:solidFill>
                <a:latin typeface="Calibri Bold" charset="0"/>
                <a:cs typeface="Calibri Bold" charset="0"/>
                <a:sym typeface="Calibri Bold" charset="0"/>
              </a:rPr>
              <a:t>In José Legatheaux Martins, </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Relatório de execução do Projecto Serviço IP da RCCN durante o ano de 1991,</a:t>
            </a:r>
            <a:r>
              <a:rPr lang="ja-JP" altLang="en-US" sz="1800">
                <a:solidFill>
                  <a:srgbClr val="0000FF"/>
                </a:solidFill>
                <a:latin typeface="Arial" charset="0"/>
                <a:ea typeface="ＭＳ Ｐゴシック" charset="0"/>
                <a:cs typeface="ＭＳ Ｐゴシック" charset="0"/>
                <a:sym typeface="Calibri Bold" charset="0"/>
              </a:rPr>
              <a:t>”</a:t>
            </a:r>
            <a:r>
              <a:rPr lang="en-US" altLang="ja-JP" sz="1800">
                <a:solidFill>
                  <a:srgbClr val="0000FF"/>
                </a:solidFill>
                <a:latin typeface="Calibri Bold" charset="0"/>
                <a:cs typeface="Calibri Bold" charset="0"/>
                <a:sym typeface="Calibri Bold" charset="0"/>
              </a:rPr>
              <a:t> Março de 1992, Relatório Técnico da FCCN</a:t>
            </a:r>
            <a:endParaRPr lang="en-US" sz="1800">
              <a:solidFill>
                <a:srgbClr val="0000FF"/>
              </a:solidFill>
              <a:latin typeface="Calibri Bold" charset="0"/>
              <a:cs typeface="Calibri Bold" charset="0"/>
              <a:sym typeface="Calibri Bold" charset="0"/>
            </a:endParaRP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39688"/>
            <a:ext cx="8229600" cy="1558925"/>
          </a:xfrm>
        </p:spPr>
        <p:txBody>
          <a:bodyPr/>
          <a:lstStyle/>
          <a:p>
            <a:pPr eaLnBrk="1" hangingPunct="1">
              <a:defRPr/>
            </a:pPr>
            <a:r>
              <a:rPr lang="en-US" sz="3600" smtClean="0">
                <a:solidFill>
                  <a:srgbClr val="0000FF"/>
                </a:solidFill>
                <a:latin typeface="Calibri Bold" charset="0"/>
                <a:cs typeface="Calibri Bold" charset="0"/>
                <a:sym typeface="Calibri Bold" charset="0"/>
              </a:rPr>
              <a:t>O Domínio .PT hoje</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sp>
        <p:nvSpPr>
          <p:cNvPr id="45058" name="Rectangle 2"/>
          <p:cNvSpPr>
            <a:spLocks/>
          </p:cNvSpPr>
          <p:nvPr/>
        </p:nvSpPr>
        <p:spPr bwMode="auto">
          <a:xfrm>
            <a:off x="457200" y="1282700"/>
            <a:ext cx="82423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r>
              <a:rPr lang="en-US" sz="1600">
                <a:solidFill>
                  <a:schemeClr val="tx1"/>
                </a:solidFill>
                <a:latin typeface="Calibri Bold" charset="0"/>
                <a:ea typeface="ＭＳ Ｐゴシック" charset="0"/>
                <a:cs typeface="ＭＳ Ｐゴシック" charset="0"/>
                <a:sym typeface="Calibri Bold" charset="0"/>
              </a:rPr>
              <a:t>Last login: Thu Nov  4 09:11:09 on console</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jose-legatheaux-martinss-macbook-pro:~ jalm$ dig @ns.dns.pt pt. ns</a:t>
            </a:r>
            <a:endParaRPr lang="en-US" sz="1800">
              <a:solidFill>
                <a:schemeClr val="tx1"/>
              </a:solidFill>
              <a:latin typeface="Calibri" charset="0"/>
              <a:ea typeface="ＭＳ Ｐゴシック" charset="0"/>
              <a:cs typeface="ＭＳ Ｐゴシック" charset="0"/>
              <a:sym typeface="Calibri" charset="0"/>
            </a:endParaRPr>
          </a:p>
          <a:p>
            <a:pPr algn="l"/>
            <a:endParaRPr lang="en-US" sz="1600">
              <a:solidFill>
                <a:schemeClr val="tx1"/>
              </a:solidFill>
              <a:latin typeface="Calibri Bold" charset="0"/>
              <a:ea typeface="ＭＳ Ｐゴシック" charset="0"/>
              <a:cs typeface="ＭＳ Ｐゴシック" charset="0"/>
              <a:sym typeface="Calibri Bold" charset="0"/>
            </a:endParaRPr>
          </a:p>
          <a:p>
            <a:pPr algn="l"/>
            <a:r>
              <a:rPr lang="en-US" sz="1600">
                <a:solidFill>
                  <a:schemeClr val="tx1"/>
                </a:solidFill>
                <a:latin typeface="Calibri Bold" charset="0"/>
                <a:ea typeface="ＭＳ Ｐゴシック" charset="0"/>
                <a:cs typeface="ＭＳ Ｐゴシック" charset="0"/>
                <a:sym typeface="Calibri Bold" charset="0"/>
              </a:rPr>
              <a:t>;; QUESTION SECTION:</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IN      NS</a:t>
            </a:r>
            <a:endParaRPr lang="en-US" sz="1800">
              <a:solidFill>
                <a:schemeClr val="tx1"/>
              </a:solidFill>
              <a:latin typeface="Calibri" charset="0"/>
              <a:ea typeface="ＭＳ Ｐゴシック" charset="0"/>
              <a:cs typeface="ＭＳ Ｐゴシック" charset="0"/>
              <a:sym typeface="Calibri" charset="0"/>
            </a:endParaRPr>
          </a:p>
          <a:p>
            <a:pPr algn="l"/>
            <a:endParaRPr lang="en-US" sz="1600">
              <a:solidFill>
                <a:schemeClr val="tx1"/>
              </a:solidFill>
              <a:latin typeface="Calibri Bold" charset="0"/>
              <a:ea typeface="ＭＳ Ｐゴシック" charset="0"/>
              <a:cs typeface="ＭＳ Ｐゴシック" charset="0"/>
              <a:sym typeface="Calibri Bold" charset="0"/>
            </a:endParaRPr>
          </a:p>
          <a:p>
            <a:pPr algn="l"/>
            <a:r>
              <a:rPr lang="en-US" sz="1600">
                <a:solidFill>
                  <a:schemeClr val="tx1"/>
                </a:solidFill>
                <a:latin typeface="Calibri Bold" charset="0"/>
                <a:ea typeface="ＭＳ Ｐゴシック" charset="0"/>
                <a:cs typeface="ＭＳ Ｐゴシック" charset="0"/>
                <a:sym typeface="Calibri Bold" charset="0"/>
              </a:rPr>
              <a:t>;; ANSWER SECTION:</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ns2.nic.fr.</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ns.dns.pt.     </a:t>
            </a:r>
            <a:r>
              <a:rPr lang="en-US" sz="1600">
                <a:solidFill>
                  <a:schemeClr val="tx1"/>
                </a:solidFill>
                <a:latin typeface="Wingdings" charset="0"/>
                <a:ea typeface="ＭＳ Ｐゴシック" charset="0"/>
                <a:cs typeface="ＭＳ Ｐゴシック" charset="0"/>
                <a:sym typeface="Wingdings" charset="0"/>
              </a:rPr>
              <a:t></a:t>
            </a:r>
            <a:r>
              <a:rPr lang="en-US" sz="1600">
                <a:solidFill>
                  <a:schemeClr val="tx1"/>
                </a:solidFill>
                <a:latin typeface="Calibri Bold" charset="0"/>
                <a:ea typeface="ＭＳ Ｐゴシック" charset="0"/>
                <a:cs typeface="ＭＳ Ｐゴシック" charset="0"/>
                <a:sym typeface="Calibri Bold" charset="0"/>
              </a:rPr>
              <a:t>FIRST DOMAIN REGISTERED UNDER PT.</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ns2.dns.pt.</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auth210.ns.uu.net.</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auth200.ns.uu.net.</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ns.dns.br.</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sns-pb.isc.org.</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pt.                     28800   IN      NS      ns-pt.nlnetlabs.nl.</a:t>
            </a:r>
            <a:endParaRPr lang="en-US" sz="1800">
              <a:solidFill>
                <a:schemeClr val="tx1"/>
              </a:solidFill>
              <a:latin typeface="Calibri" charset="0"/>
              <a:ea typeface="ＭＳ Ｐゴシック" charset="0"/>
              <a:cs typeface="ＭＳ Ｐゴシック" charset="0"/>
              <a:sym typeface="Calibri" charset="0"/>
            </a:endParaRPr>
          </a:p>
          <a:p>
            <a:pPr algn="l"/>
            <a:endParaRPr lang="en-US" sz="1600">
              <a:solidFill>
                <a:schemeClr val="tx1"/>
              </a:solidFill>
              <a:latin typeface="Calibri Bold" charset="0"/>
              <a:ea typeface="ＭＳ Ｐゴシック" charset="0"/>
              <a:cs typeface="ＭＳ Ｐゴシック" charset="0"/>
              <a:sym typeface="Calibri Bold" charset="0"/>
            </a:endParaRPr>
          </a:p>
          <a:p>
            <a:pPr algn="l"/>
            <a:r>
              <a:rPr lang="en-US" sz="1600">
                <a:solidFill>
                  <a:schemeClr val="tx1"/>
                </a:solidFill>
                <a:latin typeface="Calibri Bold" charset="0"/>
                <a:ea typeface="ＭＳ Ｐゴシック" charset="0"/>
                <a:cs typeface="ＭＳ Ｐゴシック" charset="0"/>
                <a:sym typeface="Calibri Bold" charset="0"/>
              </a:rPr>
              <a:t>;; ADDITIONAL SECTION:</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a:t>
            </a:r>
            <a:endParaRPr lang="en-US" sz="1800">
              <a:solidFill>
                <a:schemeClr val="tx1"/>
              </a:solidFill>
              <a:latin typeface="Calibri" charset="0"/>
              <a:ea typeface="ＭＳ Ｐゴシック" charset="0"/>
              <a:cs typeface="ＭＳ Ｐゴシック" charset="0"/>
              <a:sym typeface="Calibri" charset="0"/>
            </a:endParaRPr>
          </a:p>
          <a:p>
            <a:pPr algn="l"/>
            <a:endParaRPr lang="en-US" sz="1600">
              <a:solidFill>
                <a:schemeClr val="tx1"/>
              </a:solidFill>
              <a:latin typeface="Calibri Bold" charset="0"/>
              <a:ea typeface="ＭＳ Ｐゴシック" charset="0"/>
              <a:cs typeface="ＭＳ Ｐゴシック" charset="0"/>
              <a:sym typeface="Calibri Bold" charset="0"/>
            </a:endParaRPr>
          </a:p>
          <a:p>
            <a:pPr algn="l"/>
            <a:r>
              <a:rPr lang="en-US" sz="1600">
                <a:solidFill>
                  <a:schemeClr val="tx1"/>
                </a:solidFill>
                <a:latin typeface="Calibri Bold" charset="0"/>
                <a:ea typeface="ＭＳ Ｐゴシック" charset="0"/>
                <a:cs typeface="ＭＳ Ｐゴシック" charset="0"/>
                <a:sym typeface="Calibri Bold" charset="0"/>
              </a:rPr>
              <a:t>;; Query time: 16 msec</a:t>
            </a:r>
            <a:endParaRPr lang="en-US" sz="1800">
              <a:solidFill>
                <a:schemeClr val="tx1"/>
              </a:solidFill>
              <a:latin typeface="Calibri" charset="0"/>
              <a:ea typeface="ＭＳ Ｐゴシック" charset="0"/>
              <a:cs typeface="ＭＳ Ｐゴシック" charset="0"/>
              <a:sym typeface="Calibri" charset="0"/>
            </a:endParaRPr>
          </a:p>
          <a:p>
            <a:pPr algn="l"/>
            <a:r>
              <a:rPr lang="en-US" sz="1600">
                <a:solidFill>
                  <a:schemeClr val="tx1"/>
                </a:solidFill>
                <a:latin typeface="Calibri Bold" charset="0"/>
                <a:ea typeface="ＭＳ Ｐゴシック" charset="0"/>
                <a:cs typeface="ＭＳ Ｐゴシック" charset="0"/>
                <a:sym typeface="Calibri Bold" charset="0"/>
              </a:rPr>
              <a:t>;; SERVER: 193.136.0.1#53(193.136.0.1)</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39688"/>
            <a:ext cx="8229600" cy="1558925"/>
          </a:xfrm>
        </p:spPr>
        <p:txBody>
          <a:bodyPr/>
          <a:lstStyle/>
          <a:p>
            <a:pPr eaLnBrk="1" hangingPunct="1">
              <a:defRPr/>
            </a:pPr>
            <a:r>
              <a:rPr lang="en-US" sz="3600" smtClean="0">
                <a:solidFill>
                  <a:srgbClr val="0000FF"/>
                </a:solidFill>
                <a:latin typeface="Calibri Bold" charset="0"/>
                <a:cs typeface="Calibri Bold" charset="0"/>
                <a:sym typeface="Calibri Bold" charset="0"/>
              </a:rPr>
              <a:t>Domain Name System in 2010 Q2</a:t>
            </a:r>
            <a:endParaRPr lang="en-US" sz="3600" smtClean="0">
              <a:solidFill>
                <a:srgbClr val="0000FF"/>
              </a:solidFill>
              <a:latin typeface="Calibri Bold" charset="0"/>
              <a:ea typeface="ヒラギノ角ゴ ProN W6" charset="0"/>
              <a:cs typeface="ヒラギノ角ゴ ProN W6" charset="0"/>
              <a:sym typeface="Calibri Bold" charset="0"/>
            </a:endParaRPr>
          </a:p>
        </p:txBody>
      </p:sp>
      <p:graphicFrame>
        <p:nvGraphicFramePr>
          <p:cNvPr id="12290" name="Group 2"/>
          <p:cNvGraphicFramePr>
            <a:graphicFrameLocks noGrp="1"/>
          </p:cNvGraphicFramePr>
          <p:nvPr/>
        </p:nvGraphicFramePr>
        <p:xfrm>
          <a:off x="627063" y="1631950"/>
          <a:ext cx="3286125" cy="3933828"/>
        </p:xfrm>
        <a:graphic>
          <a:graphicData uri="http://schemas.openxmlformats.org/drawingml/2006/table">
            <a:tbl>
              <a:tblPr/>
              <a:tblGrid>
                <a:gridCol w="1643062"/>
                <a:gridCol w="1643063"/>
              </a:tblGrid>
              <a:tr h="655638">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TLD Domain</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 Approximate in millions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65563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.com, .net</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100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65563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Country Codes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76</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65563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.de biggest CC</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65563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Other TLDs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20</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65563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Total</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196</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bl>
          </a:graphicData>
        </a:graphic>
      </p:graphicFrame>
      <p:graphicFrame>
        <p:nvGraphicFramePr>
          <p:cNvPr id="12335" name="Group 47"/>
          <p:cNvGraphicFramePr>
            <a:graphicFrameLocks noGrp="1"/>
          </p:cNvGraphicFramePr>
          <p:nvPr/>
        </p:nvGraphicFramePr>
        <p:xfrm>
          <a:off x="5154613" y="1668463"/>
          <a:ext cx="3241675" cy="4087810"/>
        </p:xfrm>
        <a:graphic>
          <a:graphicData uri="http://schemas.openxmlformats.org/drawingml/2006/table">
            <a:tbl>
              <a:tblPr/>
              <a:tblGrid>
                <a:gridCol w="1620837"/>
                <a:gridCol w="1620838"/>
              </a:tblGrid>
              <a:tr h="817562">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.com &amp; .net</a:t>
                      </a:r>
                      <a:endParaRPr kumimoji="0" lang="en-US" sz="1800" b="0" i="0" u="none" strike="noStrike" cap="none" normalizeH="0" baseline="0">
                        <a:ln>
                          <a:noFill/>
                        </a:ln>
                        <a:solidFill>
                          <a:srgbClr val="FFFFFF"/>
                        </a:solidFill>
                        <a:effectLst/>
                        <a:latin typeface="Calibri Bold" charset="0"/>
                        <a:ea typeface="ヒラギノ角ゴ ProN W3" charset="0"/>
                        <a:cs typeface="Calibri Bold" charset="0"/>
                        <a:sym typeface="Calibri Bold" charset="0"/>
                      </a:endParaRPr>
                    </a:p>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daily queries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rgbClr val="FFFFFF"/>
                          </a:solidFill>
                          <a:effectLst/>
                          <a:latin typeface="Calibri" charset="0"/>
                          <a:ea typeface="ヒラギノ角ゴ ProN W3" charset="0"/>
                          <a:cs typeface="ヒラギノ角ゴ ProN W3" charset="0"/>
                          <a:sym typeface="Calibri" charset="0"/>
                        </a:rPr>
                        <a:t>#  in billions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solidFill>
                      <a:srgbClr val="4F81BD"/>
                    </a:solidFill>
                  </a:tcPr>
                </a:tc>
              </a:tr>
              <a:tr h="817562">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Average</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62.5 billions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817562">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Peak</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83.6 billions</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r h="817562">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Average yearly growth</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28%</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AE4F1"/>
                    </a:solidFill>
                  </a:tcPr>
                </a:tc>
              </a:tr>
              <a:tr h="817562">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Average peak growth</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Lst>
                      </a:pPr>
                      <a:r>
                        <a:rPr kumimoji="0" lang="en-US" sz="1800" b="0" i="0" u="none" strike="noStrike" cap="none" normalizeH="0" baseline="0">
                          <a:ln>
                            <a:noFill/>
                          </a:ln>
                          <a:solidFill>
                            <a:schemeClr val="tx1"/>
                          </a:solidFill>
                          <a:effectLst/>
                          <a:latin typeface="Calibri" charset="0"/>
                          <a:ea typeface="ヒラギノ角ゴ ProN W3" charset="0"/>
                          <a:cs typeface="ヒラギノ角ゴ ProN W3" charset="0"/>
                          <a:sym typeface="Calibri" charset="0"/>
                        </a:rPr>
                        <a:t>43%</a:t>
                      </a:r>
                    </a:p>
                  </a:txBody>
                  <a:tcPr marL="38100" marR="38100" marT="38100" marB="381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EF2F8"/>
                    </a:solidFill>
                  </a:tcPr>
                </a:tc>
              </a:tr>
            </a:tbl>
          </a:graphicData>
        </a:graphic>
      </p:graphicFrame>
      <p:sp>
        <p:nvSpPr>
          <p:cNvPr id="46125" name="Rectangle 85"/>
          <p:cNvSpPr>
            <a:spLocks/>
          </p:cNvSpPr>
          <p:nvPr/>
        </p:nvSpPr>
        <p:spPr bwMode="auto">
          <a:xfrm>
            <a:off x="457200" y="5595938"/>
            <a:ext cx="84328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p>
            <a:pPr algn="l"/>
            <a:endParaRPr lang="en-US" sz="1800">
              <a:solidFill>
                <a:srgbClr val="0000FF"/>
              </a:solidFill>
              <a:latin typeface="Calibri Bold" charset="0"/>
              <a:ea typeface="ＭＳ Ｐゴシック" charset="0"/>
              <a:cs typeface="ＭＳ Ｐゴシック" charset="0"/>
              <a:sym typeface="Calibri Bold" charset="0"/>
            </a:endParaRPr>
          </a:p>
          <a:p>
            <a:pPr algn="l"/>
            <a:r>
              <a:rPr lang="en-US" sz="1800">
                <a:solidFill>
                  <a:srgbClr val="0000FF"/>
                </a:solidFill>
                <a:latin typeface="Calibri Bold" charset="0"/>
                <a:ea typeface="ＭＳ Ｐゴシック" charset="0"/>
                <a:cs typeface="ＭＳ Ｐゴシック" charset="0"/>
                <a:sym typeface="Calibri Bold" charset="0"/>
              </a:rPr>
              <a:t>In VeriSign Domain Report, September 2010</a:t>
            </a:r>
          </a:p>
        </p:txBody>
      </p:sp>
    </p:spTree>
  </p:cSld>
  <p:clrMapOvr>
    <a:masterClrMapping/>
  </p:clrMapOvr>
  <p:transition xmlns:p14="http://schemas.microsoft.com/office/powerpoint/2010/mai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Title Only">
  <a:themeElements>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Only">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Title and Conten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Default - Title and Content">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Pages>0</Pages>
  <Words>2975</Words>
  <Characters>0</Characters>
  <Application>Microsoft Macintosh PowerPoint</Application>
  <PresentationFormat>On-screen Show (4:3)</PresentationFormat>
  <Lines>0</Lines>
  <Paragraphs>518</Paragraphs>
  <Slides>41</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41</vt:i4>
      </vt:variant>
    </vt:vector>
  </HeadingPairs>
  <TitlesOfParts>
    <vt:vector size="54" baseType="lpstr">
      <vt:lpstr>Gill Sans</vt:lpstr>
      <vt:lpstr>ヒラギノ角ゴ ProN W3</vt:lpstr>
      <vt:lpstr>Arial</vt:lpstr>
      <vt:lpstr>Calibri</vt:lpstr>
      <vt:lpstr>ＭＳ Ｐゴシック</vt:lpstr>
      <vt:lpstr>Calibri Bold</vt:lpstr>
      <vt:lpstr>ヒラギノ角ゴ ProN W6</vt:lpstr>
      <vt:lpstr>Calibri Bold Italic</vt:lpstr>
      <vt:lpstr>Wingdings</vt:lpstr>
      <vt:lpstr>Arial Bold</vt:lpstr>
      <vt:lpstr>Default - Title Slide</vt:lpstr>
      <vt:lpstr>Default - Title Only</vt:lpstr>
      <vt:lpstr>Default - Title and Content</vt:lpstr>
      <vt:lpstr>Internet — de Curiosidade Científica a Infraestrutura Crítica Os Desafios da Escala  Intervenção convidada @ crc 2010</vt:lpstr>
      <vt:lpstr>Internet Origin</vt:lpstr>
      <vt:lpstr>Arpanet Logical Map. August 1976</vt:lpstr>
      <vt:lpstr>Portugal — 1991</vt:lpstr>
      <vt:lpstr>A Internet em Portugal - Dez. 1991</vt:lpstr>
      <vt:lpstr>Nascimento do Domínio  .PT</vt:lpstr>
      <vt:lpstr>Portugal foi Oficialmente Considerado “Internet Connected” em Janeiro de 1992</vt:lpstr>
      <vt:lpstr>O Domínio .PT hoje</vt:lpstr>
      <vt:lpstr>Domain Name System in 2010 Q2</vt:lpstr>
      <vt:lpstr>Distribuição de carga através de Anycast</vt:lpstr>
      <vt:lpstr>Arpanet Logical Map. August 1976</vt:lpstr>
      <vt:lpstr>PT Backbone Logical Map - December 1991</vt:lpstr>
      <vt:lpstr>International   PT  IP Traffic in December 1991 (As Seen by RCCN Router GTRCCN2 in Bytes)</vt:lpstr>
      <vt:lpstr>Portuguese IP Address Evolution</vt:lpstr>
      <vt:lpstr>Internet Penetration (IP Per Capita)</vt:lpstr>
      <vt:lpstr>Number of unique IP addresses Worldwide (in millions)</vt:lpstr>
      <vt:lpstr>Worldwide Yearly IP Transported data</vt:lpstr>
      <vt:lpstr>A “Vingança” dos Telecoms</vt:lpstr>
      <vt:lpstr>A Internet</vt:lpstr>
      <vt:lpstr>Systems Design Principles</vt:lpstr>
      <vt:lpstr>The Internet Protocol Suite</vt:lpstr>
      <vt:lpstr>End to end arguments</vt:lpstr>
      <vt:lpstr>Os Desafios da Internet</vt:lpstr>
      <vt:lpstr>Os problemas da Escala</vt:lpstr>
      <vt:lpstr>Scaling The Backbone — BGP Prefixes</vt:lpstr>
      <vt:lpstr>Scale in the Backbone — BGP Updates</vt:lpstr>
      <vt:lpstr>Problemas do BGP</vt:lpstr>
      <vt:lpstr>Keep Complexity Under Control</vt:lpstr>
      <vt:lpstr>Inter AS Consumer transported data</vt:lpstr>
      <vt:lpstr>The Akamai Content Distribution Network</vt:lpstr>
      <vt:lpstr>PowerPoint Presentation</vt:lpstr>
      <vt:lpstr>Técnicas usadas na rede Akamai</vt:lpstr>
      <vt:lpstr>Os Desafios do Transporte</vt:lpstr>
      <vt:lpstr>Trabalhos Recentes Interessantes</vt:lpstr>
      <vt:lpstr>Privacy — The Good Old Days</vt:lpstr>
      <vt:lpstr>Fiabilidade e Confiança</vt:lpstr>
      <vt:lpstr>Em Jeito de Fecho</vt:lpstr>
      <vt:lpstr>How Some Players (and Some States) conceive the Future Internet</vt:lpstr>
      <vt:lpstr>Diversidade</vt:lpstr>
      <vt:lpstr>If You Want to Become an Internet Tec. Leader (Whatever it means)</vt:lpstr>
      <vt:lpstr>Membros do “Forum-IP”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 past, present (and future ?)</dc:title>
  <dc:subject/>
  <dc:creator>José Legatheaux Martins</dc:creator>
  <cp:keywords/>
  <dc:description/>
  <cp:lastModifiedBy>José Legatheaux Martins</cp:lastModifiedBy>
  <cp:revision>4</cp:revision>
  <dcterms:modified xsi:type="dcterms:W3CDTF">2012-03-31T17:47:52Z</dcterms:modified>
</cp:coreProperties>
</file>