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96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67132-0100-C04B-B8E7-6057503E0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7436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F823B-897B-A04A-8DEE-0D5E1604F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00167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130425"/>
            <a:ext cx="1943100" cy="350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30425"/>
            <a:ext cx="5676900" cy="350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BD11F-0637-894C-B908-B890EE3E2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5678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954D-7B96-AE4C-99FD-B68B1F09C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0445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DE5EB-1BA0-4841-85CE-CD4A57AF0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719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B727E-70DA-964D-BCCF-E537E4308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7281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EB07-925D-1149-B186-B091F51D5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46103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C8F0B-319D-4847-B644-FF425A877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857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8D8B0-5345-3743-9DC6-CFEEA65C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57240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842B-5CDE-3C49-9E25-99A6384AA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18930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54D7A-08F2-1D4B-B933-3CB165769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6037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52FD8-59FD-E246-90D9-101EC4645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9957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67280-0420-784C-BD21-25E9611C6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6362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79A0B-8427-7249-B733-BE8880191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49879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1BF48-1BC5-C849-A3C1-D53FFED17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8853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DB023-B76D-294B-8CD4-478B5B23B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59190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175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87FBC-CEFC-0049-8898-575359A1F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9980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6A725-5276-9945-BF22-46B7715DE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6189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7F5B0-476F-8444-B29D-336AAF716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1880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82215-AA89-6440-B332-431CF29D1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7994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862A0-A55F-4546-98DB-E9E350AEA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92054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alibri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7377D-3019-534B-BB92-999FB97F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286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6467475"/>
            <a:ext cx="2444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BBE3C747-E0AC-4347-BFF5-31DB00617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defRPr sz="32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1pPr>
      <a:lvl2pPr marL="419100" indent="38100" algn="ctr" rtl="0" eaLnBrk="0" fontAlgn="base" hangingPunct="0">
        <a:spcBef>
          <a:spcPts val="700"/>
        </a:spcBef>
        <a:spcAft>
          <a:spcPct val="0"/>
        </a:spcAft>
        <a:defRPr sz="28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2pPr>
      <a:lvl3pPr marL="876300" indent="38100" algn="ctr" rtl="0" eaLnBrk="0" fontAlgn="base" hangingPunct="0">
        <a:spcBef>
          <a:spcPts val="600"/>
        </a:spcBef>
        <a:spcAft>
          <a:spcPct val="0"/>
        </a:spcAft>
        <a:defRPr sz="24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3pPr>
      <a:lvl4pPr marL="13335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4pPr>
      <a:lvl5pPr marL="1790700" indent="38100" algn="ctr" rtl="0" eaLnBrk="0" fontAlgn="base" hangingPunct="0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307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6467475"/>
            <a:ext cx="2444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4B5B2961-07EA-C641-B61D-FC63A895E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xmlns:p14="http://schemas.microsoft.com/office/powerpoint/2010/main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704850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1104900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5621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20193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476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933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390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848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12738" y="1073150"/>
            <a:ext cx="8537575" cy="2287588"/>
          </a:xfrm>
        </p:spPr>
        <p:txBody>
          <a:bodyPr/>
          <a:lstStyle/>
          <a:p>
            <a:pPr eaLnBrk="1" hangingPunct="1">
              <a:defRPr/>
            </a:pPr>
            <a:r>
              <a:rPr lang="en-US" sz="3900" dirty="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Internet — de </a:t>
            </a:r>
            <a:r>
              <a:rPr lang="en-US" sz="3900" dirty="0" err="1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Curiosidade</a:t>
            </a:r>
            <a:r>
              <a:rPr lang="en-US" sz="3900" dirty="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3900" dirty="0" err="1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Científica</a:t>
            </a:r>
            <a:r>
              <a:rPr lang="en-US" sz="3900" dirty="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 a </a:t>
            </a:r>
            <a:r>
              <a:rPr lang="en-US" sz="3900" dirty="0" err="1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Infraestrutura</a:t>
            </a:r>
            <a:r>
              <a:rPr lang="en-US" sz="3900" dirty="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3900" dirty="0" err="1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Crítica</a:t>
            </a:r>
            <a:r>
              <a:rPr lang="en-US" sz="3900" dirty="0" smtClean="0">
                <a:solidFill>
                  <a:srgbClr val="0000FF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rPr>
              <a:t/>
            </a:r>
            <a:br>
              <a:rPr lang="en-US" sz="3900" dirty="0" smtClean="0">
                <a:solidFill>
                  <a:srgbClr val="0000FF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rPr>
            </a:br>
            <a:r>
              <a:rPr lang="en-US" sz="3900" dirty="0" smtClean="0">
                <a:solidFill>
                  <a:srgbClr val="0000FF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rPr>
              <a:t/>
            </a:r>
            <a:br>
              <a:rPr lang="en-US" sz="3900" dirty="0" smtClean="0">
                <a:solidFill>
                  <a:srgbClr val="0000FF"/>
                </a:solidFill>
                <a:latin typeface="Calibri Bold" charset="0"/>
                <a:ea typeface="ヒラギノ角ゴ ProN W6" charset="0"/>
                <a:cs typeface="ヒラギノ角ゴ ProN W6" charset="0"/>
                <a:sym typeface="Calibri Bold" charset="0"/>
              </a:rPr>
            </a:br>
            <a:r>
              <a:rPr lang="en-US" sz="3900" dirty="0" err="1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Os</a:t>
            </a:r>
            <a:r>
              <a:rPr lang="en-US" sz="3900" dirty="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3900" dirty="0" err="1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Desafios</a:t>
            </a:r>
            <a:r>
              <a:rPr lang="en-US" sz="3900" dirty="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 da </a:t>
            </a:r>
            <a:r>
              <a:rPr lang="en-US" sz="3900" dirty="0" err="1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Escala</a:t>
            </a:r>
            <a:r>
              <a:rPr lang="en-US" sz="3900" dirty="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/>
            </a:r>
            <a:br>
              <a:rPr lang="en-US" sz="3900" dirty="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</a:br>
            <a:r>
              <a:rPr lang="en-US" sz="3900" dirty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/>
            </a:r>
            <a:br>
              <a:rPr lang="en-US" sz="3900" dirty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</a:br>
            <a:r>
              <a:rPr lang="en-US" sz="3900" dirty="0" err="1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Apresentação</a:t>
            </a:r>
            <a:r>
              <a:rPr lang="en-US" sz="3900" dirty="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 no CRC 2010</a:t>
            </a:r>
            <a:endParaRPr lang="en-US" sz="3900" dirty="0" smtClean="0">
              <a:solidFill>
                <a:srgbClr val="0000FF"/>
              </a:solidFill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4437063"/>
            <a:ext cx="6400800" cy="1752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defRPr/>
            </a:pPr>
            <a:r>
              <a:rPr lang="en-US" dirty="0" smtClean="0"/>
              <a:t>José Legatheaux Martins</a:t>
            </a:r>
          </a:p>
          <a:p>
            <a:pPr marL="0" indent="0" eaLnBrk="1" hangingPunct="1">
              <a:defRPr/>
            </a:pPr>
            <a:r>
              <a:rPr lang="en-US" dirty="0" smtClean="0"/>
              <a:t>FCT/UNL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Portugal — 1991</a:t>
            </a:r>
            <a:endParaRPr lang="en-US" smtClean="0">
              <a:solidFill>
                <a:srgbClr val="0000FF"/>
              </a:solidFill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marL="304800" indent="-3048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200" smtClean="0">
                <a:latin typeface="Calibri Bold" charset="0"/>
                <a:cs typeface="Calibri Bold" charset="0"/>
                <a:sym typeface="Calibri Bold" charset="0"/>
              </a:rPr>
              <a:t>Durante 1991 várias universidades começaram a numerar as suas redes internas com endereços IP legais, únicos no mundo (NIC registered networks)</a:t>
            </a:r>
            <a:endParaRPr lang="en-US" sz="2900" smtClean="0"/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US" sz="220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200" smtClean="0">
                <a:latin typeface="Calibri Bold" charset="0"/>
                <a:cs typeface="Calibri Bold" charset="0"/>
                <a:sym typeface="Calibri Bold" charset="0"/>
              </a:rPr>
              <a:t>No final de 1991 era possível enviar e receber (quase sempre !) pacotes IP do Backbone da RCCN em Portugal para o Backbone da NSF nos EUA</a:t>
            </a:r>
            <a:endParaRPr lang="en-US" sz="2900" smtClean="0"/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US" sz="220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200" smtClean="0">
                <a:latin typeface="Calibri Bold" charset="0"/>
                <a:cs typeface="Calibri Bold" charset="0"/>
                <a:sym typeface="Calibri Bold" charset="0"/>
              </a:rPr>
              <a:t>A conectividade internacional era assegurada por um link de 64 Kbps (IP over X.25 circuit) — entre o IST e a Eunet em Amsterdam - CWI (IP over the </a:t>
            </a:r>
            <a:r>
              <a:rPr lang="ja-JP" altLang="en-US" sz="2200" smtClean="0">
                <a:latin typeface="Arial"/>
                <a:cs typeface="Calibri Bold" charset="0"/>
                <a:sym typeface="Calibri Bold" charset="0"/>
              </a:rPr>
              <a:t>“</a:t>
            </a:r>
            <a:r>
              <a:rPr lang="en-US" sz="2200" smtClean="0">
                <a:latin typeface="Calibri Bold" charset="0"/>
                <a:cs typeface="Calibri Bold" charset="0"/>
                <a:sym typeface="Calibri Bold" charset="0"/>
              </a:rPr>
              <a:t>Telephone System</a:t>
            </a:r>
            <a:r>
              <a:rPr lang="ja-JP" altLang="en-US" sz="2200" smtClean="0">
                <a:latin typeface="Arial"/>
                <a:cs typeface="Calibri Bold" charset="0"/>
                <a:sym typeface="Calibri Bold" charset="0"/>
              </a:rPr>
              <a:t>”</a:t>
            </a:r>
            <a:r>
              <a:rPr lang="en-US" sz="2200" smtClean="0">
                <a:latin typeface="Calibri Bold" charset="0"/>
                <a:cs typeface="Calibri Bold" charset="0"/>
                <a:sym typeface="Calibri Bold" charset="0"/>
              </a:rPr>
              <a:t>); mais tarde este link foi substituído por linhas da própria RCCN</a:t>
            </a:r>
            <a:endParaRPr lang="en-US" sz="2900" smtClean="0"/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  <a:defRPr/>
            </a:pPr>
            <a:endParaRPr lang="en-US" sz="220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200" smtClean="0">
                <a:latin typeface="Calibri Bold" charset="0"/>
                <a:cs typeface="Calibri Bold" charset="0"/>
                <a:sym typeface="Calibri Bold" charset="0"/>
              </a:rPr>
              <a:t>Nessa altura, de acordo com alguns </a:t>
            </a:r>
            <a:r>
              <a:rPr lang="ja-JP" altLang="en-US" sz="2200" smtClean="0">
                <a:latin typeface="Arial"/>
                <a:cs typeface="Calibri Bold" charset="0"/>
                <a:sym typeface="Calibri Bold" charset="0"/>
              </a:rPr>
              <a:t>“</a:t>
            </a:r>
            <a:r>
              <a:rPr lang="en-US" sz="2200" smtClean="0">
                <a:latin typeface="Calibri Bold" charset="0"/>
                <a:cs typeface="Calibri Bold" charset="0"/>
                <a:sym typeface="Calibri Bold" charset="0"/>
              </a:rPr>
              <a:t>European OSI Standards gurus</a:t>
            </a:r>
            <a:r>
              <a:rPr lang="ja-JP" altLang="en-US" sz="2200" smtClean="0">
                <a:latin typeface="Arial"/>
                <a:cs typeface="Calibri Bold" charset="0"/>
                <a:sym typeface="Calibri Bold" charset="0"/>
              </a:rPr>
              <a:t>”</a:t>
            </a:r>
            <a:r>
              <a:rPr lang="en-US" sz="2200" smtClean="0">
                <a:latin typeface="Calibri Bold" charset="0"/>
                <a:cs typeface="Calibri Bold" charset="0"/>
                <a:sym typeface="Calibri Bold" charset="0"/>
              </a:rPr>
              <a:t> usar IP era perigoso ! </a:t>
            </a:r>
            <a:endParaRPr lang="en-US" sz="220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A Internet em Portugal - Dez. 1991</a:t>
            </a:r>
            <a:endParaRPr lang="en-US" smtClean="0">
              <a:solidFill>
                <a:srgbClr val="0000FF"/>
              </a:solidFill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16050"/>
            <a:ext cx="8229600" cy="5053013"/>
          </a:xfrm>
        </p:spPr>
        <p:txBody>
          <a:bodyPr/>
          <a:lstStyle/>
          <a:p>
            <a:pPr marL="304800" indent="-304800" eaLnBrk="1" hangingPunct="1">
              <a:spcBef>
                <a:spcPct val="0"/>
              </a:spcBef>
              <a:defRPr/>
            </a:pPr>
            <a:r>
              <a:rPr lang="en-US" sz="2400" smtClean="0">
                <a:latin typeface="Calibri Bold" charset="0"/>
                <a:cs typeface="Calibri Bold" charset="0"/>
                <a:sym typeface="Calibri Bold" charset="0"/>
              </a:rPr>
              <a:t>FCCN, Univ. Porto, Minho, Aveiro, Lisboa, FCT/UNL, INESC, Coimbra, IST, LIP e PUUG estavam conectadas — 26  redes IP (25 antigas redes C ou /24 e 1 antiga rede B  ou /16)</a:t>
            </a:r>
            <a:endParaRPr lang="en-US" smtClean="0"/>
          </a:p>
          <a:p>
            <a:pPr marL="304800" indent="-304800" eaLnBrk="1" hangingPunct="1">
              <a:spcBef>
                <a:spcPts val="600"/>
              </a:spcBef>
              <a:defRPr/>
            </a:pPr>
            <a:endParaRPr lang="en-US" sz="240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>
              <a:spcBef>
                <a:spcPts val="600"/>
              </a:spcBef>
              <a:defRPr/>
            </a:pPr>
            <a:r>
              <a:rPr lang="en-US" sz="2400" smtClean="0">
                <a:latin typeface="Calibri Bold" charset="0"/>
                <a:cs typeface="Calibri Bold" charset="0"/>
                <a:sym typeface="Calibri Bold" charset="0"/>
              </a:rPr>
              <a:t>A conectividade internacional só estava acessível a: FCCN, Minho, Porto, Aveiro, INESC e PUUG</a:t>
            </a:r>
            <a:endParaRPr lang="en-US" smtClean="0"/>
          </a:p>
          <a:p>
            <a:pPr marL="304800" indent="-304800" eaLnBrk="1" hangingPunct="1">
              <a:spcBef>
                <a:spcPts val="600"/>
              </a:spcBef>
              <a:defRPr/>
            </a:pPr>
            <a:endParaRPr lang="en-US" sz="240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>
              <a:spcBef>
                <a:spcPts val="600"/>
              </a:spcBef>
              <a:defRPr/>
            </a:pPr>
            <a:r>
              <a:rPr lang="en-US" sz="2400" smtClean="0">
                <a:latin typeface="Calibri Bold" charset="0"/>
                <a:cs typeface="Calibri Bold" charset="0"/>
                <a:sym typeface="Calibri Bold" charset="0"/>
              </a:rPr>
              <a:t>21 Domínios com 933 hosts registados</a:t>
            </a:r>
            <a:endParaRPr lang="en-US" smtClean="0"/>
          </a:p>
          <a:p>
            <a:pPr marL="304800" indent="-304800" eaLnBrk="1" hangingPunct="1">
              <a:spcBef>
                <a:spcPts val="600"/>
              </a:spcBef>
              <a:defRPr/>
            </a:pPr>
            <a:endParaRPr lang="en-US" sz="240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>
              <a:spcBef>
                <a:spcPts val="600"/>
              </a:spcBef>
              <a:defRPr/>
            </a:pPr>
            <a:r>
              <a:rPr lang="en-US" sz="2400" smtClean="0">
                <a:latin typeface="Calibri Bold" charset="0"/>
                <a:cs typeface="Calibri Bold" charset="0"/>
                <a:sym typeface="Calibri Bold" charset="0"/>
              </a:rPr>
              <a:t>O host ns.dns.pt recebia ≈ 5,000 queries / dia ou 3 / minuto</a:t>
            </a:r>
            <a:endParaRPr lang="en-US" sz="240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457200" y="5545138"/>
            <a:ext cx="82423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rgbClr val="0000FF"/>
              </a:solidFill>
              <a:latin typeface="Calibri Bold" charset="0"/>
              <a:ea typeface="ＭＳ Ｐゴシック" charset="0"/>
              <a:cs typeface="ＭＳ Ｐゴシック" charset="0"/>
              <a:sym typeface="Calibri Bold" charset="0"/>
            </a:endParaRPr>
          </a:p>
          <a:p>
            <a:pPr algn="l"/>
            <a:r>
              <a:rPr lang="en-US" sz="1800">
                <a:solidFill>
                  <a:srgbClr val="0000FF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In José Legatheaux Martins, </a:t>
            </a:r>
            <a:r>
              <a:rPr lang="ja-JP" altLang="en-US" sz="18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“</a:t>
            </a:r>
            <a:r>
              <a:rPr lang="en-US" altLang="ja-JP" sz="180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Relatório de execução do Projecto Serviço IP da RCCN durante o ano de 1991,</a:t>
            </a:r>
            <a:r>
              <a:rPr lang="ja-JP" altLang="en-US" sz="18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”</a:t>
            </a:r>
            <a:r>
              <a:rPr lang="en-US" altLang="ja-JP" sz="180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 Março de 1992, Relatório Técnico da FCCN</a:t>
            </a:r>
            <a:endParaRPr lang="en-US" sz="1800">
              <a:solidFill>
                <a:srgbClr val="0000FF"/>
              </a:solidFill>
              <a:latin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Nascimento do Domínio  .PT</a:t>
            </a:r>
            <a:endParaRPr lang="en-US" smtClean="0">
              <a:solidFill>
                <a:srgbClr val="0000FF"/>
              </a:solidFill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4800" indent="-304800" eaLnBrk="1" hangingPunct="1">
              <a:spcBef>
                <a:spcPct val="0"/>
              </a:spcBef>
              <a:defRPr/>
            </a:pP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O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domínio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PT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foi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estabelecido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de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Setembro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a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Novembro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de 1991 e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oficialmente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reconhecido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pelo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NIC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em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Janeiro de 1992 —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isto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é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,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os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root name servers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deixaram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de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ligar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PT a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uma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rede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de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correio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electrónico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mantida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pela</a:t>
            </a:r>
            <a:r>
              <a:rPr lang="en-US" sz="2200" smtClean="0">
                <a:latin typeface="Calibri Bold" charset="0"/>
                <a:cs typeface="Calibri Bold" charset="0"/>
                <a:sym typeface="Calibri Bold" charset="0"/>
              </a:rPr>
              <a:t> IBM (BITNET) e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passaram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a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dirigir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as queries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para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os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servidores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com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autoridade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sobre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o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domínio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PT</a:t>
            </a:r>
            <a:endParaRPr lang="en-US" sz="2900" dirty="0" smtClean="0"/>
          </a:p>
          <a:p>
            <a:pPr marL="304800" indent="-304800" eaLnBrk="1" hangingPunct="1">
              <a:spcBef>
                <a:spcPts val="600"/>
              </a:spcBef>
              <a:defRPr/>
            </a:pPr>
            <a:endParaRPr lang="en-US" sz="2200" dirty="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>
              <a:spcBef>
                <a:spcPts val="600"/>
              </a:spcBef>
              <a:defRPr/>
            </a:pP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A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partir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desse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momento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, as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aplicações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passaram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a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funcionar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como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é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hoje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normal</a:t>
            </a:r>
            <a:endParaRPr lang="en-US" sz="2900" dirty="0" smtClean="0"/>
          </a:p>
          <a:p>
            <a:pPr marL="304800" indent="-304800" eaLnBrk="1" hangingPunct="1">
              <a:spcBef>
                <a:spcPts val="600"/>
              </a:spcBef>
              <a:defRPr/>
            </a:pPr>
            <a:endParaRPr lang="en-US" sz="2200" dirty="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  <a:p>
            <a:pPr marL="304800" indent="-304800" eaLnBrk="1" hangingPunct="1">
              <a:spcBef>
                <a:spcPts val="600"/>
              </a:spcBef>
              <a:defRPr/>
            </a:pP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Os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primeiros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serviços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foram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: E-mail, Network News e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arquivos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 FTP (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archie.inesc.pt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,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archie.ncc.up.pt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,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fct.unl.pt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,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uminho.pt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, </a:t>
            </a:r>
            <a:r>
              <a:rPr lang="en-US" sz="2200" dirty="0" err="1" smtClean="0">
                <a:latin typeface="Calibri Bold" charset="0"/>
                <a:cs typeface="Calibri Bold" charset="0"/>
                <a:sym typeface="Calibri Bold" charset="0"/>
              </a:rPr>
              <a:t>puug.pt</a:t>
            </a:r>
            <a:r>
              <a:rPr lang="en-US" sz="2200" dirty="0" smtClean="0">
                <a:latin typeface="Calibri Bold" charset="0"/>
                <a:cs typeface="Calibri Bold" charset="0"/>
                <a:sym typeface="Calibri Bold" charset="0"/>
              </a:rPr>
              <a:t>, …) </a:t>
            </a:r>
            <a:endParaRPr lang="en-US" sz="2200" dirty="0" smtClean="0"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92075"/>
            <a:ext cx="8229600" cy="15065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Portugal foi Oficialmente Considerado </a:t>
            </a:r>
            <a:r>
              <a:rPr lang="ja-JP" altLang="en-US" sz="3600" smtClean="0">
                <a:solidFill>
                  <a:srgbClr val="0000FF"/>
                </a:solidFill>
                <a:latin typeface="Arial"/>
                <a:cs typeface="Calibri Bold" charset="0"/>
                <a:sym typeface="Calibri Bold" charset="0"/>
              </a:rPr>
              <a:t>“</a:t>
            </a:r>
            <a:r>
              <a:rPr lang="en-US" sz="360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Internet Connected</a:t>
            </a:r>
            <a:r>
              <a:rPr lang="ja-JP" altLang="en-US" sz="3600" smtClean="0">
                <a:solidFill>
                  <a:srgbClr val="0000FF"/>
                </a:solidFill>
                <a:latin typeface="Arial"/>
                <a:cs typeface="Calibri Bold" charset="0"/>
                <a:sym typeface="Calibri Bold" charset="0"/>
              </a:rPr>
              <a:t>”</a:t>
            </a:r>
            <a:r>
              <a:rPr lang="en-US" sz="360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 em Janeiro de 1992</a:t>
            </a:r>
            <a:endParaRPr lang="en-US" sz="3600" smtClean="0">
              <a:solidFill>
                <a:srgbClr val="0000FF"/>
              </a:solidFill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  <p:sp>
        <p:nvSpPr>
          <p:cNvPr id="29698" name="Rectangle 2"/>
          <p:cNvSpPr>
            <a:spLocks/>
          </p:cNvSpPr>
          <p:nvPr/>
        </p:nvSpPr>
        <p:spPr bwMode="auto">
          <a:xfrm>
            <a:off x="457200" y="1706563"/>
            <a:ext cx="824230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ja-JP" alt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“</a:t>
            </a:r>
            <a:r>
              <a:rPr lang="en-US" altLang="ja-JP" sz="18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A terceira e última fase consistiu na aceitação pelo NIC do sistema nacional. Essa aceitação teve efeitos práticos no início do corrente ano (1992), momento a partir do qual os </a:t>
            </a:r>
            <a:r>
              <a:rPr lang="ja-JP" alt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“</a:t>
            </a:r>
            <a:r>
              <a:rPr lang="en-US" altLang="ja-JP" sz="18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root name servers</a:t>
            </a:r>
            <a:r>
              <a:rPr lang="ja-JP" alt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”</a:t>
            </a:r>
            <a:r>
              <a:rPr lang="en-US" altLang="ja-JP" sz="18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 da Internet passaram a indicar que o servidor central do domínio </a:t>
            </a:r>
            <a:r>
              <a:rPr lang="ja-JP" alt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“</a:t>
            </a:r>
            <a:r>
              <a:rPr lang="en-US" altLang="ja-JP" sz="18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PT</a:t>
            </a:r>
            <a:r>
              <a:rPr lang="ja-JP" alt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”</a:t>
            </a:r>
            <a:r>
              <a:rPr lang="en-US" altLang="ja-JP" sz="18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 (Portugal) é o servidor </a:t>
            </a:r>
            <a:r>
              <a:rPr lang="ja-JP" alt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“</a:t>
            </a:r>
            <a:r>
              <a:rPr lang="en-US" altLang="ja-JP" sz="18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ns.dns.pt</a:t>
            </a:r>
            <a:r>
              <a:rPr lang="ja-JP" altLang="en-US" sz="1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”</a:t>
            </a:r>
            <a:r>
              <a:rPr lang="en-US" altLang="ja-JP" sz="18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, uma máquina propriedade da FCCN, instalada na sua sede e dedicada em exclusivo à gestão do DNS do país. </a:t>
            </a:r>
            <a:endParaRPr lang="en-US" altLang="ja-JP" sz="1800">
              <a:solidFill>
                <a:schemeClr val="tx1"/>
              </a:solidFill>
              <a:latin typeface="Calibri" charset="0"/>
              <a:cs typeface="Calibri" charset="0"/>
              <a:sym typeface="Calibri" charset="0"/>
            </a:endParaRPr>
          </a:p>
          <a:p>
            <a:pPr algn="l"/>
            <a:endParaRPr lang="en-US" sz="1800">
              <a:solidFill>
                <a:schemeClr val="tx1"/>
              </a:solidFill>
              <a:latin typeface="Calibri Bold" charset="0"/>
              <a:cs typeface="Calibri Bold" charset="0"/>
              <a:sym typeface="Calibri Bold" charset="0"/>
            </a:endParaRPr>
          </a:p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0 domínio </a:t>
            </a:r>
            <a:r>
              <a:rPr lang="ja-JP" altLang="en-US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“</a:t>
            </a:r>
            <a:r>
              <a:rPr lang="en-US" altLang="ja-JP" sz="24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PT</a:t>
            </a:r>
            <a:r>
              <a:rPr lang="ja-JP" altLang="en-US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”</a:t>
            </a:r>
            <a:r>
              <a:rPr lang="en-US" altLang="ja-JP" sz="24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 tem vários servidores secundários (</a:t>
            </a:r>
            <a:r>
              <a:rPr lang="ja-JP" altLang="en-US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“</a:t>
            </a:r>
            <a:r>
              <a:rPr lang="en-US" altLang="ja-JP" sz="24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de backup</a:t>
            </a:r>
            <a:r>
              <a:rPr lang="ja-JP" altLang="en-US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”</a:t>
            </a:r>
            <a:r>
              <a:rPr lang="en-US" altLang="ja-JP" sz="2400">
                <a:solidFill>
                  <a:schemeClr val="tx1"/>
                </a:solidFill>
                <a:latin typeface="Calibri Bold" charset="0"/>
                <a:cs typeface="Calibri Bold" charset="0"/>
                <a:sym typeface="Calibri Bold" charset="0"/>
              </a:rPr>
              <a:t>) nos EUA (Berkeley, Stanford e UUnet), na Europa (EUnet, INRIA, NORDUnet) e a nível nacional.</a:t>
            </a:r>
            <a:r>
              <a:rPr lang="ja-JP" altLang="en-US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”</a:t>
            </a:r>
            <a:endParaRPr lang="en-US" altLang="ja-JP" sz="1800">
              <a:solidFill>
                <a:schemeClr val="tx1"/>
              </a:solidFill>
              <a:latin typeface="Calibri" charset="0"/>
              <a:cs typeface="Calibri" charset="0"/>
              <a:sym typeface="Calibri" charset="0"/>
            </a:endParaRPr>
          </a:p>
          <a:p>
            <a:pPr algn="l"/>
            <a:endParaRPr lang="en-US" sz="1800">
              <a:solidFill>
                <a:schemeClr val="tx1"/>
              </a:solidFill>
              <a:latin typeface="Calibri Bold" charset="0"/>
              <a:cs typeface="Calibri Bold" charset="0"/>
              <a:sym typeface="Calibri Bold" charset="0"/>
            </a:endParaRPr>
          </a:p>
          <a:p>
            <a:pPr algn="l"/>
            <a:endParaRPr lang="en-US" sz="1800">
              <a:solidFill>
                <a:schemeClr val="tx1"/>
              </a:solidFill>
              <a:latin typeface="Calibri Bold" charset="0"/>
              <a:cs typeface="Calibri Bold" charset="0"/>
              <a:sym typeface="Calibri Bold" charset="0"/>
            </a:endParaRPr>
          </a:p>
          <a:p>
            <a:pPr algn="l"/>
            <a:endParaRPr lang="en-US" sz="1800">
              <a:solidFill>
                <a:schemeClr val="tx1"/>
              </a:solidFill>
              <a:latin typeface="Calibri Bold" charset="0"/>
              <a:cs typeface="Calibri Bold" charset="0"/>
              <a:sym typeface="Calibri Bold" charset="0"/>
            </a:endParaRPr>
          </a:p>
          <a:p>
            <a:pPr algn="l"/>
            <a:r>
              <a:rPr lang="en-US" sz="180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In José Legatheaux Martins, </a:t>
            </a:r>
            <a:r>
              <a:rPr lang="ja-JP" altLang="en-US" sz="18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“</a:t>
            </a:r>
            <a:r>
              <a:rPr lang="en-US" altLang="ja-JP" sz="180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Relatório de execução do Projecto Serviço IP da RCCN durante o ano de 1991,</a:t>
            </a:r>
            <a:r>
              <a:rPr lang="ja-JP" altLang="en-US" sz="18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”</a:t>
            </a:r>
            <a:r>
              <a:rPr lang="en-US" altLang="ja-JP" sz="180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 Março de 1992, Relatório Técnico da FCCN</a:t>
            </a:r>
            <a:endParaRPr lang="en-US" sz="1800">
              <a:solidFill>
                <a:srgbClr val="0000FF"/>
              </a:solidFill>
              <a:latin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558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O Domínio .PT hoje</a:t>
            </a:r>
            <a:endParaRPr lang="en-US" sz="3600" smtClean="0">
              <a:solidFill>
                <a:srgbClr val="0000FF"/>
              </a:solidFill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457200" y="1282700"/>
            <a:ext cx="82423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Last login: Thu Nov  4 09:11:09 on console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jose-legatheaux-martinss-macbook-pro:~ jalm$ dig @ns.dns.pt pt. ns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endParaRPr lang="en-US" sz="1600">
              <a:solidFill>
                <a:schemeClr val="tx1"/>
              </a:solidFill>
              <a:latin typeface="Calibri Bold" charset="0"/>
              <a:ea typeface="ＭＳ Ｐゴシック" charset="0"/>
              <a:cs typeface="ＭＳ Ｐゴシック" charset="0"/>
              <a:sym typeface="Calibri Bold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;; QUESTION SECTION: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;pt.                            IN      NS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endParaRPr lang="en-US" sz="1600">
              <a:solidFill>
                <a:schemeClr val="tx1"/>
              </a:solidFill>
              <a:latin typeface="Calibri Bold" charset="0"/>
              <a:ea typeface="ＭＳ Ｐゴシック" charset="0"/>
              <a:cs typeface="ＭＳ Ｐゴシック" charset="0"/>
              <a:sym typeface="Calibri Bold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;; ANSWER SECTION: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pt.                     28800   IN      NS      ns2.nic.fr.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pt.                     28800   IN      NS      ns.dns.pt.     </a:t>
            </a:r>
            <a:r>
              <a:rPr lang="en-US" sz="1600">
                <a:solidFill>
                  <a:schemeClr val="tx1"/>
                </a:solidFill>
                <a:latin typeface="Wingdings" charset="0"/>
                <a:ea typeface="ＭＳ Ｐゴシック" charset="0"/>
                <a:cs typeface="ＭＳ Ｐゴシック" charset="0"/>
                <a:sym typeface="Wingdings" charset="0"/>
              </a:rPr>
              <a:t></a:t>
            </a:r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FIRST DOMAIN REGISTERED UNDER PT.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pt.                     28800   IN      NS      ns2.dns.pt.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pt.                     28800   IN      NS      auth210.ns.uu.net.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pt.                     28800   IN      NS      auth200.ns.uu.net.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pt.                     28800   IN      NS      ns.dns.br.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pt.                     28800   IN      NS      sns-pb.isc.org.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pt.                     28800   IN      NS      ns-pt.nlnetlabs.nl.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endParaRPr lang="en-US" sz="1600">
              <a:solidFill>
                <a:schemeClr val="tx1"/>
              </a:solidFill>
              <a:latin typeface="Calibri Bold" charset="0"/>
              <a:ea typeface="ＭＳ Ｐゴシック" charset="0"/>
              <a:cs typeface="ＭＳ Ｐゴシック" charset="0"/>
              <a:sym typeface="Calibri Bold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;; ADDITIONAL SECTION: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……..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endParaRPr lang="en-US" sz="1600">
              <a:solidFill>
                <a:schemeClr val="tx1"/>
              </a:solidFill>
              <a:latin typeface="Calibri Bold" charset="0"/>
              <a:ea typeface="ＭＳ Ｐゴシック" charset="0"/>
              <a:cs typeface="ＭＳ Ｐゴシック" charset="0"/>
              <a:sym typeface="Calibri Bold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;; Query time: 16 msec</a:t>
            </a:r>
            <a:endParaRPr lang="en-US" sz="180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  <a:sym typeface="Calibri" charset="0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;; SERVER: 193.136.0.1#53(193.136.0.1)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9688"/>
            <a:ext cx="8229600" cy="15589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Domain Name System in 2010 Q2</a:t>
            </a:r>
            <a:endParaRPr lang="en-US" sz="3600" smtClean="0">
              <a:solidFill>
                <a:srgbClr val="0000FF"/>
              </a:solidFill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627063" y="1631950"/>
          <a:ext cx="3286125" cy="3933828"/>
        </p:xfrm>
        <a:graphic>
          <a:graphicData uri="http://schemas.openxmlformats.org/drawingml/2006/table">
            <a:tbl>
              <a:tblPr/>
              <a:tblGrid>
                <a:gridCol w="1643062"/>
                <a:gridCol w="1643063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TLD Domain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# Approximate in millions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.com, .net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Country Codes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76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.de biggest CC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13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Other TLDs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20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Total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196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335" name="Group 47"/>
          <p:cNvGraphicFramePr>
            <a:graphicFrameLocks noGrp="1"/>
          </p:cNvGraphicFramePr>
          <p:nvPr/>
        </p:nvGraphicFramePr>
        <p:xfrm>
          <a:off x="5154613" y="1668463"/>
          <a:ext cx="3241675" cy="4087810"/>
        </p:xfrm>
        <a:graphic>
          <a:graphicData uri="http://schemas.openxmlformats.org/drawingml/2006/table">
            <a:tbl>
              <a:tblPr/>
              <a:tblGrid>
                <a:gridCol w="1620837"/>
                <a:gridCol w="1620838"/>
              </a:tblGrid>
              <a:tr h="817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.com &amp; .net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Bold" charset="0"/>
                        <a:ea typeface="ヒラギノ角ゴ ProN W3" charset="0"/>
                        <a:cs typeface="Calibri Bold" charset="0"/>
                        <a:sym typeface="Calibri Bold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daily queries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#  in billions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817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Average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62.5 billions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</a:tr>
              <a:tr h="817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Peak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83.6 billions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</a:tr>
              <a:tr h="817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Average yearly growth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28%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</a:tr>
              <a:tr h="817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Average peak growth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43%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</a:tr>
            </a:tbl>
          </a:graphicData>
        </a:graphic>
      </p:graphicFrame>
      <p:sp>
        <p:nvSpPr>
          <p:cNvPr id="31789" name="Rectangle 85"/>
          <p:cNvSpPr>
            <a:spLocks/>
          </p:cNvSpPr>
          <p:nvPr/>
        </p:nvSpPr>
        <p:spPr bwMode="auto">
          <a:xfrm>
            <a:off x="457200" y="5595938"/>
            <a:ext cx="84328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rgbClr val="0000FF"/>
              </a:solidFill>
              <a:latin typeface="Calibri Bold" charset="0"/>
              <a:ea typeface="ＭＳ Ｐゴシック" charset="0"/>
              <a:cs typeface="ＭＳ Ｐゴシック" charset="0"/>
              <a:sym typeface="Calibri Bold" charset="0"/>
            </a:endParaRPr>
          </a:p>
          <a:p>
            <a:pPr algn="l"/>
            <a:r>
              <a:rPr lang="en-US" sz="1800">
                <a:solidFill>
                  <a:srgbClr val="0000FF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In VeriSign Domain Report, September 2010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Portuguese IP Address Evolution</a:t>
            </a:r>
            <a:endParaRPr lang="en-US" smtClean="0">
              <a:solidFill>
                <a:srgbClr val="0000FF"/>
              </a:solidFill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457200" y="1600200"/>
          <a:ext cx="8008938" cy="4067177"/>
        </p:xfrm>
        <a:graphic>
          <a:graphicData uri="http://schemas.openxmlformats.org/drawingml/2006/table">
            <a:tbl>
              <a:tblPr/>
              <a:tblGrid>
                <a:gridCol w="1601788"/>
                <a:gridCol w="1601787"/>
                <a:gridCol w="1601788"/>
                <a:gridCol w="1601787"/>
                <a:gridCol w="1601788"/>
              </a:tblGrid>
              <a:tr h="624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DNS Domains Portugal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IP Addresses Portugal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IP Addresses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 Bold" charset="0"/>
                        <a:ea typeface="ヒラギノ角ゴ ProN W3" charset="0"/>
                        <a:cs typeface="Calibri Bold" charset="0"/>
                        <a:sym typeface="Calibri Bold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Europe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Portugal  / Europe %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4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1991 January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</a:tr>
              <a:tr h="4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1992 January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25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820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141308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0,58 %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</a:tr>
              <a:tr h="4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1993 January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63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1901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303828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0,63 %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</a:tr>
              <a:tr h="4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1994 January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117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3382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587135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0,58 %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</a:tr>
              <a:tr h="4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1995 January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130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5521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1106077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0,50 %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</a:tr>
              <a:tr h="4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1996 January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411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12698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2284750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0,56 %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</a:tr>
              <a:tr h="4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1996 July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512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15776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3017784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0,52 %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4F1"/>
                    </a:solidFill>
                  </a:tcPr>
                </a:tc>
              </a:tr>
              <a:tr h="430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2010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n x 100.000 ? 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2.500.000 ?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150.000.000 ?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ヒラギノ角ゴ ProN W3" charset="0"/>
                          <a:cs typeface="ヒラギノ角ゴ ProN W3" charset="0"/>
                          <a:sym typeface="Calibri" charset="0"/>
                        </a:rPr>
                        <a:t>1,3 % ?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8"/>
                    </a:solidFill>
                  </a:tcPr>
                </a:tc>
              </a:tr>
            </a:tbl>
          </a:graphicData>
        </a:graphic>
      </p:graphicFrame>
      <p:sp>
        <p:nvSpPr>
          <p:cNvPr id="32832" name="Rectangle 152"/>
          <p:cNvSpPr>
            <a:spLocks/>
          </p:cNvSpPr>
          <p:nvPr/>
        </p:nvSpPr>
        <p:spPr bwMode="auto">
          <a:xfrm>
            <a:off x="455613" y="5419725"/>
            <a:ext cx="843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rgbClr val="0000FF"/>
              </a:solidFill>
              <a:latin typeface="Calibri Bold" charset="0"/>
              <a:ea typeface="ＭＳ Ｐゴシック" charset="0"/>
              <a:cs typeface="ＭＳ Ｐゴシック" charset="0"/>
              <a:sym typeface="Calibri Bold" charset="0"/>
            </a:endParaRPr>
          </a:p>
          <a:p>
            <a:pPr algn="l"/>
            <a:r>
              <a:rPr lang="en-US" sz="1800">
                <a:solidFill>
                  <a:srgbClr val="0000FF"/>
                </a:solidFill>
                <a:latin typeface="Calibri Bold" charset="0"/>
                <a:ea typeface="ＭＳ Ｐゴシック" charset="0"/>
                <a:cs typeface="ＭＳ Ｐゴシック" charset="0"/>
                <a:sym typeface="Calibri Bold" charset="0"/>
              </a:rPr>
              <a:t>In José Legatheaux Martins, </a:t>
            </a:r>
            <a:r>
              <a:rPr lang="ja-JP" altLang="en-US" sz="18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“</a:t>
            </a:r>
            <a:r>
              <a:rPr lang="en-US" altLang="ja-JP" sz="180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Evolução Tecnológica da Internet em Portugal,</a:t>
            </a:r>
            <a:r>
              <a:rPr lang="ja-JP" altLang="en-US" sz="180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  <a:sym typeface="Calibri Bold" charset="0"/>
              </a:rPr>
              <a:t>”</a:t>
            </a:r>
            <a:r>
              <a:rPr lang="en-US" altLang="ja-JP" sz="180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 Ingenium – Revista da Ordem dos Engenheiros, 2ª Série, N.º 17, Maio 1997, pp.s 70 - 78</a:t>
            </a:r>
            <a:endParaRPr lang="en-US" sz="1800">
              <a:solidFill>
                <a:srgbClr val="0000FF"/>
              </a:solidFill>
              <a:latin typeface="Calibri Bold" charset="0"/>
              <a:cs typeface="Calibri Bold" charset="0"/>
              <a:sym typeface="Calibri Bold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Membros do </a:t>
            </a:r>
            <a:r>
              <a:rPr lang="ja-JP" altLang="en-US" smtClean="0">
                <a:solidFill>
                  <a:srgbClr val="0000FF"/>
                </a:solidFill>
                <a:latin typeface="Arial"/>
                <a:cs typeface="Calibri Bold" charset="0"/>
                <a:sym typeface="Calibri Bold" charset="0"/>
              </a:rPr>
              <a:t>“</a:t>
            </a:r>
            <a:r>
              <a:rPr lang="en-US" smtClean="0">
                <a:solidFill>
                  <a:srgbClr val="0000FF"/>
                </a:solidFill>
                <a:latin typeface="Calibri Bold" charset="0"/>
                <a:cs typeface="Calibri Bold" charset="0"/>
                <a:sym typeface="Calibri Bold" charset="0"/>
              </a:rPr>
              <a:t>Forum-IP</a:t>
            </a:r>
            <a:r>
              <a:rPr lang="ja-JP" altLang="en-US" smtClean="0">
                <a:solidFill>
                  <a:srgbClr val="0000FF"/>
                </a:solidFill>
                <a:latin typeface="Arial"/>
                <a:cs typeface="Calibri Bold" charset="0"/>
                <a:sym typeface="Calibri Bold" charset="0"/>
              </a:rPr>
              <a:t>”</a:t>
            </a:r>
            <a:endParaRPr lang="en-US" smtClean="0">
              <a:solidFill>
                <a:srgbClr val="0000FF"/>
              </a:solidFill>
              <a:latin typeface="Calibri Bold" charset="0"/>
              <a:ea typeface="ヒラギノ角ゴ ProN W6" charset="0"/>
              <a:cs typeface="ヒラギノ角ゴ ProN W6" charset="0"/>
              <a:sym typeface="Calibri Bold" charset="0"/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4800" indent="-304800" eaLnBrk="1" hangingPunct="1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000" smtClean="0"/>
              <a:t>Alexandre Santos (U. Minho)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António Inês Silva (LNEC)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Edmundo Monteiro (U. Coimbra)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Fernando Boavida (U. Coimbra)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Fernando Cozinheiro (U. Aveiro)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Henrique João Domingos (U. Lisboa)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Joaquim Macedo (U. Minho)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Jorge Frazão (U. Lisboa)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José Legatheaux (U. Lisboa)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João Neves (INESC)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Pedro Veiga (INESC)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Rogério Reis (U. Porto)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Salvador Pinto Abreu (U. Nova de Lisboa)</a:t>
            </a:r>
          </a:p>
          <a:p>
            <a:pPr marL="304800" indent="-304800" eaLnBrk="1" hangingPunct="1">
              <a:lnSpc>
                <a:spcPct val="80000"/>
              </a:lnSpc>
              <a:defRPr/>
            </a:pPr>
            <a:r>
              <a:rPr lang="en-US" sz="2000" smtClean="0"/>
              <a:t>Vasco Freitas (U. Minho)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Calibri"/>
        <a:ea typeface="ヒラギノ角ゴ ProN W3"/>
        <a:cs typeface="ヒラギノ角ゴ ProN W3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Pages>0</Pages>
  <Words>966</Words>
  <Characters>0</Characters>
  <Application>Microsoft Macintosh PowerPoint</Application>
  <PresentationFormat>On-screen Show (4:3)</PresentationFormat>
  <Lines>0</Lines>
  <Paragraphs>142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Gill Sans</vt:lpstr>
      <vt:lpstr>ヒラギノ角ゴ ProN W3</vt:lpstr>
      <vt:lpstr>Arial</vt:lpstr>
      <vt:lpstr>Calibri</vt:lpstr>
      <vt:lpstr>ＭＳ Ｐゴシック</vt:lpstr>
      <vt:lpstr>Calibri Bold</vt:lpstr>
      <vt:lpstr>ヒラギノ角ゴ ProN W6</vt:lpstr>
      <vt:lpstr>Wingdings</vt:lpstr>
      <vt:lpstr>Default - Title Slide</vt:lpstr>
      <vt:lpstr>Default - Title and Content</vt:lpstr>
      <vt:lpstr>Internet — de Curiosidade Científica a Infraestrutura Crítica  Os Desafios da Escala  Apresentação no CRC 2010</vt:lpstr>
      <vt:lpstr>Portugal — 1991</vt:lpstr>
      <vt:lpstr>A Internet em Portugal - Dez. 1991</vt:lpstr>
      <vt:lpstr>Nascimento do Domínio  .PT</vt:lpstr>
      <vt:lpstr>Portugal foi Oficialmente Considerado “Internet Connected” em Janeiro de 1992</vt:lpstr>
      <vt:lpstr>O Domínio .PT hoje</vt:lpstr>
      <vt:lpstr>Domain Name System in 2010 Q2</vt:lpstr>
      <vt:lpstr>Portuguese IP Address Evolution</vt:lpstr>
      <vt:lpstr>Membros do “Forum-IP”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— past, present (and future ?)</dc:title>
  <dc:subject/>
  <dc:creator>José Legatheaux Martins</dc:creator>
  <cp:keywords/>
  <dc:description/>
  <cp:lastModifiedBy>José Legatheaux Martins</cp:lastModifiedBy>
  <cp:revision>4</cp:revision>
  <dcterms:modified xsi:type="dcterms:W3CDTF">2012-03-31T17:46:57Z</dcterms:modified>
</cp:coreProperties>
</file>