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59" r:id="rId4"/>
    <p:sldId id="265" r:id="rId5"/>
    <p:sldId id="266" r:id="rId6"/>
    <p:sldId id="267" r:id="rId7"/>
    <p:sldId id="269" r:id="rId8"/>
    <p:sldId id="270" r:id="rId9"/>
    <p:sldId id="271" r:id="rId10"/>
    <p:sldId id="273" r:id="rId11"/>
    <p:sldId id="264" r:id="rId12"/>
    <p:sldId id="262" r:id="rId13"/>
    <p:sldId id="272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70" autoAdjust="0"/>
  </p:normalViewPr>
  <p:slideViewPr>
    <p:cSldViewPr snapToGrid="0" snapToObjects="1">
      <p:cViewPr>
        <p:scale>
          <a:sx n="72" d="100"/>
          <a:sy n="72" d="100"/>
        </p:scale>
        <p:origin x="-126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EDEBF-A683-7E48-95E4-585FDBF0DD3A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A7A6-6618-4B45-BC69-C972A08F5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4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A7A6-6618-4B45-BC69-C972A08F55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03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A7A6-6618-4B45-BC69-C972A08F55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9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A7A6-6618-4B45-BC69-C972A08F55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8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2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3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4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7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5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B3D6-1B3E-284A-8E63-E0054BBBABC3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E4B52-D2A6-A94A-9BDF-8F01A40C9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4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soc.pt" TargetMode="External"/><Relationship Id="rId4" Type="http://schemas.openxmlformats.org/officeDocument/2006/relationships/hyperlink" Target="http://sites.google.com/site/historiadainternet.pt" TargetMode="External"/><Relationship Id="rId5" Type="http://schemas.openxmlformats.org/officeDocument/2006/relationships/hyperlink" Target="http://open-stand.org" TargetMode="External"/><Relationship Id="rId6" Type="http://schemas.openxmlformats.org/officeDocument/2006/relationships/hyperlink" Target="http://www.itu.in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ternetsociety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4" Type="http://schemas.openxmlformats.org/officeDocument/2006/relationships/image" Target="../media/image21.jpeg"/><Relationship Id="rId5" Type="http://schemas.openxmlformats.org/officeDocument/2006/relationships/image" Target="../media/image22.jpeg"/><Relationship Id="rId6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4" Type="http://schemas.openxmlformats.org/officeDocument/2006/relationships/image" Target="../media/image26.jpeg"/><Relationship Id="rId5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9819"/>
            <a:ext cx="7772400" cy="1470025"/>
          </a:xfrm>
        </p:spPr>
        <p:txBody>
          <a:bodyPr>
            <a:normAutofit/>
          </a:bodyPr>
          <a:lstStyle/>
          <a:p>
            <a:r>
              <a:rPr lang="pt-PT" b="1" dirty="0" smtClean="0"/>
              <a:t>  A Internet no olho do furacão</a:t>
            </a:r>
            <a:endParaRPr lang="pt-PT" b="1" dirty="0"/>
          </a:p>
        </p:txBody>
      </p:sp>
      <p:pic>
        <p:nvPicPr>
          <p:cNvPr id="4" name="Picture 3" descr="imgr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150" y="2149844"/>
            <a:ext cx="3930650" cy="31476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5745806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i="1" dirty="0" err="1"/>
              <a:t>I</a:t>
            </a:r>
            <a:r>
              <a:rPr lang="pt-PT" sz="2400" i="1" dirty="0" err="1" smtClean="0"/>
              <a:t>nteracções</a:t>
            </a:r>
            <a:r>
              <a:rPr lang="pt-PT" sz="2400" i="1" dirty="0" smtClean="0"/>
              <a:t> entre ciência, tecnologia, sociedade e poderes públicos </a:t>
            </a:r>
            <a:endParaRPr lang="pt-PT" sz="2400" i="1" dirty="0"/>
          </a:p>
        </p:txBody>
      </p:sp>
    </p:spTree>
    <p:extLst>
      <p:ext uri="{BB962C8B-B14F-4D97-AF65-F5344CB8AC3E}">
        <p14:creationId xmlns:p14="http://schemas.microsoft.com/office/powerpoint/2010/main" val="4106426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dirty="0" smtClean="0"/>
              <a:t>Segundo a EFF (</a:t>
            </a:r>
            <a:r>
              <a:rPr lang="pt-PT" sz="3200" dirty="0" err="1" smtClean="0"/>
              <a:t>Electronic</a:t>
            </a:r>
            <a:r>
              <a:rPr lang="pt-PT" sz="3200" dirty="0" smtClean="0"/>
              <a:t> </a:t>
            </a:r>
            <a:r>
              <a:rPr lang="pt-PT" sz="3200" dirty="0" err="1" smtClean="0"/>
              <a:t>Frontier</a:t>
            </a:r>
            <a:r>
              <a:rPr lang="pt-PT" sz="3200" dirty="0" smtClean="0"/>
              <a:t> Foundation)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9301"/>
            <a:ext cx="8229600" cy="3670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 smtClean="0"/>
              <a:t>“</a:t>
            </a:r>
            <a:r>
              <a:rPr lang="pt-PT" sz="2400" dirty="0" err="1" smtClean="0"/>
              <a:t>However</a:t>
            </a:r>
            <a:r>
              <a:rPr lang="pt-PT" sz="2400" dirty="0"/>
              <a:t>, </a:t>
            </a:r>
            <a:r>
              <a:rPr lang="pt-PT" sz="2400" dirty="0" err="1"/>
              <a:t>new</a:t>
            </a:r>
            <a:r>
              <a:rPr lang="pt-PT" sz="2400" dirty="0"/>
              <a:t> </a:t>
            </a:r>
            <a:r>
              <a:rPr lang="pt-PT" sz="2400" dirty="0" err="1"/>
              <a:t>research</a:t>
            </a:r>
            <a:r>
              <a:rPr lang="pt-PT" sz="2400" dirty="0"/>
              <a:t> </a:t>
            </a:r>
            <a:r>
              <a:rPr lang="pt-PT" sz="2400" dirty="0" err="1"/>
              <a:t>has</a:t>
            </a:r>
            <a:r>
              <a:rPr lang="pt-PT" sz="2400" dirty="0"/>
              <a:t> </a:t>
            </a:r>
            <a:r>
              <a:rPr lang="pt-PT" sz="2400" dirty="0" err="1"/>
              <a:t>shown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so-called</a:t>
            </a:r>
            <a:r>
              <a:rPr lang="pt-PT" sz="2400" dirty="0"/>
              <a:t> “</a:t>
            </a:r>
            <a:r>
              <a:rPr lang="pt-PT" sz="2400" dirty="0" err="1" smtClean="0"/>
              <a:t>junk</a:t>
            </a:r>
            <a:r>
              <a:rPr lang="pt-PT" sz="2400" dirty="0" smtClean="0"/>
              <a:t>” </a:t>
            </a:r>
            <a:r>
              <a:rPr lang="pt-PT" sz="2400" dirty="0"/>
              <a:t>DNA </a:t>
            </a:r>
            <a:r>
              <a:rPr lang="pt-PT" sz="2400" dirty="0" err="1"/>
              <a:t>actually</a:t>
            </a:r>
            <a:r>
              <a:rPr lang="pt-PT" sz="2400" dirty="0"/>
              <a:t> </a:t>
            </a:r>
            <a:r>
              <a:rPr lang="pt-PT" sz="2400" dirty="0" err="1"/>
              <a:t>plays</a:t>
            </a:r>
            <a:r>
              <a:rPr lang="pt-PT" sz="2400" dirty="0"/>
              <a:t> a </a:t>
            </a:r>
            <a:r>
              <a:rPr lang="pt-PT" sz="2400" dirty="0" err="1"/>
              <a:t>critical</a:t>
            </a:r>
            <a:r>
              <a:rPr lang="pt-PT" sz="2400" dirty="0"/>
              <a:t> role </a:t>
            </a:r>
            <a:r>
              <a:rPr lang="pt-PT" sz="2400" dirty="0" err="1"/>
              <a:t>in</a:t>
            </a:r>
            <a:r>
              <a:rPr lang="pt-PT" sz="2400" dirty="0"/>
              <a:t> </a:t>
            </a:r>
            <a:r>
              <a:rPr lang="pt-PT" sz="2400" dirty="0" err="1"/>
              <a:t>controlling</a:t>
            </a:r>
            <a:r>
              <a:rPr lang="pt-PT" sz="2400" dirty="0"/>
              <a:t> </a:t>
            </a:r>
            <a:r>
              <a:rPr lang="pt-PT" sz="2400" dirty="0" err="1"/>
              <a:t>how</a:t>
            </a:r>
            <a:r>
              <a:rPr lang="pt-PT" sz="2400" dirty="0"/>
              <a:t> </a:t>
            </a:r>
            <a:r>
              <a:rPr lang="pt-PT" sz="2400" dirty="0" err="1"/>
              <a:t>our</a:t>
            </a:r>
            <a:r>
              <a:rPr lang="pt-PT" sz="2400" dirty="0"/>
              <a:t> </a:t>
            </a:r>
            <a:r>
              <a:rPr lang="pt-PT" sz="2400" dirty="0" err="1"/>
              <a:t>cells</a:t>
            </a:r>
            <a:r>
              <a:rPr lang="pt-PT" sz="2400" dirty="0"/>
              <a:t>, </a:t>
            </a:r>
            <a:r>
              <a:rPr lang="pt-PT" sz="2400" dirty="0" err="1"/>
              <a:t>tissue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organs</a:t>
            </a:r>
            <a:r>
              <a:rPr lang="pt-PT" sz="2400" dirty="0"/>
              <a:t> </a:t>
            </a:r>
            <a:r>
              <a:rPr lang="pt-PT" sz="2400" dirty="0" err="1"/>
              <a:t>behave</a:t>
            </a:r>
            <a:r>
              <a:rPr lang="pt-PT" sz="2400" dirty="0"/>
              <a:t>.  As </a:t>
            </a:r>
            <a:r>
              <a:rPr lang="pt-PT" sz="2400" dirty="0" err="1"/>
              <a:t>we</a:t>
            </a:r>
            <a:r>
              <a:rPr lang="pt-PT" sz="2400" dirty="0"/>
              <a:t> </a:t>
            </a:r>
            <a:r>
              <a:rPr lang="pt-PT" sz="2400" dirty="0" err="1"/>
              <a:t>explained</a:t>
            </a:r>
            <a:r>
              <a:rPr lang="pt-PT" sz="2400" dirty="0"/>
              <a:t> </a:t>
            </a:r>
            <a:r>
              <a:rPr lang="pt-PT" sz="2400" dirty="0" err="1"/>
              <a:t>last</a:t>
            </a:r>
            <a:r>
              <a:rPr lang="pt-PT" sz="2400" dirty="0"/>
              <a:t> </a:t>
            </a:r>
            <a:r>
              <a:rPr lang="pt-PT" sz="2400" dirty="0" err="1"/>
              <a:t>week</a:t>
            </a:r>
            <a:r>
              <a:rPr lang="pt-PT" sz="2400" dirty="0"/>
              <a:t>,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means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when</a:t>
            </a:r>
            <a:r>
              <a:rPr lang="pt-PT" sz="2400" dirty="0"/>
              <a:t> </a:t>
            </a:r>
            <a:r>
              <a:rPr lang="pt-PT" sz="2400" dirty="0" err="1"/>
              <a:t>the</a:t>
            </a:r>
            <a:r>
              <a:rPr lang="pt-PT" sz="2400" dirty="0"/>
              <a:t> </a:t>
            </a:r>
            <a:r>
              <a:rPr lang="pt-PT" sz="2400" dirty="0" err="1"/>
              <a:t>government</a:t>
            </a:r>
            <a:r>
              <a:rPr lang="pt-PT" sz="2400" dirty="0"/>
              <a:t> </a:t>
            </a:r>
            <a:r>
              <a:rPr lang="pt-PT" sz="2400" dirty="0" err="1"/>
              <a:t>collects</a:t>
            </a:r>
            <a:r>
              <a:rPr lang="pt-PT" sz="2400" dirty="0"/>
              <a:t> DNA, </a:t>
            </a:r>
            <a:r>
              <a:rPr lang="pt-PT" sz="2400" dirty="0" err="1"/>
              <a:t>it</a:t>
            </a:r>
            <a:r>
              <a:rPr lang="pt-PT" sz="2400" dirty="0"/>
              <a:t> </a:t>
            </a:r>
            <a:r>
              <a:rPr lang="pt-PT" sz="2400" dirty="0" err="1"/>
              <a:t>has</a:t>
            </a:r>
            <a:r>
              <a:rPr lang="pt-PT" sz="2400" dirty="0"/>
              <a:t> </a:t>
            </a:r>
            <a:r>
              <a:rPr lang="pt-PT" sz="2400" dirty="0" err="1"/>
              <a:t>information</a:t>
            </a:r>
            <a:r>
              <a:rPr lang="pt-PT" sz="2400" dirty="0"/>
              <a:t> </a:t>
            </a:r>
            <a:r>
              <a:rPr lang="pt-PT" sz="2400" dirty="0" err="1"/>
              <a:t>that</a:t>
            </a:r>
            <a:r>
              <a:rPr lang="pt-PT" sz="2400" dirty="0"/>
              <a:t> </a:t>
            </a:r>
            <a:r>
              <a:rPr lang="pt-PT" sz="2400" dirty="0" err="1"/>
              <a:t>could</a:t>
            </a:r>
            <a:r>
              <a:rPr lang="pt-PT" sz="2400" dirty="0"/>
              <a:t> </a:t>
            </a:r>
            <a:r>
              <a:rPr lang="pt-PT" sz="2400" dirty="0" err="1"/>
              <a:t>reveal</a:t>
            </a:r>
            <a:r>
              <a:rPr lang="pt-PT" sz="2400" dirty="0"/>
              <a:t> </a:t>
            </a:r>
            <a:r>
              <a:rPr lang="pt-PT" sz="2400" dirty="0" err="1"/>
              <a:t>an</a:t>
            </a:r>
            <a:r>
              <a:rPr lang="pt-PT" sz="2400" dirty="0"/>
              <a:t> </a:t>
            </a:r>
            <a:r>
              <a:rPr lang="pt-PT" sz="2400" dirty="0" err="1"/>
              <a:t>extraordinary</a:t>
            </a:r>
            <a:r>
              <a:rPr lang="pt-PT" sz="2400" dirty="0"/>
              <a:t> </a:t>
            </a:r>
            <a:r>
              <a:rPr lang="pt-PT" sz="2400" dirty="0" err="1"/>
              <a:t>amount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private</a:t>
            </a:r>
            <a:r>
              <a:rPr lang="pt-PT" sz="2400" dirty="0"/>
              <a:t> </a:t>
            </a:r>
            <a:r>
              <a:rPr lang="pt-PT" sz="2400" dirty="0" err="1"/>
              <a:t>information</a:t>
            </a:r>
            <a:r>
              <a:rPr lang="pt-PT" sz="2400" dirty="0"/>
              <a:t>, </a:t>
            </a:r>
            <a:r>
              <a:rPr lang="pt-PT" sz="2400" dirty="0" err="1"/>
              <a:t>including</a:t>
            </a:r>
            <a:r>
              <a:rPr lang="pt-PT" sz="2400" dirty="0"/>
              <a:t> </a:t>
            </a:r>
            <a:r>
              <a:rPr lang="pt-PT" sz="2400" dirty="0" err="1"/>
              <a:t>familial</a:t>
            </a:r>
            <a:r>
              <a:rPr lang="pt-PT" sz="2400" dirty="0"/>
              <a:t> </a:t>
            </a:r>
            <a:r>
              <a:rPr lang="pt-PT" sz="2400" dirty="0" err="1"/>
              <a:t>relationships</a:t>
            </a:r>
            <a:r>
              <a:rPr lang="pt-PT" sz="2400" dirty="0"/>
              <a:t>, medical </a:t>
            </a:r>
            <a:r>
              <a:rPr lang="pt-PT" sz="2400" dirty="0" err="1"/>
              <a:t>history</a:t>
            </a:r>
            <a:r>
              <a:rPr lang="pt-PT" sz="2400" dirty="0"/>
              <a:t>, </a:t>
            </a:r>
            <a:r>
              <a:rPr lang="pt-PT" sz="2400" dirty="0" err="1"/>
              <a:t>predisposition</a:t>
            </a:r>
            <a:r>
              <a:rPr lang="pt-PT" sz="2400" dirty="0"/>
              <a:t> for </a:t>
            </a:r>
            <a:r>
              <a:rPr lang="pt-PT" sz="2400" dirty="0" err="1"/>
              <a:t>disease</a:t>
            </a:r>
            <a:r>
              <a:rPr lang="pt-PT" sz="2400" dirty="0"/>
              <a:t>, </a:t>
            </a:r>
            <a:r>
              <a:rPr lang="pt-PT" sz="2400" dirty="0" err="1"/>
              <a:t>and</a:t>
            </a:r>
            <a:r>
              <a:rPr lang="pt-PT" sz="2400" dirty="0"/>
              <a:t> </a:t>
            </a:r>
            <a:r>
              <a:rPr lang="pt-PT" sz="2400" dirty="0" err="1"/>
              <a:t>possibly</a:t>
            </a:r>
            <a:r>
              <a:rPr lang="pt-PT" sz="2400" dirty="0"/>
              <a:t> </a:t>
            </a:r>
            <a:r>
              <a:rPr lang="pt-PT" sz="2400" dirty="0" err="1"/>
              <a:t>even</a:t>
            </a:r>
            <a:r>
              <a:rPr lang="pt-PT" sz="2400" dirty="0"/>
              <a:t> </a:t>
            </a:r>
            <a:r>
              <a:rPr lang="pt-PT" sz="2400" dirty="0" err="1"/>
              <a:t>behavioral</a:t>
            </a:r>
            <a:r>
              <a:rPr lang="pt-PT" sz="2400" dirty="0"/>
              <a:t> </a:t>
            </a:r>
            <a:r>
              <a:rPr lang="pt-PT" sz="2400" dirty="0" err="1"/>
              <a:t>tendencies</a:t>
            </a:r>
            <a:r>
              <a:rPr lang="pt-PT" sz="2400" dirty="0"/>
              <a:t> </a:t>
            </a:r>
            <a:r>
              <a:rPr lang="pt-PT" sz="2400" dirty="0" err="1"/>
              <a:t>and</a:t>
            </a:r>
            <a:r>
              <a:rPr lang="pt-PT" sz="2400" dirty="0"/>
              <a:t> sexual </a:t>
            </a:r>
            <a:r>
              <a:rPr lang="pt-PT" sz="2400" dirty="0" err="1" smtClean="0"/>
              <a:t>orientation</a:t>
            </a:r>
            <a:r>
              <a:rPr lang="pt-PT" sz="2400" dirty="0" smtClean="0"/>
              <a:t>”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756999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8229600" cy="99377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Uma nova </a:t>
            </a:r>
            <a:r>
              <a:rPr lang="en-US" sz="3600" b="1" dirty="0" err="1" smtClean="0"/>
              <a:t>realidade</a:t>
            </a:r>
            <a:r>
              <a:rPr lang="en-US" sz="3600" b="1" dirty="0" smtClean="0"/>
              <a:t>: a </a:t>
            </a:r>
            <a:r>
              <a:rPr lang="en-US" sz="3600" b="1" dirty="0" err="1" smtClean="0"/>
              <a:t>infraestrutura</a:t>
            </a:r>
            <a:r>
              <a:rPr lang="en-US" sz="3600" b="1" dirty="0" smtClean="0"/>
              <a:t> digital e global de </a:t>
            </a:r>
            <a:r>
              <a:rPr lang="en-US" sz="3600" b="1" dirty="0" err="1" smtClean="0"/>
              <a:t>suporte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conhecimento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está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aí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813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Depende</a:t>
            </a:r>
            <a:r>
              <a:rPr lang="en-US" b="1" dirty="0" smtClean="0"/>
              <a:t> da Internet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funcionar</a:t>
            </a:r>
            <a:endParaRPr lang="en-US" b="1" dirty="0"/>
          </a:p>
          <a:p>
            <a:r>
              <a:rPr lang="en-US" b="1" dirty="0" smtClean="0"/>
              <a:t>Mas as infra </a:t>
            </a:r>
            <a:r>
              <a:rPr lang="en-US" b="1" dirty="0" err="1" smtClean="0"/>
              <a:t>estruturas</a:t>
            </a:r>
            <a:r>
              <a:rPr lang="en-US" b="1" dirty="0" smtClean="0"/>
              <a:t> de </a:t>
            </a:r>
            <a:r>
              <a:rPr lang="en-US" b="1" dirty="0" err="1" smtClean="0"/>
              <a:t>rede</a:t>
            </a:r>
            <a:r>
              <a:rPr lang="en-US" b="1" dirty="0" smtClean="0"/>
              <a:t> </a:t>
            </a:r>
            <a:r>
              <a:rPr lang="en-US" b="1" dirty="0" err="1" smtClean="0"/>
              <a:t>tendem</a:t>
            </a:r>
            <a:r>
              <a:rPr lang="en-US" b="1" dirty="0" smtClean="0"/>
              <a:t> a </a:t>
            </a:r>
            <a:r>
              <a:rPr lang="en-US" b="1" dirty="0" err="1" smtClean="0"/>
              <a:t>gerar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monopólios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naturais</a:t>
            </a:r>
            <a:endParaRPr lang="en-US" b="1" i="1" dirty="0" smtClean="0">
              <a:solidFill>
                <a:srgbClr val="0000FF"/>
              </a:solidFill>
            </a:endParaRPr>
          </a:p>
          <a:p>
            <a:r>
              <a:rPr lang="en-US" b="1" dirty="0" err="1" smtClean="0">
                <a:solidFill>
                  <a:srgbClr val="0000FF"/>
                </a:solidFill>
              </a:rPr>
              <a:t>Por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isso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é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crítico</a:t>
            </a:r>
            <a:r>
              <a:rPr lang="en-US" b="1" dirty="0" smtClean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Garantir</a:t>
            </a:r>
            <a:r>
              <a:rPr lang="en-US" b="1" dirty="0" smtClean="0">
                <a:solidFill>
                  <a:srgbClr val="0000FF"/>
                </a:solidFill>
              </a:rPr>
              <a:t> a </a:t>
            </a:r>
            <a:r>
              <a:rPr lang="en-US" b="1" dirty="0" err="1" smtClean="0">
                <a:solidFill>
                  <a:srgbClr val="0000FF"/>
                </a:solidFill>
              </a:rPr>
              <a:t>diversidade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infraestrutural</a:t>
            </a:r>
            <a:r>
              <a:rPr lang="en-US" b="1" dirty="0" smtClean="0">
                <a:solidFill>
                  <a:srgbClr val="0000FF"/>
                </a:solidFill>
              </a:rPr>
              <a:t> e </a:t>
            </a:r>
            <a:r>
              <a:rPr lang="en-US" b="1" dirty="0" err="1" smtClean="0">
                <a:solidFill>
                  <a:srgbClr val="0000FF"/>
                </a:solidFill>
              </a:rPr>
              <a:t>comercial</a:t>
            </a:r>
            <a:r>
              <a:rPr lang="en-US" b="1" dirty="0" smtClean="0">
                <a:solidFill>
                  <a:srgbClr val="0000FF"/>
                </a:solidFill>
              </a:rPr>
              <a:t>,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Impedir</a:t>
            </a:r>
            <a:r>
              <a:rPr lang="en-US" b="1" dirty="0" smtClean="0">
                <a:solidFill>
                  <a:srgbClr val="0000FF"/>
                </a:solidFill>
              </a:rPr>
              <a:t> a </a:t>
            </a:r>
            <a:r>
              <a:rPr lang="en-US" b="1" dirty="0" err="1" smtClean="0">
                <a:solidFill>
                  <a:srgbClr val="0000FF"/>
                </a:solidFill>
              </a:rPr>
              <a:t>verticalização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directa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ou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indirecta</a:t>
            </a:r>
            <a:r>
              <a:rPr lang="en-US" b="1" dirty="0" smtClean="0">
                <a:solidFill>
                  <a:srgbClr val="0000FF"/>
                </a:solidFill>
              </a:rPr>
              <a:t>,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Impedir</a:t>
            </a:r>
            <a:r>
              <a:rPr lang="en-US" b="1" dirty="0" smtClean="0">
                <a:solidFill>
                  <a:srgbClr val="0000FF"/>
                </a:solidFill>
              </a:rPr>
              <a:t> o “lock-in” dos </a:t>
            </a:r>
            <a:r>
              <a:rPr lang="en-US" b="1" dirty="0" err="1" smtClean="0">
                <a:solidFill>
                  <a:srgbClr val="0000FF"/>
                </a:solidFill>
              </a:rPr>
              <a:t>utilizadores</a:t>
            </a:r>
            <a:r>
              <a:rPr lang="en-US" b="1" dirty="0" smtClean="0">
                <a:solidFill>
                  <a:srgbClr val="0000FF"/>
                </a:solidFill>
              </a:rPr>
              <a:t>,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Garantir</a:t>
            </a:r>
            <a:r>
              <a:rPr lang="en-US" b="1" dirty="0" smtClean="0">
                <a:solidFill>
                  <a:srgbClr val="0000FF"/>
                </a:solidFill>
              </a:rPr>
              <a:t> a </a:t>
            </a:r>
            <a:r>
              <a:rPr lang="en-US" b="1" dirty="0" err="1" smtClean="0">
                <a:solidFill>
                  <a:srgbClr val="0000FF"/>
                </a:solidFill>
              </a:rPr>
              <a:t>flexibilidade</a:t>
            </a:r>
            <a:r>
              <a:rPr lang="en-US" b="1" dirty="0" smtClean="0">
                <a:solidFill>
                  <a:srgbClr val="0000FF"/>
                </a:solidFill>
              </a:rPr>
              <a:t> e </a:t>
            </a:r>
            <a:r>
              <a:rPr lang="en-US" b="1" dirty="0" err="1" smtClean="0">
                <a:solidFill>
                  <a:srgbClr val="0000FF"/>
                </a:solidFill>
              </a:rPr>
              <a:t>contínua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evolução</a:t>
            </a:r>
            <a:r>
              <a:rPr lang="en-US" b="1" dirty="0" smtClean="0">
                <a:solidFill>
                  <a:srgbClr val="0000FF"/>
                </a:solidFill>
              </a:rPr>
              <a:t> das, </a:t>
            </a:r>
            <a:r>
              <a:rPr lang="en-US" b="1" dirty="0" err="1" smtClean="0">
                <a:solidFill>
                  <a:srgbClr val="0000FF"/>
                </a:solidFill>
              </a:rPr>
              <a:t>soluções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sem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restricções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à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inovação</a:t>
            </a:r>
            <a:r>
              <a:rPr lang="en-US" b="1" dirty="0" smtClean="0">
                <a:solidFill>
                  <a:srgbClr val="0000FF"/>
                </a:solidFill>
              </a:rPr>
              <a:t>, e</a:t>
            </a: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Garantir</a:t>
            </a:r>
            <a:r>
              <a:rPr lang="en-US" b="1" dirty="0" smtClean="0">
                <a:solidFill>
                  <a:srgbClr val="0000FF"/>
                </a:solidFill>
              </a:rPr>
              <a:t> a </a:t>
            </a:r>
            <a:r>
              <a:rPr lang="en-US" b="1" dirty="0" err="1" smtClean="0">
                <a:solidFill>
                  <a:srgbClr val="0000FF"/>
                </a:solidFill>
              </a:rPr>
              <a:t>protecção</a:t>
            </a:r>
            <a:r>
              <a:rPr lang="en-US" b="1" dirty="0" smtClean="0">
                <a:solidFill>
                  <a:srgbClr val="0000FF"/>
                </a:solidFill>
              </a:rPr>
              <a:t> e </a:t>
            </a:r>
            <a:r>
              <a:rPr lang="en-US" b="1" dirty="0" err="1" smtClean="0">
                <a:solidFill>
                  <a:srgbClr val="0000FF"/>
                </a:solidFill>
              </a:rPr>
              <a:t>privacidade</a:t>
            </a:r>
            <a:r>
              <a:rPr lang="en-US" b="1" dirty="0" smtClean="0">
                <a:solidFill>
                  <a:srgbClr val="0000FF"/>
                </a:solidFill>
              </a:rPr>
              <a:t> dos </a:t>
            </a:r>
            <a:r>
              <a:rPr lang="en-US" b="1" dirty="0" err="1" smtClean="0">
                <a:solidFill>
                  <a:srgbClr val="0000FF"/>
                </a:solidFill>
              </a:rPr>
              <a:t>utilizadores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15327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8229600" cy="993776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Inovação, Estado e Sociedade</a:t>
            </a:r>
            <a:endParaRPr lang="pt-PT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476"/>
            <a:ext cx="8229600" cy="5211676"/>
          </a:xfrm>
        </p:spPr>
        <p:txBody>
          <a:bodyPr>
            <a:noAutofit/>
          </a:bodyPr>
          <a:lstStyle/>
          <a:p>
            <a:r>
              <a:rPr lang="pt-PT" sz="2400" b="1" dirty="0" smtClean="0"/>
              <a:t>O Estado raramente é inovador</a:t>
            </a:r>
            <a:r>
              <a:rPr lang="pt-PT" sz="2400" b="1" dirty="0"/>
              <a:t> </a:t>
            </a:r>
            <a:r>
              <a:rPr lang="pt-PT" sz="2400" b="1" dirty="0" smtClean="0"/>
              <a:t>(excepto em períodos revolucionários)</a:t>
            </a:r>
          </a:p>
          <a:p>
            <a:pPr lvl="1"/>
            <a:endParaRPr lang="pt-PT" sz="2000" b="1" dirty="0" smtClean="0"/>
          </a:p>
          <a:p>
            <a:r>
              <a:rPr lang="pt-PT" sz="2400" b="1" dirty="0" smtClean="0"/>
              <a:t>Por razões bem conhecidas, a tentativa de apropriação do Estado por grupos de interesses particulares é constante</a:t>
            </a:r>
          </a:p>
          <a:p>
            <a:endParaRPr lang="pt-PT" sz="2400" b="1" dirty="0"/>
          </a:p>
          <a:p>
            <a:r>
              <a:rPr lang="pt-PT" sz="2400" b="1" dirty="0"/>
              <a:t>O</a:t>
            </a:r>
            <a:r>
              <a:rPr lang="pt-PT" sz="2400" b="1" dirty="0" smtClean="0"/>
              <a:t> Estado e outras organizações não governamentais devem assegurar que a apropriação </a:t>
            </a:r>
            <a:r>
              <a:rPr lang="pt-PT" sz="2400" b="1" dirty="0"/>
              <a:t>d</a:t>
            </a:r>
            <a:r>
              <a:rPr lang="pt-PT" sz="2400" b="1" dirty="0" smtClean="0"/>
              <a:t>a tecnologia pela sociedade vai no sentido do bem comum</a:t>
            </a:r>
          </a:p>
          <a:p>
            <a:endParaRPr lang="pt-PT" sz="2400" b="1" dirty="0"/>
          </a:p>
          <a:p>
            <a:pPr marL="0" indent="0">
              <a:buNone/>
            </a:pPr>
            <a:r>
              <a:rPr lang="pt-PT" sz="2400" b="1" dirty="0" smtClean="0">
                <a:solidFill>
                  <a:srgbClr val="0000FF"/>
                </a:solidFill>
              </a:rPr>
              <a:t>A Internet, tal como a conhecemos hoje, deve muito à cultura científica, empreendedora, abertura à colaboração e também à generosidade de alguns sectores da sociedade americana</a:t>
            </a:r>
          </a:p>
        </p:txBody>
      </p:sp>
    </p:spTree>
    <p:extLst>
      <p:ext uri="{BB962C8B-B14F-4D97-AF65-F5344CB8AC3E}">
        <p14:creationId xmlns:p14="http://schemas.microsoft.com/office/powerpoint/2010/main" val="274292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en-stan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912" y="2518112"/>
            <a:ext cx="3157088" cy="421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rgbClr val="000000"/>
                </a:solidFill>
              </a:rPr>
              <a:t>ITU versus IETF, IEEE, W3C, ISOC</a:t>
            </a:r>
            <a:endParaRPr lang="pt-PT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132"/>
            <a:ext cx="8229600" cy="5161019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pt-PT" sz="3200" b="1" dirty="0" smtClean="0">
                <a:solidFill>
                  <a:srgbClr val="0000FF"/>
                </a:solidFill>
              </a:rPr>
              <a:t>ITU – </a:t>
            </a:r>
            <a:r>
              <a:rPr lang="pt-PT" sz="3200" b="1" dirty="0" err="1" smtClean="0">
                <a:solidFill>
                  <a:srgbClr val="0000FF"/>
                </a:solidFill>
              </a:rPr>
              <a:t>International</a:t>
            </a:r>
            <a:r>
              <a:rPr lang="pt-PT" sz="3200" b="1" dirty="0" smtClean="0">
                <a:solidFill>
                  <a:srgbClr val="0000FF"/>
                </a:solidFill>
              </a:rPr>
              <a:t> </a:t>
            </a:r>
            <a:r>
              <a:rPr lang="pt-PT" sz="3200" b="1" dirty="0" err="1" smtClean="0">
                <a:solidFill>
                  <a:srgbClr val="0000FF"/>
                </a:solidFill>
              </a:rPr>
              <a:t>Telecomunications</a:t>
            </a:r>
            <a:r>
              <a:rPr lang="pt-PT" sz="3200" b="1" dirty="0" smtClean="0">
                <a:solidFill>
                  <a:srgbClr val="0000FF"/>
                </a:solidFill>
              </a:rPr>
              <a:t> </a:t>
            </a:r>
            <a:r>
              <a:rPr lang="pt-PT" sz="3200" b="1" dirty="0" err="1" smtClean="0">
                <a:solidFill>
                  <a:srgbClr val="0000FF"/>
                </a:solidFill>
              </a:rPr>
              <a:t>Union</a:t>
            </a:r>
            <a:r>
              <a:rPr lang="pt-PT" sz="3200" b="1" dirty="0">
                <a:solidFill>
                  <a:srgbClr val="0000FF"/>
                </a:solidFill>
              </a:rPr>
              <a:t> </a:t>
            </a:r>
            <a:r>
              <a:rPr lang="pt-PT" sz="3200" b="1" i="1" dirty="0" smtClean="0">
                <a:solidFill>
                  <a:srgbClr val="0000FF"/>
                </a:solidFill>
              </a:rPr>
              <a:t>(</a:t>
            </a:r>
            <a:r>
              <a:rPr lang="pt-PT" sz="3200" b="1" i="1" dirty="0" err="1" smtClean="0">
                <a:solidFill>
                  <a:srgbClr val="0000FF"/>
                </a:solidFill>
              </a:rPr>
              <a:t>Commited</a:t>
            </a:r>
            <a:r>
              <a:rPr lang="pt-PT" sz="3200" b="1" i="1" dirty="0" smtClean="0">
                <a:solidFill>
                  <a:srgbClr val="0000FF"/>
                </a:solidFill>
              </a:rPr>
              <a:t> to </a:t>
            </a:r>
            <a:r>
              <a:rPr lang="pt-PT" sz="3200" b="1" i="1" dirty="0" err="1" smtClean="0">
                <a:solidFill>
                  <a:srgbClr val="0000FF"/>
                </a:solidFill>
              </a:rPr>
              <a:t>Connecting</a:t>
            </a:r>
            <a:r>
              <a:rPr lang="pt-PT" sz="3200" b="1" i="1" dirty="0" smtClean="0">
                <a:solidFill>
                  <a:srgbClr val="0000FF"/>
                </a:solidFill>
              </a:rPr>
              <a:t> </a:t>
            </a:r>
            <a:r>
              <a:rPr lang="pt-PT" sz="3200" b="1" i="1" dirty="0" err="1" smtClean="0">
                <a:solidFill>
                  <a:srgbClr val="0000FF"/>
                </a:solidFill>
              </a:rPr>
              <a:t>the</a:t>
            </a:r>
            <a:r>
              <a:rPr lang="pt-PT" sz="3200" b="1" i="1" dirty="0" smtClean="0">
                <a:solidFill>
                  <a:srgbClr val="0000FF"/>
                </a:solidFill>
              </a:rPr>
              <a:t> </a:t>
            </a:r>
            <a:r>
              <a:rPr lang="pt-PT" sz="3200" b="1" i="1" dirty="0" err="1" smtClean="0">
                <a:solidFill>
                  <a:srgbClr val="0000FF"/>
                </a:solidFill>
              </a:rPr>
              <a:t>World</a:t>
            </a:r>
            <a:r>
              <a:rPr lang="pt-PT" sz="3200" b="1" i="1" dirty="0" smtClean="0">
                <a:solidFill>
                  <a:srgbClr val="0000FF"/>
                </a:solidFill>
              </a:rPr>
              <a:t> / “Os </a:t>
            </a:r>
            <a:r>
              <a:rPr lang="pt-PT" sz="3200" b="1" i="1" dirty="0" err="1" smtClean="0">
                <a:solidFill>
                  <a:srgbClr val="0000FF"/>
                </a:solidFill>
              </a:rPr>
              <a:t>Telecoms</a:t>
            </a:r>
            <a:r>
              <a:rPr lang="pt-PT" sz="3200" b="1" i="1" dirty="0" smtClean="0">
                <a:solidFill>
                  <a:srgbClr val="0000FF"/>
                </a:solidFill>
              </a:rPr>
              <a:t> unidos jamais serão vencidos”)</a:t>
            </a:r>
          </a:p>
          <a:p>
            <a:pPr marL="457200" lvl="1" indent="0">
              <a:buNone/>
            </a:pPr>
            <a:endParaRPr lang="pt-PT" i="1" dirty="0" smtClean="0">
              <a:solidFill>
                <a:srgbClr val="FF0000"/>
              </a:solidFill>
            </a:endParaRPr>
          </a:p>
          <a:p>
            <a:r>
              <a:rPr lang="pt-PT" b="1" dirty="0" smtClean="0">
                <a:solidFill>
                  <a:srgbClr val="0000FF"/>
                </a:solidFill>
              </a:rPr>
              <a:t>IETF — Internet </a:t>
            </a:r>
            <a:r>
              <a:rPr lang="pt-PT" b="1" dirty="0" err="1" smtClean="0">
                <a:solidFill>
                  <a:srgbClr val="0000FF"/>
                </a:solidFill>
              </a:rPr>
              <a:t>Engineering</a:t>
            </a:r>
            <a:r>
              <a:rPr lang="pt-PT" b="1" dirty="0" smtClean="0">
                <a:solidFill>
                  <a:srgbClr val="0000FF"/>
                </a:solidFill>
              </a:rPr>
              <a:t> </a:t>
            </a:r>
            <a:r>
              <a:rPr lang="pt-PT" b="1" dirty="0" err="1" smtClean="0">
                <a:solidFill>
                  <a:srgbClr val="0000FF"/>
                </a:solidFill>
              </a:rPr>
              <a:t>Task</a:t>
            </a:r>
            <a:r>
              <a:rPr lang="pt-PT" b="1" dirty="0" smtClean="0">
                <a:solidFill>
                  <a:srgbClr val="0000FF"/>
                </a:solidFill>
              </a:rPr>
              <a:t> Force</a:t>
            </a:r>
          </a:p>
          <a:p>
            <a:r>
              <a:rPr lang="pt-PT" b="1" dirty="0" smtClean="0">
                <a:solidFill>
                  <a:srgbClr val="0000FF"/>
                </a:solidFill>
              </a:rPr>
              <a:t>IEEE — </a:t>
            </a:r>
            <a:r>
              <a:rPr lang="pt-PT" b="1" dirty="0" err="1" smtClean="0">
                <a:solidFill>
                  <a:srgbClr val="0000FF"/>
                </a:solidFill>
              </a:rPr>
              <a:t>Institute</a:t>
            </a:r>
            <a:r>
              <a:rPr lang="pt-PT" b="1" dirty="0" smtClean="0">
                <a:solidFill>
                  <a:srgbClr val="0000FF"/>
                </a:solidFill>
              </a:rPr>
              <a:t> </a:t>
            </a:r>
            <a:r>
              <a:rPr lang="pt-PT" b="1" dirty="0" err="1" smtClean="0">
                <a:solidFill>
                  <a:srgbClr val="0000FF"/>
                </a:solidFill>
              </a:rPr>
              <a:t>of</a:t>
            </a:r>
            <a:r>
              <a:rPr lang="pt-PT" b="1" dirty="0" smtClean="0">
                <a:solidFill>
                  <a:srgbClr val="0000FF"/>
                </a:solidFill>
              </a:rPr>
              <a:t> </a:t>
            </a:r>
            <a:r>
              <a:rPr lang="pt-PT" b="1" dirty="0" err="1" smtClean="0">
                <a:solidFill>
                  <a:srgbClr val="0000FF"/>
                </a:solidFill>
              </a:rPr>
              <a:t>Electr</a:t>
            </a:r>
            <a:r>
              <a:rPr lang="pt-PT" b="1" dirty="0" smtClean="0">
                <a:solidFill>
                  <a:srgbClr val="0000FF"/>
                </a:solidFill>
              </a:rPr>
              <a:t>. </a:t>
            </a:r>
            <a:r>
              <a:rPr lang="pt-PT" b="1" dirty="0" err="1" smtClean="0">
                <a:solidFill>
                  <a:srgbClr val="0000FF"/>
                </a:solidFill>
              </a:rPr>
              <a:t>and</a:t>
            </a:r>
            <a:r>
              <a:rPr lang="pt-PT" b="1" dirty="0" smtClean="0">
                <a:solidFill>
                  <a:srgbClr val="0000FF"/>
                </a:solidFill>
              </a:rPr>
              <a:t> E. </a:t>
            </a:r>
            <a:r>
              <a:rPr lang="pt-PT" b="1" dirty="0" err="1" smtClean="0">
                <a:solidFill>
                  <a:srgbClr val="0000FF"/>
                </a:solidFill>
              </a:rPr>
              <a:t>Eng</a:t>
            </a:r>
            <a:r>
              <a:rPr lang="pt-PT" b="1" dirty="0" smtClean="0">
                <a:solidFill>
                  <a:srgbClr val="0000FF"/>
                </a:solidFill>
              </a:rPr>
              <a:t>.</a:t>
            </a:r>
          </a:p>
          <a:p>
            <a:pPr lvl="1"/>
            <a:r>
              <a:rPr lang="pt-PT" b="1" i="1" dirty="0" err="1" smtClean="0">
                <a:solidFill>
                  <a:srgbClr val="0000FF"/>
                </a:solidFill>
              </a:rPr>
              <a:t>Advancing</a:t>
            </a:r>
            <a:r>
              <a:rPr lang="pt-PT" b="1" i="1" dirty="0" smtClean="0">
                <a:solidFill>
                  <a:srgbClr val="0000FF"/>
                </a:solidFill>
              </a:rPr>
              <a:t> </a:t>
            </a:r>
            <a:r>
              <a:rPr lang="pt-PT" b="1" i="1" dirty="0" err="1" smtClean="0">
                <a:solidFill>
                  <a:srgbClr val="0000FF"/>
                </a:solidFill>
              </a:rPr>
              <a:t>Technology</a:t>
            </a:r>
            <a:r>
              <a:rPr lang="pt-PT" b="1" i="1" dirty="0" smtClean="0">
                <a:solidFill>
                  <a:srgbClr val="0000FF"/>
                </a:solidFill>
              </a:rPr>
              <a:t> for </a:t>
            </a:r>
            <a:r>
              <a:rPr lang="pt-PT" b="1" i="1" dirty="0" err="1" smtClean="0">
                <a:solidFill>
                  <a:srgbClr val="0000FF"/>
                </a:solidFill>
              </a:rPr>
              <a:t>Humanity</a:t>
            </a:r>
            <a:endParaRPr lang="pt-PT" b="1" dirty="0" smtClean="0">
              <a:solidFill>
                <a:srgbClr val="0000FF"/>
              </a:solidFill>
            </a:endParaRPr>
          </a:p>
          <a:p>
            <a:r>
              <a:rPr lang="pt-PT" b="1" dirty="0" smtClean="0">
                <a:solidFill>
                  <a:srgbClr val="0000FF"/>
                </a:solidFill>
              </a:rPr>
              <a:t>W3C — </a:t>
            </a:r>
            <a:r>
              <a:rPr lang="pt-PT" b="1" dirty="0" err="1" smtClean="0">
                <a:solidFill>
                  <a:srgbClr val="0000FF"/>
                </a:solidFill>
              </a:rPr>
              <a:t>World</a:t>
            </a:r>
            <a:r>
              <a:rPr lang="pt-PT" b="1" dirty="0" smtClean="0">
                <a:solidFill>
                  <a:srgbClr val="0000FF"/>
                </a:solidFill>
              </a:rPr>
              <a:t> </a:t>
            </a:r>
            <a:r>
              <a:rPr lang="pt-PT" b="1" dirty="0" err="1" smtClean="0">
                <a:solidFill>
                  <a:srgbClr val="0000FF"/>
                </a:solidFill>
              </a:rPr>
              <a:t>Wide</a:t>
            </a:r>
            <a:r>
              <a:rPr lang="pt-PT" b="1" dirty="0" smtClean="0">
                <a:solidFill>
                  <a:srgbClr val="0000FF"/>
                </a:solidFill>
              </a:rPr>
              <a:t> Web Consortium </a:t>
            </a:r>
          </a:p>
          <a:p>
            <a:pPr lvl="1"/>
            <a:r>
              <a:rPr lang="pt-PT" b="1" i="1" dirty="0" smtClean="0">
                <a:solidFill>
                  <a:srgbClr val="0000FF"/>
                </a:solidFill>
              </a:rPr>
              <a:t>WEB for </a:t>
            </a:r>
            <a:r>
              <a:rPr lang="pt-PT" b="1" i="1" dirty="0" err="1" smtClean="0">
                <a:solidFill>
                  <a:srgbClr val="0000FF"/>
                </a:solidFill>
              </a:rPr>
              <a:t>All</a:t>
            </a:r>
            <a:endParaRPr lang="pt-PT" b="1" dirty="0" smtClean="0">
              <a:solidFill>
                <a:srgbClr val="0000FF"/>
              </a:solidFill>
            </a:endParaRPr>
          </a:p>
          <a:p>
            <a:r>
              <a:rPr lang="pt-PT" b="1" dirty="0" smtClean="0">
                <a:solidFill>
                  <a:srgbClr val="0000FF"/>
                </a:solidFill>
              </a:rPr>
              <a:t>ISOC — Internet </a:t>
            </a:r>
            <a:r>
              <a:rPr lang="pt-PT" b="1" dirty="0" err="1" smtClean="0">
                <a:solidFill>
                  <a:srgbClr val="0000FF"/>
                </a:solidFill>
              </a:rPr>
              <a:t>Society</a:t>
            </a:r>
            <a:r>
              <a:rPr lang="pt-PT" b="1" dirty="0" smtClean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pt-PT" b="1" i="1" dirty="0" err="1" smtClean="0">
                <a:solidFill>
                  <a:srgbClr val="0000FF"/>
                </a:solidFill>
              </a:rPr>
              <a:t>The</a:t>
            </a:r>
            <a:r>
              <a:rPr lang="pt-PT" b="1" i="1" dirty="0" smtClean="0">
                <a:solidFill>
                  <a:srgbClr val="0000FF"/>
                </a:solidFill>
              </a:rPr>
              <a:t> Internet </a:t>
            </a:r>
            <a:r>
              <a:rPr lang="pt-PT" b="1" i="1" dirty="0" err="1" smtClean="0">
                <a:solidFill>
                  <a:srgbClr val="0000FF"/>
                </a:solidFill>
              </a:rPr>
              <a:t>is</a:t>
            </a:r>
            <a:r>
              <a:rPr lang="pt-PT" b="1" i="1" dirty="0" smtClean="0">
                <a:solidFill>
                  <a:srgbClr val="0000FF"/>
                </a:solidFill>
              </a:rPr>
              <a:t> for </a:t>
            </a:r>
            <a:r>
              <a:rPr lang="pt-PT" b="1" i="1" dirty="0" err="1" smtClean="0">
                <a:solidFill>
                  <a:srgbClr val="0000FF"/>
                </a:solidFill>
              </a:rPr>
              <a:t>Everyone</a:t>
            </a:r>
            <a:endParaRPr lang="pt-PT" b="1" dirty="0" smtClean="0">
              <a:solidFill>
                <a:srgbClr val="0000FF"/>
              </a:solidFill>
            </a:endParaRPr>
          </a:p>
          <a:p>
            <a:r>
              <a:rPr lang="pt-PT" b="1" dirty="0" smtClean="0">
                <a:solidFill>
                  <a:srgbClr val="0000FF"/>
                </a:solidFill>
              </a:rPr>
              <a:t>EFF — </a:t>
            </a:r>
            <a:r>
              <a:rPr lang="pt-PT" b="1" dirty="0" err="1" smtClean="0">
                <a:solidFill>
                  <a:srgbClr val="0000FF"/>
                </a:solidFill>
              </a:rPr>
              <a:t>Electronic</a:t>
            </a:r>
            <a:r>
              <a:rPr lang="pt-PT" b="1" dirty="0" smtClean="0">
                <a:solidFill>
                  <a:srgbClr val="0000FF"/>
                </a:solidFill>
              </a:rPr>
              <a:t> </a:t>
            </a:r>
            <a:r>
              <a:rPr lang="pt-PT" b="1" dirty="0" err="1" smtClean="0">
                <a:solidFill>
                  <a:srgbClr val="0000FF"/>
                </a:solidFill>
              </a:rPr>
              <a:t>Frontier</a:t>
            </a:r>
            <a:r>
              <a:rPr lang="pt-PT" b="1" dirty="0" smtClean="0">
                <a:solidFill>
                  <a:srgbClr val="0000FF"/>
                </a:solidFill>
              </a:rPr>
              <a:t> Foundation </a:t>
            </a:r>
          </a:p>
          <a:p>
            <a:pPr lvl="1"/>
            <a:r>
              <a:rPr lang="pt-PT" b="1" i="1" dirty="0" err="1" smtClean="0">
                <a:solidFill>
                  <a:srgbClr val="0000FF"/>
                </a:solidFill>
              </a:rPr>
              <a:t>Defending</a:t>
            </a:r>
            <a:r>
              <a:rPr lang="pt-PT" b="1" i="1" dirty="0" smtClean="0">
                <a:solidFill>
                  <a:srgbClr val="0000FF"/>
                </a:solidFill>
              </a:rPr>
              <a:t> </a:t>
            </a:r>
            <a:r>
              <a:rPr lang="pt-PT" b="1" i="1" dirty="0" err="1" smtClean="0">
                <a:solidFill>
                  <a:srgbClr val="0000FF"/>
                </a:solidFill>
              </a:rPr>
              <a:t>your</a:t>
            </a:r>
            <a:r>
              <a:rPr lang="pt-PT" b="1" i="1" dirty="0" smtClean="0">
                <a:solidFill>
                  <a:srgbClr val="0000FF"/>
                </a:solidFill>
              </a:rPr>
              <a:t> </a:t>
            </a:r>
            <a:r>
              <a:rPr lang="pt-PT" b="1" i="1" dirty="0" err="1" smtClean="0">
                <a:solidFill>
                  <a:srgbClr val="0000FF"/>
                </a:solidFill>
              </a:rPr>
              <a:t>rights</a:t>
            </a:r>
            <a:r>
              <a:rPr lang="pt-PT" b="1" i="1" dirty="0" smtClean="0">
                <a:solidFill>
                  <a:srgbClr val="0000FF"/>
                </a:solidFill>
              </a:rPr>
              <a:t> </a:t>
            </a:r>
            <a:r>
              <a:rPr lang="pt-PT" b="1" i="1" dirty="0" err="1" smtClean="0">
                <a:solidFill>
                  <a:srgbClr val="0000FF"/>
                </a:solidFill>
              </a:rPr>
              <a:t>in</a:t>
            </a:r>
            <a:r>
              <a:rPr lang="pt-PT" b="1" i="1" dirty="0" smtClean="0">
                <a:solidFill>
                  <a:srgbClr val="0000FF"/>
                </a:solidFill>
              </a:rPr>
              <a:t> </a:t>
            </a:r>
            <a:r>
              <a:rPr lang="pt-PT" b="1" i="1" dirty="0" err="1" smtClean="0">
                <a:solidFill>
                  <a:srgbClr val="0000FF"/>
                </a:solidFill>
              </a:rPr>
              <a:t>the</a:t>
            </a:r>
            <a:r>
              <a:rPr lang="pt-PT" b="1" i="1" dirty="0" smtClean="0">
                <a:solidFill>
                  <a:srgbClr val="0000FF"/>
                </a:solidFill>
              </a:rPr>
              <a:t> Digital </a:t>
            </a:r>
            <a:r>
              <a:rPr lang="pt-PT" b="1" i="1" dirty="0" err="1" smtClean="0">
                <a:solidFill>
                  <a:srgbClr val="0000FF"/>
                </a:solidFill>
              </a:rPr>
              <a:t>World</a:t>
            </a:r>
            <a:endParaRPr lang="pt-PT" b="1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1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Obrigado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http://internetsociety.org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http://isoc.pt</a:t>
            </a:r>
            <a:endParaRPr lang="en-US" dirty="0" smtClean="0"/>
          </a:p>
          <a:p>
            <a:endParaRPr lang="en-US" dirty="0">
              <a:hlinkClick r:id="rId4"/>
            </a:endParaRPr>
          </a:p>
          <a:p>
            <a:r>
              <a:rPr lang="en-US" dirty="0" smtClean="0">
                <a:hlinkClick r:id="rId4"/>
              </a:rPr>
              <a:t>http://sites.google.com/site/</a:t>
            </a:r>
            <a:r>
              <a:rPr lang="en-US" dirty="0" smtClean="0">
                <a:hlinkClick r:id="rId4"/>
              </a:rPr>
              <a:t>historiadainternetpt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://open-</a:t>
            </a:r>
            <a:r>
              <a:rPr lang="en-US" dirty="0" smtClean="0">
                <a:hlinkClick r:id="rId5"/>
              </a:rPr>
              <a:t>stand.org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6"/>
              </a:rPr>
              <a:t>http://www.itu.int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4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0000"/>
                </a:solidFill>
              </a:rPr>
              <a:t>Internet = </a:t>
            </a:r>
            <a:r>
              <a:rPr lang="pt-PT" b="1" dirty="0" err="1" smtClean="0">
                <a:solidFill>
                  <a:srgbClr val="000000"/>
                </a:solidFill>
              </a:rPr>
              <a:t>the</a:t>
            </a:r>
            <a:r>
              <a:rPr lang="pt-PT" b="1" dirty="0" smtClean="0">
                <a:solidFill>
                  <a:srgbClr val="000000"/>
                </a:solidFill>
              </a:rPr>
              <a:t> </a:t>
            </a:r>
            <a:r>
              <a:rPr lang="pt-PT" b="1" i="1" dirty="0" err="1" smtClean="0">
                <a:solidFill>
                  <a:srgbClr val="000000"/>
                </a:solidFill>
              </a:rPr>
              <a:t>stupid</a:t>
            </a:r>
            <a:r>
              <a:rPr lang="pt-PT" b="1" dirty="0" smtClean="0">
                <a:solidFill>
                  <a:srgbClr val="000000"/>
                </a:solidFill>
              </a:rPr>
              <a:t> network</a:t>
            </a:r>
            <a:endParaRPr lang="pt-PT" b="1" dirty="0">
              <a:solidFill>
                <a:srgbClr val="000000"/>
              </a:solidFill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H="1" flipV="1">
            <a:off x="4968238" y="2969221"/>
            <a:ext cx="525463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148963" y="2727921"/>
            <a:ext cx="306388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3102926" y="2967633"/>
            <a:ext cx="449262" cy="477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3552188" y="2967633"/>
            <a:ext cx="542925" cy="473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3614101" y="2959696"/>
            <a:ext cx="1058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4095113" y="2970808"/>
            <a:ext cx="652463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V="1">
            <a:off x="3510913" y="2505671"/>
            <a:ext cx="82550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2702876" y="3012083"/>
            <a:ext cx="833437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4336413" y="2505671"/>
            <a:ext cx="360363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236276" y="2912071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899851" y="3312121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539613" y="2824758"/>
            <a:ext cx="425450" cy="220663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033201" y="238025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 flipH="1">
            <a:off x="4284026" y="3426421"/>
            <a:ext cx="5318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>
            <a:off x="4968238" y="2666008"/>
            <a:ext cx="533400" cy="227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" name="Picture 33" descr="PHONEH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701" y="1821766"/>
            <a:ext cx="1182687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3" descr="PHONEH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021" y="1645245"/>
            <a:ext cx="1182687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1825108" y="4670035"/>
            <a:ext cx="990600" cy="78370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5"/>
          <p:cNvSpPr>
            <a:spLocks noChangeArrowheads="1"/>
          </p:cNvSpPr>
          <p:nvPr/>
        </p:nvSpPr>
        <p:spPr bwMode="auto">
          <a:xfrm>
            <a:off x="6473308" y="4670035"/>
            <a:ext cx="990600" cy="78370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2628383" y="504692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6424096" y="5059165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6320908" y="4865961"/>
            <a:ext cx="76200" cy="391851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3196708" y="4865961"/>
            <a:ext cx="76200" cy="3918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3577708" y="4865961"/>
            <a:ext cx="228600" cy="39185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4034908" y="4865961"/>
            <a:ext cx="228600" cy="391851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4492108" y="4865961"/>
            <a:ext cx="76200" cy="391851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13"/>
          <p:cNvSpPr>
            <a:spLocks noChangeArrowheads="1"/>
          </p:cNvSpPr>
          <p:nvPr/>
        </p:nvSpPr>
        <p:spPr bwMode="auto">
          <a:xfrm>
            <a:off x="4644508" y="4865961"/>
            <a:ext cx="762000" cy="39185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711308" y="4865961"/>
            <a:ext cx="76200" cy="39185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5939908" y="4865961"/>
            <a:ext cx="228600" cy="391851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4339708" y="4865961"/>
            <a:ext cx="76200" cy="391851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17"/>
          <p:cNvGrpSpPr>
            <a:grpSpLocks/>
          </p:cNvGrpSpPr>
          <p:nvPr/>
        </p:nvGrpSpPr>
        <p:grpSpPr bwMode="auto">
          <a:xfrm>
            <a:off x="2099746" y="4910861"/>
            <a:ext cx="504825" cy="303412"/>
            <a:chOff x="1285" y="2229"/>
            <a:chExt cx="318" cy="223"/>
          </a:xfrm>
        </p:grpSpPr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1009 w 1012"/>
                <a:gd name="T3" fmla="*/ 0 h 292"/>
                <a:gd name="T4" fmla="*/ 1012 w 1012"/>
                <a:gd name="T5" fmla="*/ 292 h 292"/>
                <a:gd name="T6" fmla="*/ 18 w 1012"/>
                <a:gd name="T7" fmla="*/ 29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2568414" y="3963487"/>
            <a:ext cx="3942397" cy="46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11" tIns="45708" rIns="91411" bIns="45708">
            <a:spAutoFit/>
          </a:bodyPr>
          <a:lstStyle/>
          <a:p>
            <a:pPr algn="l"/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Best-effort packet switching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5" name="Picture 22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808" y="5731299"/>
            <a:ext cx="731838" cy="62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3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08" y="5691842"/>
            <a:ext cx="731838" cy="62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4" descr="Click To Previe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71" y="4751671"/>
            <a:ext cx="731837" cy="62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5" descr="Click To Previe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71" y="3797895"/>
            <a:ext cx="731837" cy="62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6" descr="Click To Preview"/>
          <p:cNvPicPr>
            <a:picLocks noChangeAspect="1" noChangeArrowheads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971" y="3902660"/>
            <a:ext cx="731837" cy="62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7" descr="Click To Previe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808" y="4777523"/>
            <a:ext cx="731838" cy="62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2739508" y="5257812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2739508" y="4865961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30"/>
          <p:cNvSpPr>
            <a:spLocks noChangeShapeType="1"/>
          </p:cNvSpPr>
          <p:nvPr/>
        </p:nvSpPr>
        <p:spPr bwMode="auto">
          <a:xfrm>
            <a:off x="4403208" y="4408801"/>
            <a:ext cx="0" cy="4571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4" name="Group 31"/>
          <p:cNvGrpSpPr>
            <a:grpSpLocks/>
          </p:cNvGrpSpPr>
          <p:nvPr/>
        </p:nvGrpSpPr>
        <p:grpSpPr bwMode="auto">
          <a:xfrm>
            <a:off x="1431408" y="4229203"/>
            <a:ext cx="914400" cy="1763330"/>
            <a:chOff x="864" y="1728"/>
            <a:chExt cx="576" cy="1296"/>
          </a:xfrm>
        </p:grpSpPr>
        <p:sp>
          <p:nvSpPr>
            <p:cNvPr id="55" name="Line 32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33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34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8" name="Group 35"/>
          <p:cNvGrpSpPr>
            <a:grpSpLocks/>
          </p:cNvGrpSpPr>
          <p:nvPr/>
        </p:nvGrpSpPr>
        <p:grpSpPr bwMode="auto">
          <a:xfrm rot="10800000">
            <a:off x="7070208" y="4163894"/>
            <a:ext cx="914400" cy="1763330"/>
            <a:chOff x="864" y="1728"/>
            <a:chExt cx="576" cy="1296"/>
          </a:xfrm>
        </p:grpSpPr>
        <p:sp>
          <p:nvSpPr>
            <p:cNvPr id="59" name="Line 36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38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2" name="Group 39"/>
          <p:cNvGrpSpPr>
            <a:grpSpLocks/>
          </p:cNvGrpSpPr>
          <p:nvPr/>
        </p:nvGrpSpPr>
        <p:grpSpPr bwMode="auto">
          <a:xfrm>
            <a:off x="6841608" y="4910861"/>
            <a:ext cx="504825" cy="303412"/>
            <a:chOff x="1285" y="2229"/>
            <a:chExt cx="318" cy="223"/>
          </a:xfrm>
        </p:grpSpPr>
        <p:sp>
          <p:nvSpPr>
            <p:cNvPr id="63" name="Freeform 40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1009 w 1012"/>
                <a:gd name="T3" fmla="*/ 0 h 292"/>
                <a:gd name="T4" fmla="*/ 1012 w 1012"/>
                <a:gd name="T5" fmla="*/ 292 h 292"/>
                <a:gd name="T6" fmla="*/ 18 w 1012"/>
                <a:gd name="T7" fmla="*/ 29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41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42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" name="Text Box 21"/>
          <p:cNvSpPr txBox="1">
            <a:spLocks noChangeArrowheads="1"/>
          </p:cNvSpPr>
          <p:nvPr/>
        </p:nvSpPr>
        <p:spPr bwMode="auto">
          <a:xfrm>
            <a:off x="7239277" y="1988407"/>
            <a:ext cx="1756990" cy="83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11" tIns="45708" rIns="91411" bIns="45708">
            <a:spAutoFit/>
          </a:bodyPr>
          <a:lstStyle/>
          <a:p>
            <a:pPr algn="l"/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Dispositivo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estúpido</a:t>
            </a: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" name="Line 30"/>
          <p:cNvSpPr>
            <a:spLocks noChangeShapeType="1"/>
          </p:cNvSpPr>
          <p:nvPr/>
        </p:nvSpPr>
        <p:spPr bwMode="auto">
          <a:xfrm flipH="1">
            <a:off x="6676388" y="2380258"/>
            <a:ext cx="52402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Text Box 21"/>
          <p:cNvSpPr txBox="1">
            <a:spLocks noChangeArrowheads="1"/>
          </p:cNvSpPr>
          <p:nvPr/>
        </p:nvSpPr>
        <p:spPr bwMode="auto">
          <a:xfrm>
            <a:off x="1637689" y="5927795"/>
            <a:ext cx="6118173" cy="46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11" tIns="45708" rIns="91411" bIns="45708">
            <a:spAutoFit/>
          </a:bodyPr>
          <a:lstStyle/>
          <a:p>
            <a:pPr algn="l"/>
            <a:r>
              <a:rPr lang="pt-PT" sz="2400" b="1" smtClean="0">
                <a:solidFill>
                  <a:srgbClr val="000000"/>
                </a:solidFill>
                <a:latin typeface="Arial" charset="0"/>
              </a:rPr>
              <a:t>Interligando dispositivo computorizados</a:t>
            </a:r>
            <a:endParaRPr lang="pt-PT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" name="Text Box 21"/>
          <p:cNvSpPr txBox="1">
            <a:spLocks noChangeArrowheads="1"/>
          </p:cNvSpPr>
          <p:nvPr/>
        </p:nvSpPr>
        <p:spPr bwMode="auto">
          <a:xfrm>
            <a:off x="457201" y="1739906"/>
            <a:ext cx="1642546" cy="1569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11" tIns="45708" rIns="91411" bIns="45708">
            <a:spAutoFit/>
          </a:bodyPr>
          <a:lstStyle/>
          <a:p>
            <a:pPr algn="l"/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Highly expensive telephone switches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" name="Line 30"/>
          <p:cNvSpPr>
            <a:spLocks noChangeShapeType="1"/>
          </p:cNvSpPr>
          <p:nvPr/>
        </p:nvSpPr>
        <p:spPr bwMode="auto">
          <a:xfrm>
            <a:off x="1825108" y="2959696"/>
            <a:ext cx="1277818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1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rgbClr val="000000"/>
                </a:solidFill>
              </a:rPr>
              <a:t>ITU versus IETF, ISOC, ...</a:t>
            </a:r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132"/>
            <a:ext cx="8229600" cy="4990633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pt-PT" sz="3100" b="1" dirty="0" smtClean="0">
                <a:solidFill>
                  <a:srgbClr val="0000FF"/>
                </a:solidFill>
              </a:rPr>
              <a:t>ITU – </a:t>
            </a:r>
            <a:r>
              <a:rPr lang="pt-PT" sz="3100" b="1" dirty="0" err="1" smtClean="0">
                <a:solidFill>
                  <a:srgbClr val="0000FF"/>
                </a:solidFill>
              </a:rPr>
              <a:t>International</a:t>
            </a:r>
            <a:r>
              <a:rPr lang="pt-PT" sz="3100" b="1" dirty="0" smtClean="0">
                <a:solidFill>
                  <a:srgbClr val="0000FF"/>
                </a:solidFill>
              </a:rPr>
              <a:t> </a:t>
            </a:r>
            <a:r>
              <a:rPr lang="pt-PT" sz="3100" b="1" dirty="0" err="1" smtClean="0">
                <a:solidFill>
                  <a:srgbClr val="0000FF"/>
                </a:solidFill>
              </a:rPr>
              <a:t>Telecomunications</a:t>
            </a:r>
            <a:r>
              <a:rPr lang="pt-PT" sz="3100" b="1" dirty="0" smtClean="0">
                <a:solidFill>
                  <a:srgbClr val="0000FF"/>
                </a:solidFill>
              </a:rPr>
              <a:t> </a:t>
            </a:r>
            <a:r>
              <a:rPr lang="pt-PT" sz="3100" b="1" dirty="0" err="1" smtClean="0">
                <a:solidFill>
                  <a:srgbClr val="0000FF"/>
                </a:solidFill>
              </a:rPr>
              <a:t>Union</a:t>
            </a:r>
            <a:r>
              <a:rPr lang="pt-PT" sz="3100" b="1" dirty="0">
                <a:solidFill>
                  <a:srgbClr val="0000FF"/>
                </a:solidFill>
              </a:rPr>
              <a:t> </a:t>
            </a:r>
            <a:r>
              <a:rPr lang="pt-PT" sz="3100" b="1" dirty="0" smtClean="0">
                <a:solidFill>
                  <a:srgbClr val="0000FF"/>
                </a:solidFill>
              </a:rPr>
              <a:t>(ou </a:t>
            </a:r>
            <a:r>
              <a:rPr lang="pt-PT" sz="3100" b="1" i="1" dirty="0" smtClean="0">
                <a:solidFill>
                  <a:srgbClr val="0000FF"/>
                </a:solidFill>
              </a:rPr>
              <a:t>“Os </a:t>
            </a:r>
            <a:r>
              <a:rPr lang="pt-PT" sz="3100" b="1" i="1" dirty="0" err="1" smtClean="0">
                <a:solidFill>
                  <a:srgbClr val="0000FF"/>
                </a:solidFill>
              </a:rPr>
              <a:t>Telecoms</a:t>
            </a:r>
            <a:r>
              <a:rPr lang="pt-PT" sz="3100" b="1" i="1" dirty="0" smtClean="0">
                <a:solidFill>
                  <a:srgbClr val="0000FF"/>
                </a:solidFill>
              </a:rPr>
              <a:t> unidos jamais serão vencidos”)</a:t>
            </a:r>
            <a:endParaRPr lang="pt-PT" sz="3100" b="1" dirty="0" smtClean="0">
              <a:solidFill>
                <a:srgbClr val="0000FF"/>
              </a:solidFill>
            </a:endParaRPr>
          </a:p>
          <a:p>
            <a:pPr lvl="1"/>
            <a:r>
              <a:rPr lang="pt-PT" dirty="0" smtClean="0"/>
              <a:t>Nações Unidas e ISO: Cada governo um voto</a:t>
            </a:r>
          </a:p>
          <a:p>
            <a:pPr lvl="1"/>
            <a:r>
              <a:rPr lang="pt-PT" dirty="0" smtClean="0"/>
              <a:t>Processo de decisão no essencial fechado</a:t>
            </a:r>
          </a:p>
          <a:p>
            <a:pPr lvl="1"/>
            <a:r>
              <a:rPr lang="pt-PT" dirty="0" smtClean="0"/>
              <a:t>Fomento a vários níveis da corrente que defendia a “Rede Inteligente” e de defesa do </a:t>
            </a:r>
            <a:r>
              <a:rPr lang="pt-PT" i="1" dirty="0" smtClean="0"/>
              <a:t>status quo</a:t>
            </a:r>
          </a:p>
          <a:p>
            <a:pPr lvl="1"/>
            <a:endParaRPr lang="pt-PT" i="1" dirty="0" smtClean="0">
              <a:solidFill>
                <a:srgbClr val="FF0000"/>
              </a:solidFill>
            </a:endParaRPr>
          </a:p>
          <a:p>
            <a:r>
              <a:rPr lang="pt-PT" sz="3100" b="1" dirty="0" smtClean="0">
                <a:solidFill>
                  <a:srgbClr val="0000FF"/>
                </a:solidFill>
              </a:rPr>
              <a:t>IETF — Internet </a:t>
            </a:r>
            <a:r>
              <a:rPr lang="pt-PT" sz="3100" b="1" dirty="0" err="1" smtClean="0">
                <a:solidFill>
                  <a:srgbClr val="0000FF"/>
                </a:solidFill>
              </a:rPr>
              <a:t>Engineering</a:t>
            </a:r>
            <a:r>
              <a:rPr lang="pt-PT" sz="3100" b="1" dirty="0" smtClean="0">
                <a:solidFill>
                  <a:srgbClr val="0000FF"/>
                </a:solidFill>
              </a:rPr>
              <a:t> </a:t>
            </a:r>
            <a:r>
              <a:rPr lang="pt-PT" sz="3100" b="1" dirty="0" err="1" smtClean="0">
                <a:solidFill>
                  <a:srgbClr val="0000FF"/>
                </a:solidFill>
              </a:rPr>
              <a:t>Task</a:t>
            </a:r>
            <a:r>
              <a:rPr lang="pt-PT" sz="3100" b="1" dirty="0" smtClean="0">
                <a:solidFill>
                  <a:srgbClr val="0000FF"/>
                </a:solidFill>
              </a:rPr>
              <a:t> Force</a:t>
            </a:r>
          </a:p>
          <a:p>
            <a:pPr lvl="1"/>
            <a:r>
              <a:rPr lang="pt-PT" dirty="0" smtClean="0"/>
              <a:t>Grupos de trabalho abertos</a:t>
            </a:r>
          </a:p>
          <a:p>
            <a:pPr lvl="1"/>
            <a:r>
              <a:rPr lang="pt-PT" dirty="0" smtClean="0"/>
              <a:t>Competência técnica e científica conta: “</a:t>
            </a:r>
            <a:r>
              <a:rPr lang="pt-PT" dirty="0" err="1" smtClean="0"/>
              <a:t>méritocracia</a:t>
            </a:r>
            <a:r>
              <a:rPr lang="pt-PT" dirty="0" smtClean="0"/>
              <a:t>” técnica e científica, inovação</a:t>
            </a:r>
          </a:p>
          <a:p>
            <a:pPr lvl="1"/>
            <a:r>
              <a:rPr lang="pt-PT" dirty="0" smtClean="0"/>
              <a:t>Processo de propostas aberto com participação </a:t>
            </a:r>
            <a:r>
              <a:rPr lang="pt-PT" dirty="0" err="1" smtClean="0"/>
              <a:t>activa</a:t>
            </a:r>
            <a:r>
              <a:rPr lang="pt-PT" dirty="0" smtClean="0"/>
              <a:t> da academia e da indústria</a:t>
            </a:r>
          </a:p>
        </p:txBody>
      </p:sp>
    </p:spTree>
    <p:extLst>
      <p:ext uri="{BB962C8B-B14F-4D97-AF65-F5344CB8AC3E}">
        <p14:creationId xmlns:p14="http://schemas.microsoft.com/office/powerpoint/2010/main" val="1933148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Arquivo e comunicação do conhecimento</a:t>
            </a:r>
            <a:endParaRPr lang="en-US" sz="3200"/>
          </a:p>
        </p:txBody>
      </p:sp>
      <p:pic>
        <p:nvPicPr>
          <p:cNvPr id="8" name="Picture 7" descr="imgres-7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100" y="1417638"/>
            <a:ext cx="2540000" cy="1981200"/>
          </a:xfrm>
          <a:prstGeom prst="rect">
            <a:avLst/>
          </a:prstGeom>
        </p:spPr>
      </p:pic>
      <p:pic>
        <p:nvPicPr>
          <p:cNvPr id="11" name="Picture 10" descr="imgres-8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350" y="2260600"/>
            <a:ext cx="2197100" cy="3708400"/>
          </a:xfrm>
          <a:prstGeom prst="rect">
            <a:avLst/>
          </a:prstGeom>
        </p:spPr>
      </p:pic>
      <p:pic>
        <p:nvPicPr>
          <p:cNvPr id="13" name="Picture 12" descr="imgres-9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0" y="3962400"/>
            <a:ext cx="33020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9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…. </a:t>
            </a:r>
            <a:r>
              <a:rPr lang="en-US" dirty="0" err="1" smtClean="0"/>
              <a:t>Século</a:t>
            </a:r>
            <a:r>
              <a:rPr lang="en-US" dirty="0" smtClean="0"/>
              <a:t> XX</a:t>
            </a:r>
            <a:endParaRPr lang="en-US" dirty="0"/>
          </a:p>
        </p:txBody>
      </p:sp>
      <p:pic>
        <p:nvPicPr>
          <p:cNvPr id="5" name="Picture 4" descr="imgres-7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" y="1417638"/>
            <a:ext cx="3289300" cy="2463800"/>
          </a:xfrm>
          <a:prstGeom prst="rect">
            <a:avLst/>
          </a:prstGeom>
        </p:spPr>
      </p:pic>
      <p:pic>
        <p:nvPicPr>
          <p:cNvPr id="6" name="Picture 5" descr="imgres-8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300" y="2038350"/>
            <a:ext cx="3492500" cy="2324100"/>
          </a:xfrm>
          <a:prstGeom prst="rect">
            <a:avLst/>
          </a:prstGeom>
        </p:spPr>
      </p:pic>
      <p:pic>
        <p:nvPicPr>
          <p:cNvPr id="7" name="Picture 6" descr="imgres-6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50" y="4171950"/>
            <a:ext cx="33147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9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9462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Séc</a:t>
            </a:r>
            <a:r>
              <a:rPr lang="en-US" sz="3200" dirty="0" smtClean="0"/>
              <a:t>. XXI – World Wide Data Centers Network</a:t>
            </a:r>
            <a:endParaRPr lang="en-US" sz="3200" dirty="0"/>
          </a:p>
        </p:txBody>
      </p:sp>
      <p:pic>
        <p:nvPicPr>
          <p:cNvPr id="4" name="Picture 3" descr="imgr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1536700"/>
            <a:ext cx="3289300" cy="2463800"/>
          </a:xfrm>
          <a:prstGeom prst="rect">
            <a:avLst/>
          </a:prstGeom>
        </p:spPr>
      </p:pic>
      <p:pic>
        <p:nvPicPr>
          <p:cNvPr id="6" name="Picture 5" descr="imgres-5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950" y="1244600"/>
            <a:ext cx="3797300" cy="2133600"/>
          </a:xfrm>
          <a:prstGeom prst="rect">
            <a:avLst/>
          </a:prstGeom>
        </p:spPr>
      </p:pic>
      <p:pic>
        <p:nvPicPr>
          <p:cNvPr id="7" name="Picture 6" descr="imgres-3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850" y="4000500"/>
            <a:ext cx="3378200" cy="2413000"/>
          </a:xfrm>
          <a:prstGeom prst="rect">
            <a:avLst/>
          </a:prstGeom>
        </p:spPr>
      </p:pic>
      <p:pic>
        <p:nvPicPr>
          <p:cNvPr id="8" name="Picture 7" descr="imgres-1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050" y="4241800"/>
            <a:ext cx="35052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4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Um dilúvio de dados digitalizados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87154" cy="3898153"/>
          </a:xfrm>
        </p:spPr>
        <p:txBody>
          <a:bodyPr>
            <a:normAutofit fontScale="62500" lnSpcReduction="20000"/>
          </a:bodyPr>
          <a:lstStyle/>
          <a:p>
            <a:r>
              <a:rPr lang="pt-PT" dirty="0" smtClean="0"/>
              <a:t>Informação científica (e.g. CERN, dados atmosféricos, </a:t>
            </a:r>
            <a:r>
              <a:rPr lang="pt-PT" dirty="0" err="1" smtClean="0"/>
              <a:t>radio-telescópios</a:t>
            </a:r>
            <a:r>
              <a:rPr lang="pt-PT" dirty="0" smtClean="0"/>
              <a:t>, genoma humano, …)</a:t>
            </a:r>
          </a:p>
          <a:p>
            <a:r>
              <a:rPr lang="pt-PT" dirty="0" smtClean="0"/>
              <a:t>Livros e discografia editada (aparentemente cabe em alguns </a:t>
            </a:r>
            <a:r>
              <a:rPr lang="pt-PT" dirty="0" err="1" smtClean="0"/>
              <a:t>Tera</a:t>
            </a:r>
            <a:r>
              <a:rPr lang="pt-PT" dirty="0" smtClean="0"/>
              <a:t> Bytes)</a:t>
            </a:r>
          </a:p>
          <a:p>
            <a:r>
              <a:rPr lang="pt-PT" dirty="0" smtClean="0"/>
              <a:t>A imprensa clássica e a nova</a:t>
            </a:r>
          </a:p>
          <a:p>
            <a:r>
              <a:rPr lang="pt-PT" dirty="0" smtClean="0"/>
              <a:t>Vídeo</a:t>
            </a:r>
          </a:p>
          <a:p>
            <a:r>
              <a:rPr lang="pt-PT" dirty="0"/>
              <a:t>Informação comercial ou equiparada</a:t>
            </a:r>
          </a:p>
          <a:p>
            <a:r>
              <a:rPr lang="pt-PT" dirty="0" err="1" smtClean="0"/>
              <a:t>Actividades</a:t>
            </a:r>
            <a:r>
              <a:rPr lang="pt-PT" dirty="0" smtClean="0"/>
              <a:t> das pessoas (financeiras, na Internet, do quotidiano, …)</a:t>
            </a:r>
          </a:p>
          <a:p>
            <a:r>
              <a:rPr lang="pt-PT" dirty="0" smtClean="0"/>
              <a:t>Tudo o que é popular como serviço Internet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pic>
        <p:nvPicPr>
          <p:cNvPr id="4" name="Picture 3" descr="imgres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600" y="1600200"/>
            <a:ext cx="3251200" cy="28956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767294"/>
            <a:ext cx="8229600" cy="776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PT" dirty="0" smtClean="0"/>
              <a:t>À espera de serem classificados e analisados !</a:t>
            </a:r>
          </a:p>
          <a:p>
            <a:pPr algn="ctr"/>
            <a:endParaRPr lang="pt-PT" dirty="0" smtClean="0"/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6995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r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312" y="999939"/>
            <a:ext cx="2692400" cy="3022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Uma </a:t>
            </a:r>
            <a:r>
              <a:rPr lang="en-US" i="1" dirty="0" smtClean="0"/>
              <a:t>nova</a:t>
            </a:r>
            <a:r>
              <a:rPr lang="en-US" dirty="0" smtClean="0"/>
              <a:t> </a:t>
            </a:r>
            <a:r>
              <a:rPr lang="en-US" dirty="0" err="1" smtClean="0"/>
              <a:t>disciplina</a:t>
            </a:r>
            <a:r>
              <a:rPr lang="en-US" dirty="0" smtClean="0"/>
              <a:t>: </a:t>
            </a:r>
            <a:r>
              <a:rPr lang="en-US" i="1" dirty="0" smtClean="0"/>
              <a:t>data </a:t>
            </a:r>
            <a:r>
              <a:rPr lang="en-US" i="1" dirty="0" smtClean="0"/>
              <a:t>analytics</a:t>
            </a:r>
            <a:endParaRPr lang="en-US" i="1" dirty="0"/>
          </a:p>
        </p:txBody>
      </p:sp>
      <p:pic>
        <p:nvPicPr>
          <p:cNvPr id="5" name="Picture 4" descr="imgr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940" y="3917950"/>
            <a:ext cx="2641600" cy="2628900"/>
          </a:xfrm>
          <a:prstGeom prst="rect">
            <a:avLst/>
          </a:prstGeom>
        </p:spPr>
      </p:pic>
      <p:pic>
        <p:nvPicPr>
          <p:cNvPr id="8" name="Picture 7" descr="imgres-6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12" y="4159250"/>
            <a:ext cx="3403600" cy="2387600"/>
          </a:xfrm>
          <a:prstGeom prst="rect">
            <a:avLst/>
          </a:prstGeom>
        </p:spPr>
      </p:pic>
      <p:pic>
        <p:nvPicPr>
          <p:cNvPr id="9" name="Picture 8" descr="imgres-5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6650"/>
            <a:ext cx="2933700" cy="2781300"/>
          </a:xfrm>
          <a:prstGeom prst="rect">
            <a:avLst/>
          </a:prstGeom>
        </p:spPr>
      </p:pic>
      <p:pic>
        <p:nvPicPr>
          <p:cNvPr id="10" name="Picture 9" descr="imgres-2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40" y="2121647"/>
            <a:ext cx="26289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2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Desafios</a:t>
            </a:r>
            <a:endParaRPr lang="en-US" dirty="0"/>
          </a:p>
        </p:txBody>
      </p:sp>
      <p:pic>
        <p:nvPicPr>
          <p:cNvPr id="5" name="Picture 4" descr="imgr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52" y="1567050"/>
            <a:ext cx="2679700" cy="3035300"/>
          </a:xfrm>
          <a:prstGeom prst="rect">
            <a:avLst/>
          </a:prstGeom>
        </p:spPr>
      </p:pic>
      <p:pic>
        <p:nvPicPr>
          <p:cNvPr id="7" name="Picture 6" descr="imgres-4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52" y="3872752"/>
            <a:ext cx="3048000" cy="2628900"/>
          </a:xfrm>
          <a:prstGeom prst="rect">
            <a:avLst/>
          </a:prstGeom>
        </p:spPr>
      </p:pic>
      <p:pic>
        <p:nvPicPr>
          <p:cNvPr id="8" name="Picture 7" descr="imgres-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552" y="1701052"/>
            <a:ext cx="3492500" cy="2324100"/>
          </a:xfrm>
          <a:prstGeom prst="rect">
            <a:avLst/>
          </a:prstGeom>
        </p:spPr>
      </p:pic>
      <p:pic>
        <p:nvPicPr>
          <p:cNvPr id="4" name="Picture 3" descr="imgres-5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0" y="3047252"/>
            <a:ext cx="2336800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8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604</Words>
  <Application>Microsoft Macintosh PowerPoint</Application>
  <PresentationFormat>On-screen Show (4:3)</PresentationFormat>
  <Paragraphs>76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A Internet no olho do furacão</vt:lpstr>
      <vt:lpstr>Internet = the stupid network</vt:lpstr>
      <vt:lpstr>ITU versus IETF, ISOC, ...</vt:lpstr>
      <vt:lpstr>Arquivo e comunicação do conhecimento</vt:lpstr>
      <vt:lpstr>…. Século XX</vt:lpstr>
      <vt:lpstr>Séc. XXI – World Wide Data Centers Network</vt:lpstr>
      <vt:lpstr>Um dilúvio de dados digitalizados</vt:lpstr>
      <vt:lpstr>Uma nova disciplina: data analytics</vt:lpstr>
      <vt:lpstr>Desafios</vt:lpstr>
      <vt:lpstr>Segundo a EFF (Electronic Frontier Foundation)</vt:lpstr>
      <vt:lpstr>Uma nova realidade: a infraestrutura digital e global de suporte ao conhecimento está aí</vt:lpstr>
      <vt:lpstr>Inovação, Estado e Sociedade</vt:lpstr>
      <vt:lpstr>ITU versus IETF, IEEE, W3C, ISOC</vt:lpstr>
      <vt:lpstr>Obrigado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 Internet no olho do furacão</dc:title>
  <dc:creator>José Legatheaux Martins</dc:creator>
  <cp:lastModifiedBy>José Legatheaux Martins</cp:lastModifiedBy>
  <cp:revision>182</cp:revision>
  <dcterms:created xsi:type="dcterms:W3CDTF">2012-09-20T08:05:48Z</dcterms:created>
  <dcterms:modified xsi:type="dcterms:W3CDTF">2012-09-26T18:19:47Z</dcterms:modified>
</cp:coreProperties>
</file>