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602" autoAdjust="0"/>
  </p:normalViewPr>
  <p:slideViewPr>
    <p:cSldViewPr snapToGrid="0" snapToObjects="1">
      <p:cViewPr varScale="1">
        <p:scale>
          <a:sx n="137" d="100"/>
          <a:sy n="137" d="100"/>
        </p:scale>
        <p:origin x="-8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955C-CBE8-A444-82BA-424A117A592D}" type="datetimeFigureOut">
              <a:rPr lang="en-US" smtClean="0"/>
              <a:t>5/19/14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E6B0F-ADCA-D94B-BC82-0C71B863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432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955C-CBE8-A444-82BA-424A117A592D}" type="datetimeFigureOut">
              <a:rPr lang="en-US" smtClean="0"/>
              <a:t>5/19/14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E6B0F-ADCA-D94B-BC82-0C71B863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87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955C-CBE8-A444-82BA-424A117A592D}" type="datetimeFigureOut">
              <a:rPr lang="en-US" smtClean="0"/>
              <a:t>5/19/14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E6B0F-ADCA-D94B-BC82-0C71B863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738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955C-CBE8-A444-82BA-424A117A592D}" type="datetimeFigureOut">
              <a:rPr lang="en-US" smtClean="0"/>
              <a:t>5/19/14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E6B0F-ADCA-D94B-BC82-0C71B863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74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955C-CBE8-A444-82BA-424A117A592D}" type="datetimeFigureOut">
              <a:rPr lang="en-US" smtClean="0"/>
              <a:t>5/19/14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E6B0F-ADCA-D94B-BC82-0C71B863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32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955C-CBE8-A444-82BA-424A117A592D}" type="datetimeFigureOut">
              <a:rPr lang="en-US" smtClean="0"/>
              <a:t>5/19/14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E6B0F-ADCA-D94B-BC82-0C71B863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645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955C-CBE8-A444-82BA-424A117A592D}" type="datetimeFigureOut">
              <a:rPr lang="en-US" smtClean="0"/>
              <a:t>5/19/14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E6B0F-ADCA-D94B-BC82-0C71B863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81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955C-CBE8-A444-82BA-424A117A592D}" type="datetimeFigureOut">
              <a:rPr lang="en-US" smtClean="0"/>
              <a:t>5/19/14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E6B0F-ADCA-D94B-BC82-0C71B863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379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955C-CBE8-A444-82BA-424A117A592D}" type="datetimeFigureOut">
              <a:rPr lang="en-US" smtClean="0"/>
              <a:t>5/19/14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E6B0F-ADCA-D94B-BC82-0C71B863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17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955C-CBE8-A444-82BA-424A117A592D}" type="datetimeFigureOut">
              <a:rPr lang="en-US" smtClean="0"/>
              <a:t>5/19/14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E6B0F-ADCA-D94B-BC82-0C71B863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101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955C-CBE8-A444-82BA-424A117A592D}" type="datetimeFigureOut">
              <a:rPr lang="en-US" smtClean="0"/>
              <a:t>5/19/14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E6B0F-ADCA-D94B-BC82-0C71B863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59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4955C-CBE8-A444-82BA-424A117A592D}" type="datetimeFigureOut">
              <a:rPr lang="en-US" smtClean="0"/>
              <a:t>5/19/14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E6B0F-ADCA-D94B-BC82-0C71B863E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81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57191"/>
            <a:ext cx="7772400" cy="2118487"/>
          </a:xfrm>
        </p:spPr>
        <p:txBody>
          <a:bodyPr>
            <a:normAutofit/>
          </a:bodyPr>
          <a:lstStyle/>
          <a:p>
            <a:r>
              <a:rPr lang="pt-PT" dirty="0" smtClean="0">
                <a:solidFill>
                  <a:srgbClr val="0000FF"/>
                </a:solidFill>
              </a:rPr>
              <a:t>Neutralidade da rede na proposta de regulamento do </a:t>
            </a:r>
            <a:br>
              <a:rPr lang="pt-PT" dirty="0" smtClean="0">
                <a:solidFill>
                  <a:srgbClr val="0000FF"/>
                </a:solidFill>
              </a:rPr>
            </a:br>
            <a:r>
              <a:rPr lang="pt-PT" dirty="0" smtClean="0">
                <a:solidFill>
                  <a:srgbClr val="0000FF"/>
                </a:solidFill>
              </a:rPr>
              <a:t>Parlamento Europeu</a:t>
            </a:r>
            <a:endParaRPr lang="pt-PT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1942"/>
            <a:ext cx="6400800" cy="1392357"/>
          </a:xfrm>
        </p:spPr>
        <p:txBody>
          <a:bodyPr/>
          <a:lstStyle/>
          <a:p>
            <a:r>
              <a:rPr lang="en-US" dirty="0" smtClean="0"/>
              <a:t>APCD, 19 de </a:t>
            </a:r>
            <a:r>
              <a:rPr lang="en-US" dirty="0" err="1" smtClean="0"/>
              <a:t>Maio</a:t>
            </a:r>
            <a:r>
              <a:rPr lang="en-US" dirty="0" smtClean="0"/>
              <a:t> de 2014</a:t>
            </a:r>
          </a:p>
          <a:p>
            <a:r>
              <a:rPr lang="en-US" dirty="0" smtClean="0"/>
              <a:t>José Legatheaux Martins (FCT/UNL)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50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rgbClr val="0000FF"/>
                </a:solidFill>
              </a:rPr>
              <a:t>Diretiva na versão final</a:t>
            </a:r>
            <a:endParaRPr lang="pt-PT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00135"/>
          </a:xfrm>
        </p:spPr>
        <p:txBody>
          <a:bodyPr>
            <a:noAutofit/>
          </a:bodyPr>
          <a:lstStyle/>
          <a:p>
            <a:r>
              <a:rPr lang="pt-PT" sz="2400" dirty="0" smtClean="0"/>
              <a:t>A redação proposta inicialmente usava termos como </a:t>
            </a:r>
            <a:r>
              <a:rPr lang="pt-PT" sz="2400" b="1" dirty="0" smtClean="0">
                <a:solidFill>
                  <a:srgbClr val="0000FF"/>
                </a:solidFill>
              </a:rPr>
              <a:t>práticas razoáveis e economicamente realistas de gestão do tráfego</a:t>
            </a:r>
          </a:p>
          <a:p>
            <a:r>
              <a:rPr lang="pt-PT" sz="2400" dirty="0" smtClean="0"/>
              <a:t>Não clarificava suficientemente a coexistência entre serviços de transporte “neutros e gerais” (vulgo acesso à Internet) e serviços especiais do operador</a:t>
            </a:r>
          </a:p>
          <a:p>
            <a:r>
              <a:rPr lang="pt-PT" sz="2400" dirty="0" smtClean="0"/>
              <a:t>A versão final da diretiva é mais clara e</a:t>
            </a:r>
            <a:r>
              <a:rPr lang="pt-PT" sz="2400" b="1" dirty="0" smtClean="0">
                <a:solidFill>
                  <a:srgbClr val="0000FF"/>
                </a:solidFill>
              </a:rPr>
              <a:t> eficaz na defesa clara da “Neutralidade da Rede” e da existência de um acesso à Internet de qualidade e capaz de também proporcionar maior competição</a:t>
            </a:r>
          </a:p>
          <a:p>
            <a:r>
              <a:rPr lang="pt-PT" sz="2400" dirty="0" smtClean="0"/>
              <a:t>Remete no entanto para “baixo do tapete” a sua viabilidade económica parece-me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2716921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rgbClr val="0000FF"/>
                </a:solidFill>
              </a:rPr>
              <a:t>“O diabo está nos detalhes”</a:t>
            </a:r>
            <a:endParaRPr lang="pt-PT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00135"/>
          </a:xfrm>
        </p:spPr>
        <p:txBody>
          <a:bodyPr>
            <a:noAutofit/>
          </a:bodyPr>
          <a:lstStyle/>
          <a:p>
            <a:r>
              <a:rPr lang="pt-PT" sz="2400" b="1" dirty="0" smtClean="0">
                <a:solidFill>
                  <a:srgbClr val="0000FF"/>
                </a:solidFill>
              </a:rPr>
              <a:t>Ausência de cultura de qualidade e transparência </a:t>
            </a:r>
          </a:p>
          <a:p>
            <a:r>
              <a:rPr lang="pt-PT" sz="2400" b="1" dirty="0" smtClean="0">
                <a:solidFill>
                  <a:srgbClr val="0000FF"/>
                </a:solidFill>
              </a:rPr>
              <a:t>Medir qualidade de serviço de forma fiável é um processo caro e complexo</a:t>
            </a:r>
          </a:p>
          <a:p>
            <a:r>
              <a:rPr lang="pt-PT" sz="2400" dirty="0"/>
              <a:t>O mesmo só poderia ter custos suportáveis com colaboração dos operadores mas a “tentação faz o ladrão</a:t>
            </a:r>
            <a:r>
              <a:rPr lang="pt-PT" sz="2400" dirty="0" smtClean="0"/>
              <a:t>”</a:t>
            </a:r>
            <a:endParaRPr lang="pt-PT" sz="2400" b="1" dirty="0" smtClean="0">
              <a:solidFill>
                <a:srgbClr val="0000FF"/>
              </a:solidFill>
            </a:endParaRPr>
          </a:p>
          <a:p>
            <a:r>
              <a:rPr lang="pt-PT" sz="2400" b="1" dirty="0" smtClean="0">
                <a:solidFill>
                  <a:srgbClr val="0000FF"/>
                </a:solidFill>
              </a:rPr>
              <a:t>Será que a oferta por defeito de serviços em pacotes não é </a:t>
            </a:r>
            <a:r>
              <a:rPr lang="pt-PT" sz="2400" b="1" dirty="0" err="1" smtClean="0">
                <a:solidFill>
                  <a:srgbClr val="0000FF"/>
                </a:solidFill>
              </a:rPr>
              <a:t>anti</a:t>
            </a:r>
            <a:r>
              <a:rPr lang="pt-PT" sz="2400" b="1" dirty="0" smtClean="0">
                <a:solidFill>
                  <a:srgbClr val="0000FF"/>
                </a:solidFill>
              </a:rPr>
              <a:t>-competitiva e não acaba por esconder mecanismos de financiamento cruzado entre serviços?</a:t>
            </a:r>
            <a:r>
              <a:rPr lang="pt-PT" sz="2400" dirty="0" smtClean="0"/>
              <a:t> </a:t>
            </a:r>
            <a:endParaRPr lang="pt-PT" sz="2400" dirty="0"/>
          </a:p>
          <a:p>
            <a:endParaRPr lang="pt-PT" sz="2400" dirty="0" smtClean="0"/>
          </a:p>
          <a:p>
            <a:r>
              <a:rPr lang="pt-PT" sz="2400" dirty="0" smtClean="0"/>
              <a:t>O custo do “ASAE” da Internet é com certeza elevado, existe pouca experiência e requer elevada competência nos reguladores — </a:t>
            </a:r>
            <a:r>
              <a:rPr lang="pt-PT" sz="2400" b="1" dirty="0" smtClean="0">
                <a:solidFill>
                  <a:srgbClr val="0000FF"/>
                </a:solidFill>
              </a:rPr>
              <a:t>longo caminho a percorrer julgo eu</a:t>
            </a:r>
          </a:p>
          <a:p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1476721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rgbClr val="0000FF"/>
                </a:solidFill>
              </a:rPr>
              <a:t>“Que Fazer?”</a:t>
            </a:r>
            <a:endParaRPr lang="pt-PT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00135"/>
          </a:xfrm>
        </p:spPr>
        <p:txBody>
          <a:bodyPr>
            <a:noAutofit/>
          </a:bodyPr>
          <a:lstStyle/>
          <a:p>
            <a:r>
              <a:rPr lang="pt-PT" sz="2800" b="1" dirty="0" smtClean="0">
                <a:solidFill>
                  <a:srgbClr val="0000FF"/>
                </a:solidFill>
              </a:rPr>
              <a:t>Prudência</a:t>
            </a:r>
            <a:r>
              <a:rPr lang="pt-PT" sz="2800" dirty="0" smtClean="0"/>
              <a:t> na liberalização das permissões dadas </a:t>
            </a:r>
            <a:r>
              <a:rPr lang="pt-PT" sz="2800" dirty="0"/>
              <a:t>a</a:t>
            </a:r>
            <a:r>
              <a:rPr lang="pt-PT" sz="2800" dirty="0" smtClean="0"/>
              <a:t>os operadores</a:t>
            </a:r>
          </a:p>
          <a:p>
            <a:r>
              <a:rPr lang="pt-PT" sz="2800" b="1" dirty="0" smtClean="0">
                <a:solidFill>
                  <a:srgbClr val="0000FF"/>
                </a:solidFill>
              </a:rPr>
              <a:t>Educar utilizadores e operadores </a:t>
            </a:r>
            <a:r>
              <a:rPr lang="pt-PT" sz="2800" dirty="0" smtClean="0"/>
              <a:t>em qualidade de serviço</a:t>
            </a:r>
          </a:p>
          <a:p>
            <a:r>
              <a:rPr lang="pt-PT" sz="2800" dirty="0" smtClean="0"/>
              <a:t>A proposta de </a:t>
            </a:r>
            <a:r>
              <a:rPr lang="pt-PT" sz="2800" b="1" dirty="0" smtClean="0">
                <a:solidFill>
                  <a:srgbClr val="0000FF"/>
                </a:solidFill>
              </a:rPr>
              <a:t>tipificação de contratos </a:t>
            </a:r>
            <a:r>
              <a:rPr lang="pt-PT" sz="2800" dirty="0" smtClean="0"/>
              <a:t>inserida na diretiva parece excelente</a:t>
            </a:r>
          </a:p>
          <a:p>
            <a:r>
              <a:rPr lang="pt-PT" sz="2800" b="1" dirty="0" smtClean="0">
                <a:solidFill>
                  <a:srgbClr val="0000FF"/>
                </a:solidFill>
              </a:rPr>
              <a:t>Combater energicamente </a:t>
            </a:r>
            <a:r>
              <a:rPr lang="pt-PT" sz="2800" dirty="0" smtClean="0"/>
              <a:t>as práticas </a:t>
            </a:r>
            <a:r>
              <a:rPr lang="pt-PT" sz="2800" dirty="0" err="1" smtClean="0"/>
              <a:t>anti</a:t>
            </a:r>
            <a:r>
              <a:rPr lang="pt-PT" sz="2800" dirty="0" smtClean="0"/>
              <a:t>-competitivas e investigar os seus indícios</a:t>
            </a:r>
          </a:p>
          <a:p>
            <a:r>
              <a:rPr lang="pt-PT" sz="2800" dirty="0" smtClean="0"/>
              <a:t>Acarinhar e proteger o lado mais fraco e as </a:t>
            </a:r>
            <a:r>
              <a:rPr lang="pt-PT" sz="2800" i="1" dirty="0" err="1" smtClean="0"/>
              <a:t>startups</a:t>
            </a:r>
            <a:endParaRPr lang="pt-PT" sz="2800" i="1" dirty="0" smtClean="0"/>
          </a:p>
          <a:p>
            <a:endParaRPr lang="pt-PT" sz="2800" dirty="0"/>
          </a:p>
        </p:txBody>
      </p:sp>
    </p:spTree>
    <p:extLst>
      <p:ext uri="{BB962C8B-B14F-4D97-AF65-F5344CB8AC3E}">
        <p14:creationId xmlns:p14="http://schemas.microsoft.com/office/powerpoint/2010/main" val="1658798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rgbClr val="0000FF"/>
                </a:solidFill>
              </a:rPr>
              <a:t>Agenda</a:t>
            </a:r>
            <a:endParaRPr lang="pt-PT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00135"/>
          </a:xfrm>
        </p:spPr>
        <p:txBody>
          <a:bodyPr>
            <a:normAutofit/>
          </a:bodyPr>
          <a:lstStyle/>
          <a:p>
            <a:r>
              <a:rPr lang="pt-PT" sz="2800" dirty="0" smtClean="0"/>
              <a:t>O que está em jogo ou o porquê do debate sobre a Neutralidade da Rede</a:t>
            </a:r>
          </a:p>
          <a:p>
            <a:endParaRPr lang="pt-PT" sz="2800" dirty="0" smtClean="0"/>
          </a:p>
          <a:p>
            <a:r>
              <a:rPr lang="pt-PT" sz="2800" dirty="0" smtClean="0"/>
              <a:t>Comentário (preliminar) às propostas da diretiva aprovada pelo Parlamento Europeu</a:t>
            </a:r>
          </a:p>
          <a:p>
            <a:endParaRPr lang="pt-PT" sz="2800" dirty="0" smtClean="0"/>
          </a:p>
          <a:p>
            <a:r>
              <a:rPr lang="pt-PT" sz="2800" dirty="0" smtClean="0"/>
              <a:t>O “diabo está nos detalhes” ou limitações dos instrumentos à nossa disposição</a:t>
            </a:r>
          </a:p>
          <a:p>
            <a:endParaRPr lang="pt-PT" sz="2800" dirty="0" smtClean="0"/>
          </a:p>
          <a:p>
            <a:r>
              <a:rPr lang="pt-PT" sz="2800" dirty="0" smtClean="0"/>
              <a:t>Conclusões</a:t>
            </a:r>
          </a:p>
          <a:p>
            <a:endParaRPr lang="pt-PT" sz="2800" dirty="0" smtClean="0"/>
          </a:p>
          <a:p>
            <a:endParaRPr lang="pt-PT" sz="2800" dirty="0"/>
          </a:p>
        </p:txBody>
      </p:sp>
    </p:spTree>
    <p:extLst>
      <p:ext uri="{BB962C8B-B14F-4D97-AF65-F5344CB8AC3E}">
        <p14:creationId xmlns:p14="http://schemas.microsoft.com/office/powerpoint/2010/main" val="3244871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smtClean="0">
                <a:solidFill>
                  <a:srgbClr val="0000FF"/>
                </a:solidFill>
              </a:rPr>
              <a:t>O Valor da Internet</a:t>
            </a:r>
            <a:endParaRPr lang="pt-PT" b="1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00135"/>
          </a:xfrm>
        </p:spPr>
        <p:txBody>
          <a:bodyPr>
            <a:normAutofit/>
          </a:bodyPr>
          <a:lstStyle/>
          <a:p>
            <a:r>
              <a:rPr lang="pt-PT" sz="2400" dirty="0" smtClean="0"/>
              <a:t>O acesso a meios de comunicação digital com a natureza da Internet vai tornar-se, se não o é já, um </a:t>
            </a:r>
            <a:r>
              <a:rPr lang="pt-PT" sz="2400" b="1" dirty="0" smtClean="0">
                <a:solidFill>
                  <a:srgbClr val="0000FF"/>
                </a:solidFill>
              </a:rPr>
              <a:t>Direito Fundamental</a:t>
            </a:r>
            <a:r>
              <a:rPr lang="pt-PT" sz="2400" dirty="0" smtClean="0"/>
              <a:t>, condição indispensável do exercício da vida em comunidade</a:t>
            </a:r>
          </a:p>
          <a:p>
            <a:r>
              <a:rPr lang="pt-PT" sz="2400" dirty="0" smtClean="0"/>
              <a:t>Limitar </a:t>
            </a:r>
            <a:r>
              <a:rPr lang="pt-PT" sz="2400" dirty="0"/>
              <a:t>o que circula na Internet é um </a:t>
            </a:r>
            <a:r>
              <a:rPr lang="pt-PT" sz="2400" b="1" dirty="0">
                <a:solidFill>
                  <a:srgbClr val="0000FF"/>
                </a:solidFill>
              </a:rPr>
              <a:t>problema de tribunais </a:t>
            </a:r>
            <a:r>
              <a:rPr lang="pt-PT" sz="2400" dirty="0"/>
              <a:t>e não de </a:t>
            </a:r>
            <a:r>
              <a:rPr lang="pt-PT" sz="2400" dirty="0" smtClean="0"/>
              <a:t>operadores</a:t>
            </a:r>
            <a:endParaRPr lang="pt-PT" sz="2400" b="1" dirty="0" smtClean="0">
              <a:solidFill>
                <a:srgbClr val="0000FF"/>
              </a:solidFill>
            </a:endParaRPr>
          </a:p>
          <a:p>
            <a:r>
              <a:rPr lang="pt-PT" sz="2400" dirty="0" smtClean="0"/>
              <a:t>A </a:t>
            </a:r>
            <a:r>
              <a:rPr lang="pt-PT" sz="2400" dirty="0" smtClean="0"/>
              <a:t>Internet é uma infraestrutura crítica para a vida económica, está na base dos ganhos de </a:t>
            </a:r>
            <a:r>
              <a:rPr lang="pt-PT" sz="2400" b="1" dirty="0" smtClean="0">
                <a:solidFill>
                  <a:srgbClr val="0000FF"/>
                </a:solidFill>
              </a:rPr>
              <a:t>produtividade</a:t>
            </a:r>
            <a:r>
              <a:rPr lang="pt-PT" sz="2400" dirty="0" smtClean="0"/>
              <a:t> do séc. XXI e é instrumental para a </a:t>
            </a:r>
            <a:r>
              <a:rPr lang="pt-PT" sz="2400" b="1" dirty="0" smtClean="0">
                <a:solidFill>
                  <a:srgbClr val="0000FF"/>
                </a:solidFill>
              </a:rPr>
              <a:t>inovação</a:t>
            </a:r>
            <a:r>
              <a:rPr lang="pt-PT" sz="2400" dirty="0" smtClean="0"/>
              <a:t> e globalização</a:t>
            </a:r>
          </a:p>
          <a:p>
            <a:endParaRPr lang="pt-PT" sz="2400" dirty="0" smtClean="0"/>
          </a:p>
          <a:p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394680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rgbClr val="0000FF"/>
                </a:solidFill>
              </a:rPr>
              <a:t>Neutralidade da Rede</a:t>
            </a:r>
            <a:endParaRPr lang="pt-PT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00135"/>
          </a:xfrm>
        </p:spPr>
        <p:txBody>
          <a:bodyPr>
            <a:normAutofit/>
          </a:bodyPr>
          <a:lstStyle/>
          <a:p>
            <a:r>
              <a:rPr lang="pt-PT" sz="2400" dirty="0" smtClean="0"/>
              <a:t>A Internet, enquanto infraestrutura de comunicação, tem um papel central na vida moderna semelhante ao das outras </a:t>
            </a:r>
            <a:r>
              <a:rPr lang="pt-PT" sz="2400" b="1" dirty="0" smtClean="0">
                <a:solidFill>
                  <a:srgbClr val="0000FF"/>
                </a:solidFill>
              </a:rPr>
              <a:t>vias de </a:t>
            </a:r>
            <a:r>
              <a:rPr lang="pt-PT" sz="2400" b="1" dirty="0" smtClean="0">
                <a:solidFill>
                  <a:srgbClr val="0000FF"/>
                </a:solidFill>
              </a:rPr>
              <a:t>comunicação que s</a:t>
            </a:r>
            <a:r>
              <a:rPr lang="pt-PT" sz="2400" b="1" dirty="0" smtClean="0">
                <a:solidFill>
                  <a:srgbClr val="0000FF"/>
                </a:solidFill>
              </a:rPr>
              <a:t>ão neutrais com respeito ao que nelas é transportado</a:t>
            </a:r>
            <a:r>
              <a:rPr lang="pt-PT" sz="2400" b="1" dirty="0" smtClean="0">
                <a:solidFill>
                  <a:srgbClr val="0000FF"/>
                </a:solidFill>
              </a:rPr>
              <a:t> </a:t>
            </a:r>
            <a:endParaRPr lang="pt-PT" sz="2400" b="1" dirty="0" smtClean="0">
              <a:solidFill>
                <a:srgbClr val="0000FF"/>
              </a:solidFill>
            </a:endParaRPr>
          </a:p>
          <a:p>
            <a:r>
              <a:rPr lang="pt-PT" sz="2400" dirty="0" smtClean="0"/>
              <a:t>Por </a:t>
            </a:r>
            <a:r>
              <a:rPr lang="pt-PT" sz="2400" dirty="0" smtClean="0"/>
              <a:t>outro lado, como as infraestruturas em rede tendem a ser mais rentáveis com a escala, existe uma </a:t>
            </a:r>
            <a:r>
              <a:rPr lang="pt-PT" sz="2400" b="1" dirty="0" smtClean="0">
                <a:solidFill>
                  <a:srgbClr val="0000FF"/>
                </a:solidFill>
              </a:rPr>
              <a:t>tendência grande para a concentração</a:t>
            </a:r>
            <a:r>
              <a:rPr lang="pt-PT" sz="2400" dirty="0" smtClean="0"/>
              <a:t> e </a:t>
            </a:r>
            <a:r>
              <a:rPr lang="pt-PT" sz="2400" dirty="0" smtClean="0"/>
              <a:t>logo uma </a:t>
            </a:r>
            <a:r>
              <a:rPr lang="pt-PT" sz="2400" dirty="0" smtClean="0"/>
              <a:t>propensão natural para erguer barreiras aos novos competidores</a:t>
            </a:r>
          </a:p>
          <a:p>
            <a:r>
              <a:rPr lang="pt-PT" sz="2400" dirty="0" smtClean="0"/>
              <a:t>Daqui resulta que o debate sobre a Neutralidade da Rede possa facilmente descambar e estar eivado de pontos de vista extremados, quer dos utilizadores, quer dos operadores</a:t>
            </a:r>
          </a:p>
          <a:p>
            <a:endParaRPr lang="pt-PT" sz="2400" dirty="0" smtClean="0"/>
          </a:p>
          <a:p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118954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rgbClr val="0000FF"/>
                </a:solidFill>
              </a:rPr>
              <a:t>Visão dita “O Consumidor Manda”</a:t>
            </a:r>
            <a:endParaRPr lang="pt-PT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00135"/>
          </a:xfrm>
        </p:spPr>
        <p:txBody>
          <a:bodyPr>
            <a:noAutofit/>
          </a:bodyPr>
          <a:lstStyle/>
          <a:p>
            <a:r>
              <a:rPr lang="pt-PT" sz="2400" b="1" dirty="0" smtClean="0">
                <a:solidFill>
                  <a:srgbClr val="0000FF"/>
                </a:solidFill>
              </a:rPr>
              <a:t>A rede é uma via de comunicação digital pura</a:t>
            </a:r>
            <a:endParaRPr lang="pt-PT" sz="2400" dirty="0" smtClean="0"/>
          </a:p>
          <a:p>
            <a:r>
              <a:rPr lang="pt-PT" sz="2400" dirty="0" smtClean="0"/>
              <a:t>O único factor de diferenciação do contrato é o seu </a:t>
            </a:r>
            <a:r>
              <a:rPr lang="pt-PT" sz="2400" b="1" dirty="0" smtClean="0">
                <a:solidFill>
                  <a:srgbClr val="0000FF"/>
                </a:solidFill>
              </a:rPr>
              <a:t>débito (D – débito)</a:t>
            </a:r>
            <a:endParaRPr lang="pt-PT" sz="2400" dirty="0" smtClean="0"/>
          </a:p>
          <a:p>
            <a:r>
              <a:rPr lang="pt-PT" sz="2400" dirty="0" smtClean="0"/>
              <a:t>Idealmente o contrato é </a:t>
            </a:r>
            <a:r>
              <a:rPr lang="pt-PT" sz="2400" b="1" dirty="0" err="1" smtClean="0">
                <a:solidFill>
                  <a:srgbClr val="0000FF"/>
                </a:solidFill>
              </a:rPr>
              <a:t>Flat</a:t>
            </a:r>
            <a:r>
              <a:rPr lang="pt-PT" sz="2400" b="1" dirty="0" smtClean="0">
                <a:solidFill>
                  <a:srgbClr val="0000FF"/>
                </a:solidFill>
              </a:rPr>
              <a:t> </a:t>
            </a:r>
            <a:r>
              <a:rPr lang="pt-PT" sz="2400" b="1" dirty="0" err="1" smtClean="0">
                <a:solidFill>
                  <a:srgbClr val="0000FF"/>
                </a:solidFill>
              </a:rPr>
              <a:t>Fee</a:t>
            </a:r>
            <a:r>
              <a:rPr lang="pt-PT" sz="2400" b="1" dirty="0" smtClean="0">
                <a:solidFill>
                  <a:srgbClr val="0000FF"/>
                </a:solidFill>
              </a:rPr>
              <a:t> de ligação à Internet com o débito D</a:t>
            </a:r>
          </a:p>
          <a:p>
            <a:endParaRPr lang="pt-PT" sz="2400" dirty="0" smtClean="0"/>
          </a:p>
          <a:p>
            <a:r>
              <a:rPr lang="pt-PT" sz="2400" dirty="0" smtClean="0"/>
              <a:t>Esta visão é </a:t>
            </a:r>
            <a:r>
              <a:rPr lang="pt-PT" sz="2400" b="1" dirty="0" smtClean="0">
                <a:solidFill>
                  <a:srgbClr val="0000FF"/>
                </a:solidFill>
              </a:rPr>
              <a:t>idealista, inviável, injusta para uma fracção significativa de consumidores </a:t>
            </a:r>
            <a:r>
              <a:rPr lang="pt-PT" sz="2400" dirty="0" smtClean="0"/>
              <a:t>mas, curiosamente, é simpática para o Departamento de Marketing dos operadores, que deixa ao Departamento de Operações a incumbência de fazer</a:t>
            </a:r>
            <a:r>
              <a:rPr lang="pt-PT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i="1" dirty="0" smtClean="0">
                <a:solidFill>
                  <a:srgbClr val="0000FF"/>
                </a:solidFill>
              </a:rPr>
              <a:t>traffic shaping</a:t>
            </a:r>
            <a:r>
              <a:rPr lang="pt-PT" sz="2400" b="1" dirty="0" smtClean="0">
                <a:solidFill>
                  <a:srgbClr val="0000FF"/>
                </a:solidFill>
              </a:rPr>
              <a:t> dos utilizadores intensivos</a:t>
            </a:r>
            <a:r>
              <a:rPr lang="pt-PT" sz="2400" dirty="0"/>
              <a:t> </a:t>
            </a:r>
            <a:r>
              <a:rPr lang="pt-PT" sz="2400" dirty="0" smtClean="0"/>
              <a:t>para evitar que a baixa qualidade se generalize.</a:t>
            </a:r>
          </a:p>
          <a:p>
            <a:endParaRPr lang="pt-PT" sz="2400" dirty="0" smtClean="0"/>
          </a:p>
          <a:p>
            <a:endParaRPr lang="pt-PT" sz="2400" dirty="0" smtClean="0"/>
          </a:p>
          <a:p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2625787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rgbClr val="0000FF"/>
                </a:solidFill>
              </a:rPr>
              <a:t>Visão dita “O Operador Manda”</a:t>
            </a:r>
            <a:endParaRPr lang="pt-PT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00135"/>
          </a:xfrm>
        </p:spPr>
        <p:txBody>
          <a:bodyPr>
            <a:noAutofit/>
          </a:bodyPr>
          <a:lstStyle/>
          <a:p>
            <a:r>
              <a:rPr lang="pt-PT" sz="2400" b="1" dirty="0" smtClean="0">
                <a:solidFill>
                  <a:srgbClr val="0000FF"/>
                </a:solidFill>
              </a:rPr>
              <a:t>A rede é uma via de via comunicação digital com portagens à medida</a:t>
            </a:r>
            <a:r>
              <a:rPr lang="pt-PT" sz="2400" dirty="0" smtClean="0"/>
              <a:t>. O contrato é caracterizado pelo </a:t>
            </a:r>
            <a:r>
              <a:rPr lang="pt-PT" sz="2400" b="1" dirty="0" smtClean="0">
                <a:solidFill>
                  <a:srgbClr val="0000FF"/>
                </a:solidFill>
              </a:rPr>
              <a:t>débito D</a:t>
            </a:r>
            <a:r>
              <a:rPr lang="pt-PT" sz="2400" dirty="0" smtClean="0"/>
              <a:t>, mais um </a:t>
            </a:r>
            <a:r>
              <a:rPr lang="pt-PT" sz="2400" b="1" dirty="0" smtClean="0">
                <a:solidFill>
                  <a:srgbClr val="0000FF"/>
                </a:solidFill>
              </a:rPr>
              <a:t>conjunto de serviços específicos</a:t>
            </a:r>
            <a:r>
              <a:rPr lang="pt-PT" sz="2400" dirty="0" smtClean="0"/>
              <a:t>, fornecidos sobre a rede do operador e por este cobrados a </a:t>
            </a:r>
            <a:r>
              <a:rPr lang="pt-PT" sz="2400" dirty="0" err="1" smtClean="0"/>
              <a:t>la</a:t>
            </a:r>
            <a:r>
              <a:rPr lang="pt-PT" sz="2400" dirty="0" smtClean="0"/>
              <a:t> carte.</a:t>
            </a:r>
          </a:p>
          <a:p>
            <a:r>
              <a:rPr lang="pt-PT" sz="2400" dirty="0" smtClean="0"/>
              <a:t>O acesso à via de comunicação digital “livre” tem menos prioridade face aos serviços específicos e quase sempre </a:t>
            </a:r>
            <a:r>
              <a:rPr lang="pt-PT" sz="2400" b="1" dirty="0" smtClean="0">
                <a:solidFill>
                  <a:srgbClr val="0000FF"/>
                </a:solidFill>
              </a:rPr>
              <a:t>fica com os restos que são subtraídos ao débito D pelos serviços especiais</a:t>
            </a:r>
            <a:r>
              <a:rPr lang="pt-PT" sz="2400" dirty="0" smtClean="0"/>
              <a:t>.</a:t>
            </a:r>
          </a:p>
          <a:p>
            <a:r>
              <a:rPr lang="pt-PT" sz="2400" dirty="0" smtClean="0"/>
              <a:t>No limite, o operador, </a:t>
            </a:r>
            <a:r>
              <a:rPr lang="pt-PT" sz="2400" b="1" dirty="0" smtClean="0">
                <a:solidFill>
                  <a:srgbClr val="0000FF"/>
                </a:solidFill>
              </a:rPr>
              <a:t>entra em concorrência direta com serviços similares</a:t>
            </a:r>
            <a:r>
              <a:rPr lang="pt-PT" sz="2400" dirty="0" smtClean="0"/>
              <a:t> acessíveis via a Internet dita normal</a:t>
            </a:r>
          </a:p>
          <a:p>
            <a:r>
              <a:rPr lang="pt-PT" sz="2400" dirty="0" smtClean="0"/>
              <a:t>No limite pode tenta-se usar o argumento de “pirataria” para legitimar a interferência</a:t>
            </a:r>
          </a:p>
          <a:p>
            <a:endParaRPr lang="pt-PT" sz="2400" dirty="0" smtClean="0"/>
          </a:p>
          <a:p>
            <a:endParaRPr lang="pt-PT" sz="2400" dirty="0" smtClean="0"/>
          </a:p>
          <a:p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2134263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rgbClr val="0000FF"/>
                </a:solidFill>
              </a:rPr>
              <a:t>O que está em jogo</a:t>
            </a:r>
            <a:endParaRPr lang="pt-PT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00135"/>
          </a:xfrm>
        </p:spPr>
        <p:txBody>
          <a:bodyPr>
            <a:noAutofit/>
          </a:bodyPr>
          <a:lstStyle/>
          <a:p>
            <a:r>
              <a:rPr lang="pt-PT" sz="2400" dirty="0" smtClean="0"/>
              <a:t>A visão dita “O Consumidor Manda” </a:t>
            </a:r>
            <a:r>
              <a:rPr lang="pt-PT" sz="2400" b="1" dirty="0" smtClean="0">
                <a:solidFill>
                  <a:srgbClr val="0000FF"/>
                </a:solidFill>
              </a:rPr>
              <a:t>é</a:t>
            </a:r>
            <a:r>
              <a:rPr lang="pt-PT" sz="2400" dirty="0" smtClean="0">
                <a:solidFill>
                  <a:srgbClr val="0000FF"/>
                </a:solidFill>
              </a:rPr>
              <a:t> </a:t>
            </a:r>
            <a:r>
              <a:rPr lang="pt-PT" sz="2400" b="1" dirty="0" smtClean="0">
                <a:solidFill>
                  <a:srgbClr val="0000FF"/>
                </a:solidFill>
              </a:rPr>
              <a:t>ingénua, parcialmente demagógica e incompatível com serviços que exigem qualidade e garantias</a:t>
            </a:r>
            <a:endParaRPr lang="pt-PT" sz="2400" dirty="0" smtClean="0"/>
          </a:p>
          <a:p>
            <a:r>
              <a:rPr lang="pt-PT" sz="2400" dirty="0" smtClean="0"/>
              <a:t>A visão dita “O Operador Manda” é muito grave porque coloca o operador como </a:t>
            </a:r>
            <a:r>
              <a:rPr lang="pt-PT" sz="2400" b="1" dirty="0" smtClean="0">
                <a:solidFill>
                  <a:srgbClr val="0000FF"/>
                </a:solidFill>
              </a:rPr>
              <a:t>portageiro potencial </a:t>
            </a:r>
            <a:r>
              <a:rPr lang="pt-PT" sz="2400" dirty="0" smtClean="0"/>
              <a:t>de todos os serviços mais valiosos, </a:t>
            </a:r>
            <a:r>
              <a:rPr lang="pt-PT" sz="2400" b="1" dirty="0" smtClean="0">
                <a:solidFill>
                  <a:srgbClr val="0000FF"/>
                </a:solidFill>
              </a:rPr>
              <a:t>deixa o consumidor à mercê do operador, é potencialmente </a:t>
            </a:r>
            <a:r>
              <a:rPr lang="pt-PT" sz="2400" b="1" dirty="0" err="1" smtClean="0">
                <a:solidFill>
                  <a:srgbClr val="0000FF"/>
                </a:solidFill>
              </a:rPr>
              <a:t>anti</a:t>
            </a:r>
            <a:r>
              <a:rPr lang="pt-PT" sz="2400" b="1" dirty="0" smtClean="0">
                <a:solidFill>
                  <a:srgbClr val="0000FF"/>
                </a:solidFill>
              </a:rPr>
              <a:t>-competitiva, é de certeza limitadora da inovação e cria barreiras artificias à competição</a:t>
            </a:r>
          </a:p>
          <a:p>
            <a:endParaRPr lang="pt-PT" sz="2400" dirty="0" smtClean="0"/>
          </a:p>
          <a:p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1862629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rgbClr val="0000FF"/>
                </a:solidFill>
              </a:rPr>
              <a:t>Posição da Internet </a:t>
            </a:r>
            <a:r>
              <a:rPr lang="en-US" b="1" dirty="0" smtClean="0">
                <a:solidFill>
                  <a:srgbClr val="0000FF"/>
                </a:solidFill>
              </a:rPr>
              <a:t>Society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00135"/>
          </a:xfrm>
        </p:spPr>
        <p:txBody>
          <a:bodyPr>
            <a:noAutofit/>
          </a:bodyPr>
          <a:lstStyle/>
          <a:p>
            <a:r>
              <a:rPr lang="en-GB" sz="2800" dirty="0" smtClean="0"/>
              <a:t>Key </a:t>
            </a:r>
            <a:r>
              <a:rPr lang="en-GB" sz="2800" dirty="0"/>
              <a:t>Enablers: Access, Choice, and Transparency </a:t>
            </a:r>
            <a:endParaRPr lang="en-US" sz="2800" dirty="0"/>
          </a:p>
          <a:p>
            <a:r>
              <a:rPr lang="en-US" sz="2800" dirty="0"/>
              <a:t>Policy </a:t>
            </a:r>
            <a:r>
              <a:rPr lang="en-US" sz="2800" dirty="0" smtClean="0"/>
              <a:t>considerations:</a:t>
            </a:r>
          </a:p>
          <a:p>
            <a:pPr lvl="1"/>
            <a:r>
              <a:rPr lang="en-US" sz="2000" b="1" dirty="0" smtClean="0">
                <a:solidFill>
                  <a:srgbClr val="0000FF"/>
                </a:solidFill>
              </a:rPr>
              <a:t>Effective </a:t>
            </a:r>
            <a:r>
              <a:rPr lang="en-US" sz="2000" b="1" dirty="0">
                <a:solidFill>
                  <a:srgbClr val="0000FF"/>
                </a:solidFill>
              </a:rPr>
              <a:t>competition </a:t>
            </a:r>
            <a:r>
              <a:rPr lang="en-US" sz="2000" dirty="0"/>
              <a:t>at the network and services level; </a:t>
            </a:r>
            <a:endParaRPr lang="en-US" sz="2000" dirty="0" smtClean="0"/>
          </a:p>
          <a:p>
            <a:pPr lvl="1"/>
            <a:r>
              <a:rPr lang="en-US" sz="2000" dirty="0" smtClean="0"/>
              <a:t>A </a:t>
            </a:r>
            <a:r>
              <a:rPr lang="en-US" sz="2000" b="1" dirty="0">
                <a:solidFill>
                  <a:srgbClr val="0000FF"/>
                </a:solidFill>
              </a:rPr>
              <a:t>diversity</a:t>
            </a:r>
            <a:r>
              <a:rPr lang="en-US" sz="2000" dirty="0"/>
              <a:t> of competitive service offerings that are transparent and enable </a:t>
            </a:r>
            <a:r>
              <a:rPr lang="en-US" sz="2000" dirty="0" smtClean="0"/>
              <a:t> the </a:t>
            </a:r>
            <a:r>
              <a:rPr lang="en-US" sz="2000" dirty="0"/>
              <a:t>user to make </a:t>
            </a:r>
            <a:r>
              <a:rPr lang="en-US" sz="2000" b="1" dirty="0">
                <a:solidFill>
                  <a:srgbClr val="0000FF"/>
                </a:solidFill>
              </a:rPr>
              <a:t>an informed choice of provider and level of service</a:t>
            </a:r>
            <a:r>
              <a:rPr lang="en-US" sz="2000" dirty="0"/>
              <a:t>; </a:t>
            </a:r>
            <a:endParaRPr lang="en-US" sz="2000" dirty="0" smtClean="0"/>
          </a:p>
          <a:p>
            <a:pPr lvl="1"/>
            <a:r>
              <a:rPr lang="en-US" sz="2000" dirty="0" smtClean="0"/>
              <a:t>Unimpeded </a:t>
            </a:r>
            <a:r>
              <a:rPr lang="en-US" sz="2000" dirty="0"/>
              <a:t>access to a diversity of services, applications, and content offered on a </a:t>
            </a:r>
            <a:r>
              <a:rPr lang="en-US" sz="2000" b="1" dirty="0">
                <a:solidFill>
                  <a:srgbClr val="0000FF"/>
                </a:solidFill>
              </a:rPr>
              <a:t>non-discriminatory basis</a:t>
            </a:r>
            <a:r>
              <a:rPr lang="en-US" sz="2000" dirty="0"/>
              <a:t>; </a:t>
            </a:r>
            <a:endParaRPr lang="en-US" sz="2000" dirty="0" smtClean="0"/>
          </a:p>
          <a:p>
            <a:pPr lvl="1"/>
            <a:r>
              <a:rPr lang="en-US" sz="2000" dirty="0" smtClean="0"/>
              <a:t>Comprehensible </a:t>
            </a:r>
            <a:r>
              <a:rPr lang="en-US" sz="2000" dirty="0"/>
              <a:t>and readily-</a:t>
            </a:r>
            <a:r>
              <a:rPr lang="en-US" sz="2000" b="1" dirty="0">
                <a:solidFill>
                  <a:srgbClr val="0000FF"/>
                </a:solidFill>
              </a:rPr>
              <a:t>available information as to service limitations, network and traffic restrictions </a:t>
            </a:r>
            <a:r>
              <a:rPr lang="en-US" sz="2000" dirty="0"/>
              <a:t>that the subscriber is subject to, and</a:t>
            </a:r>
            <a:r>
              <a:rPr lang="en-US" sz="2000" dirty="0" smtClean="0"/>
              <a:t>;</a:t>
            </a:r>
          </a:p>
          <a:p>
            <a:pPr lvl="1"/>
            <a:r>
              <a:rPr lang="en-US" sz="2000" b="1" dirty="0" smtClean="0">
                <a:solidFill>
                  <a:srgbClr val="0000FF"/>
                </a:solidFill>
              </a:rPr>
              <a:t>Reasonable </a:t>
            </a:r>
            <a:r>
              <a:rPr lang="en-US" sz="2000" b="1" dirty="0">
                <a:solidFill>
                  <a:srgbClr val="0000FF"/>
                </a:solidFill>
              </a:rPr>
              <a:t>network management </a:t>
            </a:r>
            <a:r>
              <a:rPr lang="en-US" sz="2000" dirty="0"/>
              <a:t>that is neither anti-competitive nor prejudicial. </a:t>
            </a:r>
            <a:r>
              <a:rPr lang="en-US" sz="2000" dirty="0" smtClean="0"/>
              <a:t>   (</a:t>
            </a:r>
            <a:r>
              <a:rPr lang="en-US" sz="2000" dirty="0" err="1" smtClean="0">
                <a:solidFill>
                  <a:srgbClr val="0000FF"/>
                </a:solidFill>
              </a:rPr>
              <a:t>sublinhados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meus</a:t>
            </a:r>
            <a:r>
              <a:rPr lang="en-US" sz="2000" dirty="0" smtClean="0"/>
              <a:t>)</a:t>
            </a:r>
            <a:endParaRPr lang="en-US" sz="2000" dirty="0"/>
          </a:p>
          <a:p>
            <a:endParaRPr lang="pt-PT" sz="2800" dirty="0" smtClean="0"/>
          </a:p>
          <a:p>
            <a:endParaRPr lang="pt-PT" sz="2800" dirty="0"/>
          </a:p>
        </p:txBody>
      </p:sp>
    </p:spTree>
    <p:extLst>
      <p:ext uri="{BB962C8B-B14F-4D97-AF65-F5344CB8AC3E}">
        <p14:creationId xmlns:p14="http://schemas.microsoft.com/office/powerpoint/2010/main" val="2310121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rgbClr val="0000FF"/>
                </a:solidFill>
              </a:rPr>
              <a:t>Posição da Diretiva</a:t>
            </a:r>
            <a:endParaRPr lang="pt-PT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00135"/>
          </a:xfrm>
        </p:spPr>
        <p:txBody>
          <a:bodyPr>
            <a:noAutofit/>
          </a:bodyPr>
          <a:lstStyle/>
          <a:p>
            <a:r>
              <a:rPr lang="pt-PT" sz="2400" dirty="0" smtClean="0"/>
              <a:t>Globalmente, a diretiva é muito clara no que toca às </a:t>
            </a:r>
            <a:r>
              <a:rPr lang="pt-PT" sz="2400" b="1" dirty="0" smtClean="0">
                <a:solidFill>
                  <a:srgbClr val="0000FF"/>
                </a:solidFill>
              </a:rPr>
              <a:t>liberdades fundamentais e direitos dos cidadãos</a:t>
            </a:r>
            <a:r>
              <a:rPr lang="pt-PT" sz="2400" dirty="0" smtClean="0"/>
              <a:t> </a:t>
            </a:r>
            <a:r>
              <a:rPr lang="pt-PT" sz="2400" b="1" dirty="0" smtClean="0">
                <a:solidFill>
                  <a:srgbClr val="0000FF"/>
                </a:solidFill>
              </a:rPr>
              <a:t>e das empresas</a:t>
            </a:r>
          </a:p>
          <a:p>
            <a:r>
              <a:rPr lang="pt-PT" sz="2400" dirty="0"/>
              <a:t>O</a:t>
            </a:r>
            <a:r>
              <a:rPr lang="pt-PT" sz="2400" dirty="0" smtClean="0"/>
              <a:t>s considerandos revelam conhecimento do enquadramento e grande </a:t>
            </a:r>
            <a:r>
              <a:rPr lang="pt-PT" sz="2400" b="1" dirty="0" smtClean="0">
                <a:solidFill>
                  <a:srgbClr val="0000FF"/>
                </a:solidFill>
              </a:rPr>
              <a:t>preocupação com os problemas das práticas </a:t>
            </a:r>
            <a:r>
              <a:rPr lang="pt-PT" sz="2400" b="1" dirty="0" err="1" smtClean="0">
                <a:solidFill>
                  <a:srgbClr val="0000FF"/>
                </a:solidFill>
              </a:rPr>
              <a:t>anti</a:t>
            </a:r>
            <a:r>
              <a:rPr lang="pt-PT" sz="2400" b="1" dirty="0" smtClean="0">
                <a:solidFill>
                  <a:srgbClr val="0000FF"/>
                </a:solidFill>
              </a:rPr>
              <a:t>-competitivas ou impeditivas da inovação</a:t>
            </a:r>
          </a:p>
          <a:p>
            <a:r>
              <a:rPr lang="pt-PT" sz="2400" dirty="0" smtClean="0"/>
              <a:t>A diretiva defende claramente </a:t>
            </a:r>
            <a:r>
              <a:rPr lang="pt-PT" sz="2400" b="1" dirty="0" smtClean="0">
                <a:solidFill>
                  <a:srgbClr val="0000FF"/>
                </a:solidFill>
              </a:rPr>
              <a:t>diversidade de ofertas</a:t>
            </a:r>
            <a:r>
              <a:rPr lang="pt-PT" sz="2400" dirty="0" smtClean="0"/>
              <a:t>, planos e qualidades de serviço, assim como pacotes de serviços complementares</a:t>
            </a:r>
          </a:p>
          <a:p>
            <a:r>
              <a:rPr lang="pt-PT" sz="2400" dirty="0"/>
              <a:t>A</a:t>
            </a:r>
            <a:r>
              <a:rPr lang="pt-PT" sz="2400" dirty="0" smtClean="0"/>
              <a:t> redação inicial saída da comissão vai no sentido da posição da ISOC e tem um </a:t>
            </a:r>
            <a:r>
              <a:rPr lang="pt-PT" sz="2400" b="1" dirty="0" smtClean="0">
                <a:solidFill>
                  <a:srgbClr val="0000FF"/>
                </a:solidFill>
              </a:rPr>
              <a:t>elevado grau de exigência no que toca à transparência, informação e correta relação entre as partes</a:t>
            </a:r>
          </a:p>
        </p:txBody>
      </p:sp>
    </p:spTree>
    <p:extLst>
      <p:ext uri="{BB962C8B-B14F-4D97-AF65-F5344CB8AC3E}">
        <p14:creationId xmlns:p14="http://schemas.microsoft.com/office/powerpoint/2010/main" val="521030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1006</Words>
  <Application>Microsoft Macintosh PowerPoint</Application>
  <PresentationFormat>On-screen Show (4:3)</PresentationFormat>
  <Paragraphs>66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Neutralidade da rede na proposta de regulamento do  Parlamento Europeu</vt:lpstr>
      <vt:lpstr>Agenda</vt:lpstr>
      <vt:lpstr>O Valor da Internet</vt:lpstr>
      <vt:lpstr>Neutralidade da Rede</vt:lpstr>
      <vt:lpstr>Visão dita “O Consumidor Manda”</vt:lpstr>
      <vt:lpstr>Visão dita “O Operador Manda”</vt:lpstr>
      <vt:lpstr>O que está em jogo</vt:lpstr>
      <vt:lpstr>Posição da Internet Society</vt:lpstr>
      <vt:lpstr>Posição da Diretiva</vt:lpstr>
      <vt:lpstr>Diretiva na versão final</vt:lpstr>
      <vt:lpstr>“O diabo está nos detalhes”</vt:lpstr>
      <vt:lpstr>“Que Fazer?”</vt:lpstr>
    </vt:vector>
  </TitlesOfParts>
  <Company>FCT/UNL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José Legatheaux Martins</dc:creator>
  <cp:lastModifiedBy>José Legatheaux Martins</cp:lastModifiedBy>
  <cp:revision>147</cp:revision>
  <dcterms:created xsi:type="dcterms:W3CDTF">2014-05-18T19:12:26Z</dcterms:created>
  <dcterms:modified xsi:type="dcterms:W3CDTF">2014-05-19T10:48:38Z</dcterms:modified>
</cp:coreProperties>
</file>