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487" r:id="rId2"/>
    <p:sldId id="459" r:id="rId3"/>
    <p:sldId id="467" r:id="rId4"/>
    <p:sldId id="480" r:id="rId5"/>
    <p:sldId id="481" r:id="rId6"/>
    <p:sldId id="474" r:id="rId7"/>
    <p:sldId id="483" r:id="rId8"/>
    <p:sldId id="469" r:id="rId9"/>
    <p:sldId id="468" r:id="rId10"/>
    <p:sldId id="476" r:id="rId11"/>
    <p:sldId id="484" r:id="rId12"/>
    <p:sldId id="478" r:id="rId13"/>
    <p:sldId id="479" r:id="rId14"/>
    <p:sldId id="485" r:id="rId15"/>
    <p:sldId id="486" r:id="rId16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189" autoAdjust="0"/>
  </p:normalViewPr>
  <p:slideViewPr>
    <p:cSldViewPr>
      <p:cViewPr varScale="1">
        <p:scale>
          <a:sx n="127" d="100"/>
          <a:sy n="127" d="100"/>
        </p:scale>
        <p:origin x="-44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E2AF08A5-6743-214B-AEBA-F2C08DEB0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81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D0474FF0-B808-3448-BC58-37ADAA3168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25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ABEBEE7-DEEB-9444-9D2D-56D59BFDBDC3}" type="slidenum">
              <a:rPr lang="pt-PT" sz="1300" u="none"/>
              <a:pPr eaLnBrk="1" hangingPunct="1">
                <a:defRPr/>
              </a:pPr>
              <a:t>2</a:t>
            </a:fld>
            <a:endParaRPr lang="pt-PT" sz="1300" u="none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9C1B1-4000-C04A-8769-09E53ED3C86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7" y="4561341"/>
            <a:ext cx="5367647" cy="431964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13" tIns="46907" rIns="93813" bIns="46907"/>
          <a:lstStyle/>
          <a:p>
            <a:pPr>
              <a:defRPr/>
            </a:pPr>
            <a:r>
              <a:rPr lang="en-US" smtClean="0">
                <a:latin typeface="Comic Sans MS" charset="0"/>
                <a:cs typeface="+mn-cs"/>
              </a:rPr>
              <a:t>Statistical multiplexing</a:t>
            </a:r>
          </a:p>
          <a:p>
            <a:pPr lvl="1">
              <a:defRPr/>
            </a:pPr>
            <a:r>
              <a:rPr lang="en-US" smtClean="0">
                <a:latin typeface="Comic Sans MS" charset="0"/>
              </a:rPr>
              <a:t>Important if traffic is bursty</a:t>
            </a:r>
          </a:p>
          <a:p>
            <a:pPr>
              <a:defRPr/>
            </a:pPr>
            <a:r>
              <a:rPr lang="en-US" smtClean="0">
                <a:latin typeface="Comic Sans MS" charset="0"/>
                <a:cs typeface="+mn-cs"/>
              </a:rPr>
              <a:t>Less expensive</a:t>
            </a:r>
          </a:p>
          <a:p>
            <a:pPr>
              <a:defRPr/>
            </a:pPr>
            <a:r>
              <a:rPr lang="en-US" smtClean="0">
                <a:latin typeface="Comic Sans MS" charset="0"/>
                <a:cs typeface="+mn-cs"/>
              </a:rPr>
              <a:t>Contention requires buffering</a:t>
            </a:r>
          </a:p>
          <a:p>
            <a:pPr lvl="1">
              <a:defRPr/>
            </a:pPr>
            <a:r>
              <a:rPr lang="en-US" smtClean="0">
                <a:latin typeface="Comic Sans MS" charset="0"/>
              </a:rPr>
              <a:t>Variable delay =&gt; no QoS guarantees	</a:t>
            </a:r>
          </a:p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99C1B1-4000-C04A-8769-09E53ED3C863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7" y="4561341"/>
            <a:ext cx="5367647" cy="431964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813" tIns="46907" rIns="93813" bIns="46907"/>
          <a:lstStyle/>
          <a:p>
            <a:pPr>
              <a:defRPr/>
            </a:pPr>
            <a:r>
              <a:rPr lang="en-US" smtClean="0">
                <a:latin typeface="Comic Sans MS" charset="0"/>
                <a:cs typeface="+mn-cs"/>
              </a:rPr>
              <a:t>Statistical multiplexing</a:t>
            </a:r>
          </a:p>
          <a:p>
            <a:pPr lvl="1">
              <a:defRPr/>
            </a:pPr>
            <a:r>
              <a:rPr lang="en-US" smtClean="0">
                <a:latin typeface="Comic Sans MS" charset="0"/>
              </a:rPr>
              <a:t>Important if traffic is bursty</a:t>
            </a:r>
          </a:p>
          <a:p>
            <a:pPr>
              <a:defRPr/>
            </a:pPr>
            <a:r>
              <a:rPr lang="en-US" smtClean="0">
                <a:latin typeface="Comic Sans MS" charset="0"/>
                <a:cs typeface="+mn-cs"/>
              </a:rPr>
              <a:t>Less expensive</a:t>
            </a:r>
          </a:p>
          <a:p>
            <a:pPr>
              <a:defRPr/>
            </a:pPr>
            <a:r>
              <a:rPr lang="en-US" smtClean="0">
                <a:latin typeface="Comic Sans MS" charset="0"/>
                <a:cs typeface="+mn-cs"/>
              </a:rPr>
              <a:t>Contention requires buffering</a:t>
            </a:r>
          </a:p>
          <a:p>
            <a:pPr lvl="1">
              <a:defRPr/>
            </a:pPr>
            <a:r>
              <a:rPr lang="en-US" smtClean="0">
                <a:latin typeface="Comic Sans MS" charset="0"/>
              </a:rPr>
              <a:t>Variable delay =&gt; no QoS guarantees	</a:t>
            </a:r>
          </a:p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A5FEF752-F20E-5245-8BAC-2A7A1FC7E77F}" type="slidenum">
              <a:rPr lang="en-US" sz="1300">
                <a:latin typeface="Times New Roman" charset="0"/>
              </a:rPr>
              <a:pPr>
                <a:defRPr/>
              </a:pPr>
              <a:t>8</a:t>
            </a:fld>
            <a:endParaRPr lang="en-US" sz="1300">
              <a:latin typeface="Times New Roman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7C53E31E-4C3D-F74B-A5C5-B47EC294C49A}" type="slidenum">
              <a:rPr lang="en-US" sz="1300">
                <a:latin typeface="Times New Roman" charset="0"/>
              </a:rPr>
              <a:pPr>
                <a:defRPr/>
              </a:pPr>
              <a:t>9</a:t>
            </a:fld>
            <a:endParaRPr lang="en-US" sz="1300">
              <a:latin typeface="Times New Roman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F751C-560D-A247-B915-DBEA15ED3D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81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20FDE-A41F-454F-A869-4F0E989036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95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BA8A8-3707-9A42-9515-6290149A0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67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75868-5364-4B41-9732-CE45DA60D6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5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13E52-7277-CB40-878C-9F43031210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89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63C85-DAB1-6640-8DB9-9E895B9DCD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2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1C7AA-A511-3B4E-A90F-8396997285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5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137DB-C531-CC49-B713-849A2CC448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82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17634-E81E-2441-B8E5-E0B30DF64A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21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BA8AB-55D8-7240-AFA1-BBB30999CD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1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8F055-B67A-1B45-8599-A6EC5DA569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39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DD9DB885-AC9A-5748-9CCC-B6E207D2D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Disclaimer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F137DB-C531-CC49-B713-849A2CC4480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51520" y="1700808"/>
            <a:ext cx="8610600" cy="3960440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2400" b="0" dirty="0" smtClean="0"/>
              <a:t>Tudo o que eu afirmo s</a:t>
            </a:r>
            <a:r>
              <a:rPr lang="pt-PT" sz="2400" b="0" dirty="0" smtClean="0"/>
              <a:t>ó me compromete a mim próprio e não o meu empregador </a:t>
            </a:r>
            <a:r>
              <a:rPr lang="pt-PT" sz="2400" b="0" i="1" dirty="0" smtClean="0"/>
              <a:t>(UNL — Universidade Pública Portuguesa)</a:t>
            </a:r>
          </a:p>
          <a:p>
            <a:pPr>
              <a:defRPr/>
            </a:pPr>
            <a:endParaRPr lang="pt-PT" sz="2400" b="0" i="1" dirty="0" smtClean="0"/>
          </a:p>
          <a:p>
            <a:pPr>
              <a:defRPr/>
            </a:pPr>
            <a:r>
              <a:rPr lang="pt-PT" sz="2400" b="0" dirty="0" smtClean="0"/>
              <a:t>N</a:t>
            </a:r>
            <a:r>
              <a:rPr lang="pt-PT" sz="2400" b="0" dirty="0" smtClean="0"/>
              <a:t>ão percebo nada de Economia ou Regulação, apenas me interesso muito por essas questões e leio o que posso sobre as mesmas (sobretudo na sua relação com a Internet)</a:t>
            </a:r>
          </a:p>
        </p:txBody>
      </p:sp>
    </p:spTree>
    <p:extLst>
      <p:ext uri="{BB962C8B-B14F-4D97-AF65-F5344CB8AC3E}">
        <p14:creationId xmlns:p14="http://schemas.microsoft.com/office/powerpoint/2010/main" val="3369163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 bwMode="auto">
          <a:xfrm rot="16200000" flipH="1">
            <a:off x="1468438" y="3165475"/>
            <a:ext cx="1054100" cy="4349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 rot="10800000" flipV="1">
            <a:off x="6049963" y="2524125"/>
            <a:ext cx="671512" cy="584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 rot="10800000" flipV="1">
            <a:off x="6275388" y="2911475"/>
            <a:ext cx="938212" cy="5492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 rot="10800000" flipV="1">
            <a:off x="6721475" y="2911475"/>
            <a:ext cx="750888" cy="7397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 bwMode="auto">
          <a:xfrm rot="5400000" flipH="1" flipV="1">
            <a:off x="3326607" y="5182394"/>
            <a:ext cx="915987" cy="12033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4702969" y="5625307"/>
            <a:ext cx="909637" cy="311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 bwMode="auto">
          <a:xfrm rot="16200000" flipV="1">
            <a:off x="5976145" y="5276056"/>
            <a:ext cx="881062" cy="10509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 bwMode="auto">
          <a:xfrm>
            <a:off x="2465388" y="2625725"/>
            <a:ext cx="744537" cy="7413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auto">
          <a:xfrm>
            <a:off x="2222500" y="2911475"/>
            <a:ext cx="565150" cy="5492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7114" name="Object 2"/>
          <p:cNvGraphicFramePr>
            <a:graphicFrameLocks noChangeAspect="1"/>
          </p:cNvGraphicFramePr>
          <p:nvPr/>
        </p:nvGraphicFramePr>
        <p:xfrm>
          <a:off x="1635125" y="2851150"/>
          <a:ext cx="5689600" cy="168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" name="Photo Editor Photo" r:id="rId3" imgW="1905266" imgH="1390844" progId="">
                  <p:embed/>
                </p:oleObj>
              </mc:Choice>
              <mc:Fallback>
                <p:oleObj name="Photo Editor Photo" r:id="rId3" imgW="1905266" imgH="139084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2851150"/>
                        <a:ext cx="5689600" cy="168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Rounded Rectangle 78"/>
          <p:cNvSpPr/>
          <p:nvPr/>
        </p:nvSpPr>
        <p:spPr bwMode="auto">
          <a:xfrm>
            <a:off x="317500" y="760413"/>
            <a:ext cx="2470150" cy="234791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80" name="Rounded Rectangle 79"/>
          <p:cNvSpPr/>
          <p:nvPr/>
        </p:nvSpPr>
        <p:spPr bwMode="auto">
          <a:xfrm>
            <a:off x="6470650" y="760413"/>
            <a:ext cx="2520950" cy="234791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28698" name="TextBox 80"/>
          <p:cNvSpPr txBox="1">
            <a:spLocks noChangeArrowheads="1"/>
          </p:cNvSpPr>
          <p:nvPr/>
        </p:nvSpPr>
        <p:spPr bwMode="auto">
          <a:xfrm>
            <a:off x="2987675" y="1484313"/>
            <a:ext cx="32400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0" dirty="0" smtClean="0">
                <a:latin typeface="+mn-lt"/>
              </a:rPr>
              <a:t>World Wide Data Centers</a:t>
            </a:r>
          </a:p>
        </p:txBody>
      </p:sp>
      <p:sp>
        <p:nvSpPr>
          <p:cNvPr id="28702" name="TextBox 93"/>
          <p:cNvSpPr txBox="1">
            <a:spLocks noChangeArrowheads="1"/>
          </p:cNvSpPr>
          <p:nvPr/>
        </p:nvSpPr>
        <p:spPr bwMode="auto">
          <a:xfrm>
            <a:off x="395288" y="1916113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0" dirty="0" smtClean="0">
                <a:latin typeface="+mn-lt"/>
              </a:rPr>
              <a:t>Servers</a:t>
            </a:r>
          </a:p>
        </p:txBody>
      </p:sp>
      <p:cxnSp>
        <p:nvCxnSpPr>
          <p:cNvPr id="96" name="Curved Connector 95"/>
          <p:cNvCxnSpPr/>
          <p:nvPr/>
        </p:nvCxnSpPr>
        <p:spPr bwMode="auto">
          <a:xfrm rot="16200000" flipV="1">
            <a:off x="1459707" y="2148681"/>
            <a:ext cx="2044700" cy="1579563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urved Connector 104"/>
          <p:cNvCxnSpPr/>
          <p:nvPr/>
        </p:nvCxnSpPr>
        <p:spPr bwMode="auto">
          <a:xfrm rot="16200000" flipH="1">
            <a:off x="1950244" y="2089944"/>
            <a:ext cx="2044700" cy="1697038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7121" name="Object 3"/>
          <p:cNvGraphicFramePr>
            <a:graphicFrameLocks noChangeAspect="1"/>
          </p:cNvGraphicFramePr>
          <p:nvPr/>
        </p:nvGraphicFramePr>
        <p:xfrm>
          <a:off x="1849438" y="4427538"/>
          <a:ext cx="5689600" cy="145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" name="Photo Editor Photo" r:id="rId5" imgW="1905266" imgH="1390844" progId="">
                  <p:embed/>
                </p:oleObj>
              </mc:Choice>
              <mc:Fallback>
                <p:oleObj name="Photo Editor Photo" r:id="rId5" imgW="1905266" imgH="139084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438" y="4427538"/>
                        <a:ext cx="5689600" cy="145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7" name="Curved Connector 56"/>
          <p:cNvCxnSpPr/>
          <p:nvPr/>
        </p:nvCxnSpPr>
        <p:spPr bwMode="auto">
          <a:xfrm rot="5400000">
            <a:off x="2743995" y="5164931"/>
            <a:ext cx="1516062" cy="638175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/>
          <p:cNvCxnSpPr/>
          <p:nvPr/>
        </p:nvCxnSpPr>
        <p:spPr bwMode="auto">
          <a:xfrm rot="5400000" flipH="1" flipV="1">
            <a:off x="2277269" y="5245894"/>
            <a:ext cx="1506537" cy="485775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710" name="TextBox 61"/>
          <p:cNvSpPr txBox="1">
            <a:spLocks noChangeArrowheads="1"/>
          </p:cNvSpPr>
          <p:nvPr/>
        </p:nvSpPr>
        <p:spPr bwMode="auto">
          <a:xfrm>
            <a:off x="1016000" y="5664200"/>
            <a:ext cx="1784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0" i="1" dirty="0" smtClean="0">
                <a:latin typeface="+mn-lt"/>
              </a:rPr>
              <a:t>Requests</a:t>
            </a:r>
          </a:p>
        </p:txBody>
      </p:sp>
      <p:sp>
        <p:nvSpPr>
          <p:cNvPr id="28679" name="TextBox 53"/>
          <p:cNvSpPr txBox="1">
            <a:spLocks noChangeArrowheads="1"/>
          </p:cNvSpPr>
          <p:nvPr/>
        </p:nvSpPr>
        <p:spPr bwMode="auto">
          <a:xfrm>
            <a:off x="3779838" y="3284538"/>
            <a:ext cx="20066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b="0" dirty="0" smtClean="0">
                <a:latin typeface="+mn-lt"/>
              </a:rPr>
              <a:t>Google Private Backbone</a:t>
            </a:r>
          </a:p>
        </p:txBody>
      </p:sp>
      <p:sp>
        <p:nvSpPr>
          <p:cNvPr id="28680" name="TextBox 54"/>
          <p:cNvSpPr txBox="1">
            <a:spLocks noChangeArrowheads="1"/>
          </p:cNvSpPr>
          <p:nvPr/>
        </p:nvSpPr>
        <p:spPr bwMode="auto">
          <a:xfrm>
            <a:off x="3884613" y="4900613"/>
            <a:ext cx="2006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400" b="0" smtClean="0">
                <a:latin typeface="+mn-lt"/>
              </a:rPr>
              <a:t>Internet</a:t>
            </a:r>
          </a:p>
        </p:txBody>
      </p:sp>
      <p:sp>
        <p:nvSpPr>
          <p:cNvPr id="28681" name="Title 6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0"/>
              </a:rPr>
              <a:t>Google Design</a:t>
            </a:r>
          </a:p>
        </p:txBody>
      </p:sp>
      <p:grpSp>
        <p:nvGrpSpPr>
          <p:cNvPr id="47128" name="Group 44"/>
          <p:cNvGrpSpPr>
            <a:grpSpLocks/>
          </p:cNvGrpSpPr>
          <p:nvPr/>
        </p:nvGrpSpPr>
        <p:grpSpPr bwMode="auto">
          <a:xfrm>
            <a:off x="2484438" y="6165850"/>
            <a:ext cx="647700" cy="595313"/>
            <a:chOff x="-44" y="1473"/>
            <a:chExt cx="981" cy="1105"/>
          </a:xfrm>
        </p:grpSpPr>
        <p:pic>
          <p:nvPicPr>
            <p:cNvPr id="4723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23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494115 w 356"/>
                <a:gd name="T3" fmla="*/ 376663 h 368"/>
                <a:gd name="T4" fmla="*/ 4145016 w 356"/>
                <a:gd name="T5" fmla="*/ 7847082 h 368"/>
                <a:gd name="T6" fmla="*/ 913502 w 356"/>
                <a:gd name="T7" fmla="*/ 9813832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7129" name="Group 44"/>
          <p:cNvGrpSpPr>
            <a:grpSpLocks/>
          </p:cNvGrpSpPr>
          <p:nvPr/>
        </p:nvGrpSpPr>
        <p:grpSpPr bwMode="auto">
          <a:xfrm>
            <a:off x="4572000" y="6165850"/>
            <a:ext cx="647700" cy="595313"/>
            <a:chOff x="-44" y="1473"/>
            <a:chExt cx="981" cy="1105"/>
          </a:xfrm>
        </p:grpSpPr>
        <p:pic>
          <p:nvPicPr>
            <p:cNvPr id="4723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23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494115 w 356"/>
                <a:gd name="T3" fmla="*/ 376663 h 368"/>
                <a:gd name="T4" fmla="*/ 4145016 w 356"/>
                <a:gd name="T5" fmla="*/ 7847082 h 368"/>
                <a:gd name="T6" fmla="*/ 913502 w 356"/>
                <a:gd name="T7" fmla="*/ 9813832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7130" name="Group 44"/>
          <p:cNvGrpSpPr>
            <a:grpSpLocks/>
          </p:cNvGrpSpPr>
          <p:nvPr/>
        </p:nvGrpSpPr>
        <p:grpSpPr bwMode="auto">
          <a:xfrm>
            <a:off x="6516688" y="6165850"/>
            <a:ext cx="647700" cy="595313"/>
            <a:chOff x="-44" y="1473"/>
            <a:chExt cx="981" cy="1105"/>
          </a:xfrm>
        </p:grpSpPr>
        <p:pic>
          <p:nvPicPr>
            <p:cNvPr id="4723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23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3494115 w 356"/>
                <a:gd name="T3" fmla="*/ 376663 h 368"/>
                <a:gd name="T4" fmla="*/ 4145016 w 356"/>
                <a:gd name="T5" fmla="*/ 7847082 h 368"/>
                <a:gd name="T6" fmla="*/ 913502 w 356"/>
                <a:gd name="T7" fmla="*/ 9813832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7131" name="Group 56"/>
          <p:cNvGrpSpPr>
            <a:grpSpLocks/>
          </p:cNvGrpSpPr>
          <p:nvPr/>
        </p:nvGrpSpPr>
        <p:grpSpPr bwMode="auto">
          <a:xfrm>
            <a:off x="6875463" y="2420938"/>
            <a:ext cx="865187" cy="287337"/>
            <a:chOff x="3600" y="219"/>
            <a:chExt cx="360" cy="175"/>
          </a:xfrm>
        </p:grpSpPr>
        <p:sp>
          <p:nvSpPr>
            <p:cNvPr id="47218" name="Oval 5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219" name="Line 5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0" name="Line 5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1" name="Rectangle 6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pt-PT">
                <a:latin typeface="Times New Roman" charset="0"/>
              </a:endParaRPr>
            </a:p>
          </p:txBody>
        </p:sp>
        <p:sp>
          <p:nvSpPr>
            <p:cNvPr id="47222" name="Oval 6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47223" name="Group 6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7228" name="Line 6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29" name="Line 6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30" name="Line 6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7224" name="Group 6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7225" name="Line 6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26" name="Line 6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27" name="Line 6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7132" name="Group 56"/>
          <p:cNvGrpSpPr>
            <a:grpSpLocks/>
          </p:cNvGrpSpPr>
          <p:nvPr/>
        </p:nvGrpSpPr>
        <p:grpSpPr bwMode="auto">
          <a:xfrm>
            <a:off x="971550" y="2492375"/>
            <a:ext cx="863600" cy="288925"/>
            <a:chOff x="3600" y="219"/>
            <a:chExt cx="360" cy="175"/>
          </a:xfrm>
        </p:grpSpPr>
        <p:sp>
          <p:nvSpPr>
            <p:cNvPr id="47205" name="Oval 5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206" name="Line 5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" name="Line 5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" name="Rectangle 6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pt-PT">
                <a:latin typeface="Times New Roman" charset="0"/>
              </a:endParaRPr>
            </a:p>
          </p:txBody>
        </p:sp>
        <p:sp>
          <p:nvSpPr>
            <p:cNvPr id="47209" name="Oval 6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47210" name="Group 6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7215" name="Line 6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16" name="Line 6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17" name="Line 6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7211" name="Group 8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7212" name="Line 6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13" name="Line 6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14" name="Line 6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7133" name="Group 47"/>
          <p:cNvGrpSpPr>
            <a:grpSpLocks/>
          </p:cNvGrpSpPr>
          <p:nvPr/>
        </p:nvGrpSpPr>
        <p:grpSpPr bwMode="auto">
          <a:xfrm>
            <a:off x="3276600" y="3933825"/>
            <a:ext cx="574675" cy="739775"/>
            <a:chOff x="4140" y="429"/>
            <a:chExt cx="1425" cy="2396"/>
          </a:xfrm>
        </p:grpSpPr>
        <p:sp>
          <p:nvSpPr>
            <p:cNvPr id="47173" name="Freeform 4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2 w 354"/>
                <a:gd name="T3" fmla="*/ 3 h 2742"/>
                <a:gd name="T4" fmla="*/ 2 w 354"/>
                <a:gd name="T5" fmla="*/ 8 h 2742"/>
                <a:gd name="T6" fmla="*/ 0 w 354"/>
                <a:gd name="T7" fmla="*/ 8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4" name="Rectangle 49"/>
            <p:cNvSpPr>
              <a:spLocks noChangeArrowheads="1"/>
            </p:cNvSpPr>
            <p:nvPr/>
          </p:nvSpPr>
          <p:spPr bwMode="auto">
            <a:xfrm>
              <a:off x="4205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75" name="Freeform 5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 w 211"/>
                <a:gd name="T3" fmla="*/ 3 h 2537"/>
                <a:gd name="T4" fmla="*/ 2 w 211"/>
                <a:gd name="T5" fmla="*/ 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6" name="Freeform 5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3 h 226"/>
                <a:gd name="T4" fmla="*/ 2 w 328"/>
                <a:gd name="T5" fmla="*/ 3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7" name="Rectangle 52"/>
            <p:cNvSpPr>
              <a:spLocks noChangeArrowheads="1"/>
            </p:cNvSpPr>
            <p:nvPr/>
          </p:nvSpPr>
          <p:spPr bwMode="auto">
            <a:xfrm>
              <a:off x="4212" y="693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47178" name="Group 5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7203" name="AutoShape 54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7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7204" name="AutoShape 55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4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47179" name="Rectangle 56"/>
            <p:cNvSpPr>
              <a:spLocks noChangeArrowheads="1"/>
            </p:cNvSpPr>
            <p:nvPr/>
          </p:nvSpPr>
          <p:spPr bwMode="auto">
            <a:xfrm>
              <a:off x="4225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47180" name="Group 5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7201" name="AutoShape 58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7202" name="AutoShape 59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47181" name="Rectangle 60"/>
            <p:cNvSpPr>
              <a:spLocks noChangeArrowheads="1"/>
            </p:cNvSpPr>
            <p:nvPr/>
          </p:nvSpPr>
          <p:spPr bwMode="auto">
            <a:xfrm>
              <a:off x="4218" y="1357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82" name="Rectangle 61"/>
            <p:cNvSpPr>
              <a:spLocks noChangeArrowheads="1"/>
            </p:cNvSpPr>
            <p:nvPr/>
          </p:nvSpPr>
          <p:spPr bwMode="auto">
            <a:xfrm>
              <a:off x="4228" y="1654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47183" name="Group 6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7199" name="AutoShape 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7200" name="AutoShape 64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47184" name="Freeform 6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2 h 226"/>
                <a:gd name="T4" fmla="*/ 2 w 328"/>
                <a:gd name="T5" fmla="*/ 2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7185" name="Group 6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7197" name="AutoShape 6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7198" name="AutoShape 68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47186" name="Rectangle 69"/>
            <p:cNvSpPr>
              <a:spLocks noChangeArrowheads="1"/>
            </p:cNvSpPr>
            <p:nvPr/>
          </p:nvSpPr>
          <p:spPr bwMode="auto">
            <a:xfrm>
              <a:off x="5249" y="432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87" name="Freeform 7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 w 296"/>
                <a:gd name="T3" fmla="*/ 2 h 256"/>
                <a:gd name="T4" fmla="*/ 2 w 296"/>
                <a:gd name="T5" fmla="*/ 2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8" name="Freeform 7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 w 304"/>
                <a:gd name="T3" fmla="*/ 3 h 288"/>
                <a:gd name="T4" fmla="*/ 2 w 304"/>
                <a:gd name="T5" fmla="*/ 3 h 288"/>
                <a:gd name="T6" fmla="*/ 2 w 304"/>
                <a:gd name="T7" fmla="*/ 3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9" name="Oval 72"/>
            <p:cNvSpPr>
              <a:spLocks noChangeArrowheads="1"/>
            </p:cNvSpPr>
            <p:nvPr/>
          </p:nvSpPr>
          <p:spPr bwMode="auto">
            <a:xfrm>
              <a:off x="5516" y="2611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90" name="Freeform 7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 h 240"/>
                <a:gd name="T2" fmla="*/ 2 w 306"/>
                <a:gd name="T3" fmla="*/ 3 h 240"/>
                <a:gd name="T4" fmla="*/ 2 w 306"/>
                <a:gd name="T5" fmla="*/ 3 h 240"/>
                <a:gd name="T6" fmla="*/ 2 w 306"/>
                <a:gd name="T7" fmla="*/ 0 h 240"/>
                <a:gd name="T8" fmla="*/ 0 w 306"/>
                <a:gd name="T9" fmla="*/ 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91" name="AutoShape 74"/>
            <p:cNvSpPr>
              <a:spLocks noChangeArrowheads="1"/>
            </p:cNvSpPr>
            <p:nvPr/>
          </p:nvSpPr>
          <p:spPr bwMode="auto">
            <a:xfrm>
              <a:off x="4140" y="2677"/>
              <a:ext cx="1201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92" name="AutoShape 75"/>
            <p:cNvSpPr>
              <a:spLocks noChangeArrowheads="1"/>
            </p:cNvSpPr>
            <p:nvPr/>
          </p:nvSpPr>
          <p:spPr bwMode="auto">
            <a:xfrm>
              <a:off x="4205" y="2712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93" name="Oval 76"/>
            <p:cNvSpPr>
              <a:spLocks noChangeArrowheads="1"/>
            </p:cNvSpPr>
            <p:nvPr/>
          </p:nvSpPr>
          <p:spPr bwMode="auto">
            <a:xfrm>
              <a:off x="4309" y="2383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94" name="Oval 77"/>
            <p:cNvSpPr>
              <a:spLocks noChangeArrowheads="1"/>
            </p:cNvSpPr>
            <p:nvPr/>
          </p:nvSpPr>
          <p:spPr bwMode="auto">
            <a:xfrm>
              <a:off x="4485" y="2383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47195" name="Oval 78"/>
            <p:cNvSpPr>
              <a:spLocks noChangeArrowheads="1"/>
            </p:cNvSpPr>
            <p:nvPr/>
          </p:nvSpPr>
          <p:spPr bwMode="auto">
            <a:xfrm>
              <a:off x="4661" y="2380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96" name="Rectangle 79"/>
            <p:cNvSpPr>
              <a:spLocks noChangeArrowheads="1"/>
            </p:cNvSpPr>
            <p:nvPr/>
          </p:nvSpPr>
          <p:spPr bwMode="auto">
            <a:xfrm>
              <a:off x="5061" y="1835"/>
              <a:ext cx="88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grpSp>
        <p:nvGrpSpPr>
          <p:cNvPr id="47134" name="Group 47"/>
          <p:cNvGrpSpPr>
            <a:grpSpLocks/>
          </p:cNvGrpSpPr>
          <p:nvPr/>
        </p:nvGrpSpPr>
        <p:grpSpPr bwMode="auto">
          <a:xfrm>
            <a:off x="5867400" y="4005263"/>
            <a:ext cx="576263" cy="739775"/>
            <a:chOff x="4140" y="429"/>
            <a:chExt cx="1425" cy="2396"/>
          </a:xfrm>
        </p:grpSpPr>
        <p:sp>
          <p:nvSpPr>
            <p:cNvPr id="47141" name="Freeform 4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2 w 354"/>
                <a:gd name="T3" fmla="*/ 3 h 2742"/>
                <a:gd name="T4" fmla="*/ 2 w 354"/>
                <a:gd name="T5" fmla="*/ 8 h 2742"/>
                <a:gd name="T6" fmla="*/ 0 w 354"/>
                <a:gd name="T7" fmla="*/ 8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2" name="Rectangle 49"/>
            <p:cNvSpPr>
              <a:spLocks noChangeArrowheads="1"/>
            </p:cNvSpPr>
            <p:nvPr/>
          </p:nvSpPr>
          <p:spPr bwMode="auto">
            <a:xfrm>
              <a:off x="4205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43" name="Freeform 5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 w 211"/>
                <a:gd name="T3" fmla="*/ 3 h 2537"/>
                <a:gd name="T4" fmla="*/ 2 w 211"/>
                <a:gd name="T5" fmla="*/ 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4" name="Freeform 5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3 h 226"/>
                <a:gd name="T4" fmla="*/ 2 w 328"/>
                <a:gd name="T5" fmla="*/ 3 h 226"/>
                <a:gd name="T6" fmla="*/ 0 w 328"/>
                <a:gd name="T7" fmla="*/ 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5" name="Rectangle 52"/>
            <p:cNvSpPr>
              <a:spLocks noChangeArrowheads="1"/>
            </p:cNvSpPr>
            <p:nvPr/>
          </p:nvSpPr>
          <p:spPr bwMode="auto">
            <a:xfrm>
              <a:off x="4212" y="693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47146" name="Group 5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7171" name="AutoShape 54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7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7172" name="AutoShape 55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4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47147" name="Rectangle 56"/>
            <p:cNvSpPr>
              <a:spLocks noChangeArrowheads="1"/>
            </p:cNvSpPr>
            <p:nvPr/>
          </p:nvSpPr>
          <p:spPr bwMode="auto">
            <a:xfrm>
              <a:off x="4225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47148" name="Group 5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7169" name="AutoShape 58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7170" name="AutoShape 59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47149" name="Rectangle 60"/>
            <p:cNvSpPr>
              <a:spLocks noChangeArrowheads="1"/>
            </p:cNvSpPr>
            <p:nvPr/>
          </p:nvSpPr>
          <p:spPr bwMode="auto">
            <a:xfrm>
              <a:off x="4218" y="1357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50" name="Rectangle 61"/>
            <p:cNvSpPr>
              <a:spLocks noChangeArrowheads="1"/>
            </p:cNvSpPr>
            <p:nvPr/>
          </p:nvSpPr>
          <p:spPr bwMode="auto">
            <a:xfrm>
              <a:off x="4228" y="1654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47151" name="Group 6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7167" name="AutoShape 6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7168" name="AutoShape 64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47152" name="Freeform 6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 w 328"/>
                <a:gd name="T3" fmla="*/ 2 h 226"/>
                <a:gd name="T4" fmla="*/ 2 w 328"/>
                <a:gd name="T5" fmla="*/ 2 h 226"/>
                <a:gd name="T6" fmla="*/ 0 w 328"/>
                <a:gd name="T7" fmla="*/ 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7153" name="Group 6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7165" name="AutoShape 6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7166" name="AutoShape 68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/>
              </a:p>
            </p:txBody>
          </p:sp>
        </p:grpSp>
        <p:sp>
          <p:nvSpPr>
            <p:cNvPr id="47154" name="Rectangle 69"/>
            <p:cNvSpPr>
              <a:spLocks noChangeArrowheads="1"/>
            </p:cNvSpPr>
            <p:nvPr/>
          </p:nvSpPr>
          <p:spPr bwMode="auto">
            <a:xfrm>
              <a:off x="5249" y="432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55" name="Freeform 7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 w 296"/>
                <a:gd name="T3" fmla="*/ 2 h 256"/>
                <a:gd name="T4" fmla="*/ 2 w 296"/>
                <a:gd name="T5" fmla="*/ 2 h 256"/>
                <a:gd name="T6" fmla="*/ 0 w 296"/>
                <a:gd name="T7" fmla="*/ 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56" name="Freeform 7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 w 304"/>
                <a:gd name="T3" fmla="*/ 3 h 288"/>
                <a:gd name="T4" fmla="*/ 2 w 304"/>
                <a:gd name="T5" fmla="*/ 3 h 288"/>
                <a:gd name="T6" fmla="*/ 2 w 304"/>
                <a:gd name="T7" fmla="*/ 3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57" name="Oval 72"/>
            <p:cNvSpPr>
              <a:spLocks noChangeArrowheads="1"/>
            </p:cNvSpPr>
            <p:nvPr/>
          </p:nvSpPr>
          <p:spPr bwMode="auto">
            <a:xfrm>
              <a:off x="5516" y="2611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58" name="Freeform 7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 h 240"/>
                <a:gd name="T2" fmla="*/ 2 w 306"/>
                <a:gd name="T3" fmla="*/ 3 h 240"/>
                <a:gd name="T4" fmla="*/ 2 w 306"/>
                <a:gd name="T5" fmla="*/ 3 h 240"/>
                <a:gd name="T6" fmla="*/ 2 w 306"/>
                <a:gd name="T7" fmla="*/ 0 h 240"/>
                <a:gd name="T8" fmla="*/ 0 w 306"/>
                <a:gd name="T9" fmla="*/ 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59" name="AutoShape 74"/>
            <p:cNvSpPr>
              <a:spLocks noChangeArrowheads="1"/>
            </p:cNvSpPr>
            <p:nvPr/>
          </p:nvSpPr>
          <p:spPr bwMode="auto">
            <a:xfrm>
              <a:off x="4140" y="2677"/>
              <a:ext cx="1201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60" name="AutoShape 75"/>
            <p:cNvSpPr>
              <a:spLocks noChangeArrowheads="1"/>
            </p:cNvSpPr>
            <p:nvPr/>
          </p:nvSpPr>
          <p:spPr bwMode="auto">
            <a:xfrm>
              <a:off x="4205" y="2712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61" name="Oval 76"/>
            <p:cNvSpPr>
              <a:spLocks noChangeArrowheads="1"/>
            </p:cNvSpPr>
            <p:nvPr/>
          </p:nvSpPr>
          <p:spPr bwMode="auto">
            <a:xfrm>
              <a:off x="4309" y="2383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62" name="Oval 77"/>
            <p:cNvSpPr>
              <a:spLocks noChangeArrowheads="1"/>
            </p:cNvSpPr>
            <p:nvPr/>
          </p:nvSpPr>
          <p:spPr bwMode="auto">
            <a:xfrm>
              <a:off x="4485" y="2383"/>
              <a:ext cx="163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47163" name="Oval 78"/>
            <p:cNvSpPr>
              <a:spLocks noChangeArrowheads="1"/>
            </p:cNvSpPr>
            <p:nvPr/>
          </p:nvSpPr>
          <p:spPr bwMode="auto">
            <a:xfrm>
              <a:off x="4661" y="2380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47164" name="Rectangle 79"/>
            <p:cNvSpPr>
              <a:spLocks noChangeArrowheads="1"/>
            </p:cNvSpPr>
            <p:nvPr/>
          </p:nvSpPr>
          <p:spPr bwMode="auto">
            <a:xfrm>
              <a:off x="5061" y="1835"/>
              <a:ext cx="88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pic>
        <p:nvPicPr>
          <p:cNvPr id="47135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06400"/>
            <a:ext cx="20161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2" name="TextBox 61"/>
          <p:cNvSpPr txBox="1">
            <a:spLocks noChangeArrowheads="1"/>
          </p:cNvSpPr>
          <p:nvPr/>
        </p:nvSpPr>
        <p:spPr bwMode="auto">
          <a:xfrm>
            <a:off x="6659563" y="4005263"/>
            <a:ext cx="201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0" i="1" dirty="0" smtClean="0">
                <a:latin typeface="+mn-lt"/>
              </a:rPr>
              <a:t>Requests</a:t>
            </a:r>
          </a:p>
        </p:txBody>
      </p:sp>
      <p:sp>
        <p:nvSpPr>
          <p:cNvPr id="433" name="TextBox 61"/>
          <p:cNvSpPr txBox="1">
            <a:spLocks noChangeArrowheads="1"/>
          </p:cNvSpPr>
          <p:nvPr/>
        </p:nvSpPr>
        <p:spPr bwMode="auto">
          <a:xfrm>
            <a:off x="468313" y="4149725"/>
            <a:ext cx="2016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b="0" i="1" dirty="0" smtClean="0">
                <a:latin typeface="+mn-lt"/>
              </a:rPr>
              <a:t>Reverse caching servers</a:t>
            </a:r>
          </a:p>
        </p:txBody>
      </p:sp>
      <p:pic>
        <p:nvPicPr>
          <p:cNvPr id="47138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0161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2" name="TextBox 93"/>
          <p:cNvSpPr txBox="1">
            <a:spLocks noChangeArrowheads="1"/>
          </p:cNvSpPr>
          <p:nvPr/>
        </p:nvSpPr>
        <p:spPr bwMode="auto">
          <a:xfrm>
            <a:off x="7596188" y="1989138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b="0" dirty="0" smtClean="0">
                <a:latin typeface="+mn-lt"/>
              </a:rPr>
              <a:t>Servers</a:t>
            </a:r>
          </a:p>
        </p:txBody>
      </p:sp>
      <p:sp>
        <p:nvSpPr>
          <p:cNvPr id="133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/>
          <a:p>
            <a:pPr>
              <a:defRPr/>
            </a:pPr>
            <a:fld id="{05F7C700-09C6-224A-948C-F33BA83B1D7E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568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 </a:t>
            </a:r>
            <a:r>
              <a:rPr lang="en-US" sz="3200" dirty="0" err="1" smtClean="0"/>
              <a:t>Modelo</a:t>
            </a:r>
            <a:r>
              <a:rPr lang="en-US" sz="3200" dirty="0" smtClean="0"/>
              <a:t> “</a:t>
            </a:r>
            <a:r>
              <a:rPr lang="en-US" sz="3200" dirty="0" err="1" smtClean="0"/>
              <a:t>colaboração</a:t>
            </a:r>
            <a:r>
              <a:rPr lang="en-US" sz="3200" dirty="0" smtClean="0"/>
              <a:t> / </a:t>
            </a:r>
            <a:r>
              <a:rPr lang="en-US" sz="3200" dirty="0" err="1" smtClean="0"/>
              <a:t>competição</a:t>
            </a:r>
            <a:r>
              <a:rPr lang="en-US" sz="3200" dirty="0" smtClean="0"/>
              <a:t>”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F137DB-C531-CC49-B713-849A2CC4480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3528" y="1268760"/>
            <a:ext cx="8610600" cy="5040560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2000" b="0" dirty="0" smtClean="0"/>
              <a:t>A Google, por exemplo, </a:t>
            </a:r>
            <a:r>
              <a:rPr lang="pt-PT" sz="2000" b="0" dirty="0" smtClean="0"/>
              <a:t>“troca favores” </a:t>
            </a:r>
            <a:r>
              <a:rPr lang="pt-PT" sz="2000" b="0" dirty="0" smtClean="0"/>
              <a:t>com os </a:t>
            </a:r>
            <a:r>
              <a:rPr lang="pt-PT" sz="2000" b="0" dirty="0" smtClean="0"/>
              <a:t>operadores: o </a:t>
            </a:r>
            <a:r>
              <a:rPr lang="pt-PT" sz="2000" b="0" dirty="0" smtClean="0"/>
              <a:t>operador fornece a infraestrutura para um “</a:t>
            </a:r>
            <a:r>
              <a:rPr lang="pt-PT" sz="2000" b="0" i="1" dirty="0" smtClean="0"/>
              <a:t>um mini data </a:t>
            </a:r>
            <a:r>
              <a:rPr lang="pt-PT" sz="2000" b="0" i="1" dirty="0" err="1" smtClean="0"/>
              <a:t>center</a:t>
            </a:r>
            <a:r>
              <a:rPr lang="pt-PT" sz="2000" b="0" dirty="0" smtClean="0"/>
              <a:t>” no coração da sua rede</a:t>
            </a:r>
            <a:endParaRPr lang="pt-PT" sz="2000" b="0" dirty="0"/>
          </a:p>
          <a:p>
            <a:pPr>
              <a:defRPr/>
            </a:pPr>
            <a:r>
              <a:rPr lang="pt-PT" sz="2000" b="0" dirty="0" smtClean="0"/>
              <a:t>Em troca </a:t>
            </a:r>
            <a:r>
              <a:rPr lang="pt-PT" sz="2000" b="0" dirty="0" smtClean="0"/>
              <a:t>poupa </a:t>
            </a:r>
            <a:r>
              <a:rPr lang="pt-PT" sz="2000" b="0" dirty="0" smtClean="0"/>
              <a:t>na sua </a:t>
            </a:r>
            <a:r>
              <a:rPr lang="pt-PT" sz="2000" b="0" dirty="0"/>
              <a:t>i</a:t>
            </a:r>
            <a:r>
              <a:rPr lang="pt-PT" sz="2000" b="0" dirty="0" smtClean="0"/>
              <a:t>nfraestrutura internacional e dá melhor qualidade aos seus clientes para os serviços da Google. À primeira vista todos ganham. Será?</a:t>
            </a:r>
          </a:p>
          <a:p>
            <a:pPr>
              <a:defRPr/>
            </a:pPr>
            <a:r>
              <a:rPr lang="pt-PT" sz="2000" b="0" dirty="0" smtClean="0"/>
              <a:t>A aproximação da </a:t>
            </a:r>
            <a:r>
              <a:rPr lang="pt-PT" sz="2000" b="0" dirty="0" err="1" smtClean="0"/>
              <a:t>Netflix</a:t>
            </a:r>
            <a:r>
              <a:rPr lang="pt-PT" sz="2000" b="0" dirty="0" smtClean="0"/>
              <a:t> </a:t>
            </a:r>
            <a:r>
              <a:rPr lang="pt-PT" sz="2000" b="0" dirty="0" smtClean="0"/>
              <a:t>julgo que consiste </a:t>
            </a:r>
            <a:r>
              <a:rPr lang="pt-PT" sz="2000" b="0" dirty="0" smtClean="0"/>
              <a:t>em dar uma percentagem da sua </a:t>
            </a:r>
            <a:r>
              <a:rPr lang="pt-PT" sz="2000" b="0" dirty="0" smtClean="0"/>
              <a:t>faturação (10% a 15% ?)</a:t>
            </a:r>
            <a:endParaRPr lang="pt-PT" sz="2000" b="0" dirty="0"/>
          </a:p>
          <a:p>
            <a:pPr>
              <a:defRPr/>
            </a:pPr>
            <a:r>
              <a:rPr lang="pt-PT" sz="2000" b="0" dirty="0" smtClean="0"/>
              <a:t>Os </a:t>
            </a:r>
            <a:r>
              <a:rPr lang="pt-PT" sz="2000" b="0" i="1" dirty="0" err="1" smtClean="0"/>
              <a:t>bundles</a:t>
            </a:r>
            <a:r>
              <a:rPr lang="pt-PT" sz="2000" b="0" dirty="0" smtClean="0"/>
              <a:t> e os negócios cruzados são cada vez mais </a:t>
            </a:r>
            <a:r>
              <a:rPr lang="pt-PT" sz="2000" b="0" dirty="0" smtClean="0"/>
              <a:t>complicados</a:t>
            </a:r>
          </a:p>
          <a:p>
            <a:pPr>
              <a:defRPr/>
            </a:pPr>
            <a:endParaRPr lang="pt-PT" sz="2000" b="0" dirty="0" smtClean="0"/>
          </a:p>
          <a:p>
            <a:pPr>
              <a:defRPr/>
            </a:pPr>
            <a:r>
              <a:rPr lang="pt-PT" sz="2000" b="0" dirty="0"/>
              <a:t>P</a:t>
            </a:r>
            <a:r>
              <a:rPr lang="pt-PT" sz="2000" b="0" dirty="0" smtClean="0"/>
              <a:t>ara os </a:t>
            </a:r>
            <a:r>
              <a:rPr lang="pt-PT" sz="2000" b="0" dirty="0" smtClean="0"/>
              <a:t>operadores </a:t>
            </a:r>
            <a:r>
              <a:rPr lang="pt-PT" sz="2000" b="0" dirty="0" smtClean="0"/>
              <a:t>“Net </a:t>
            </a:r>
            <a:r>
              <a:rPr lang="pt-PT" sz="2000" b="0" dirty="0" err="1" smtClean="0"/>
              <a:t>Neutrality</a:t>
            </a:r>
            <a:r>
              <a:rPr lang="pt-PT" sz="2000" b="0" dirty="0" smtClean="0"/>
              <a:t>” tamb</a:t>
            </a:r>
            <a:r>
              <a:rPr lang="pt-PT" sz="2000" b="0" dirty="0" smtClean="0"/>
              <a:t>ém significa perder poder negocial</a:t>
            </a:r>
            <a:endParaRPr lang="pt-PT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3692306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Produção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armazenamento</a:t>
            </a:r>
            <a:r>
              <a:rPr lang="en-US" dirty="0" smtClean="0"/>
              <a:t> e </a:t>
            </a:r>
            <a:r>
              <a:rPr lang="en-US" dirty="0" err="1" smtClean="0"/>
              <a:t>acesso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informação</a:t>
            </a:r>
            <a:r>
              <a:rPr lang="en-US" dirty="0" smtClean="0"/>
              <a:t> / </a:t>
            </a:r>
            <a:r>
              <a:rPr lang="en-US" dirty="0" err="1" smtClean="0"/>
              <a:t>conteúdos</a:t>
            </a:r>
            <a:endParaRPr lang="en-US" dirty="0"/>
          </a:p>
        </p:txBody>
      </p:sp>
      <p:pic>
        <p:nvPicPr>
          <p:cNvPr id="5" name="Content Placeholder 4" descr="Unknown-1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5" b="2125"/>
          <a:stretch>
            <a:fillRect/>
          </a:stretch>
        </p:blipFill>
        <p:spPr>
          <a:xfrm>
            <a:off x="755576" y="4005064"/>
            <a:ext cx="3619128" cy="230599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575868-5364-4B41-9732-CE45DA60D62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6" name="Picture 5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577" y="3847579"/>
            <a:ext cx="3492500" cy="2324100"/>
          </a:xfrm>
          <a:prstGeom prst="rect">
            <a:avLst/>
          </a:prstGeom>
        </p:spPr>
      </p:pic>
      <p:pic>
        <p:nvPicPr>
          <p:cNvPr id="7" name="Picture 6" descr="images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84784"/>
            <a:ext cx="3048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08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1535832"/>
          </a:xfrm>
        </p:spPr>
        <p:txBody>
          <a:bodyPr/>
          <a:lstStyle/>
          <a:p>
            <a:r>
              <a:rPr lang="pt-PT" sz="3200" dirty="0" smtClean="0"/>
              <a:t>Optimizaç</a:t>
            </a:r>
            <a:r>
              <a:rPr lang="pt-PT" sz="3200" dirty="0" smtClean="0"/>
              <a:t>ão da l</a:t>
            </a:r>
            <a:r>
              <a:rPr lang="pt-PT" sz="3200" dirty="0" smtClean="0"/>
              <a:t>ogística </a:t>
            </a:r>
            <a:r>
              <a:rPr lang="pt-PT" sz="3200" dirty="0" smtClean="0"/>
              <a:t>e </a:t>
            </a:r>
            <a:r>
              <a:rPr lang="pt-PT" sz="3200" dirty="0" smtClean="0"/>
              <a:t>transporte</a:t>
            </a:r>
            <a:br>
              <a:rPr lang="pt-PT" sz="3200" dirty="0" smtClean="0"/>
            </a:br>
            <a:r>
              <a:rPr lang="pt-PT" sz="3200" dirty="0" smtClean="0"/>
              <a:t>de conte</a:t>
            </a:r>
            <a:r>
              <a:rPr lang="pt-PT" sz="3200" dirty="0" smtClean="0"/>
              <a:t>údos e </a:t>
            </a:r>
            <a:r>
              <a:rPr lang="pt-PT" sz="3200" dirty="0" smtClean="0"/>
              <a:t>informação</a:t>
            </a:r>
            <a:r>
              <a:rPr lang="pt-PT" sz="3200" dirty="0" smtClean="0"/>
              <a:t/>
            </a:r>
            <a:br>
              <a:rPr lang="pt-PT" sz="3200" dirty="0" smtClean="0"/>
            </a:br>
            <a:r>
              <a:rPr lang="pt-PT" sz="3200" dirty="0"/>
              <a:t/>
            </a:r>
            <a:br>
              <a:rPr lang="pt-PT" sz="3200" dirty="0"/>
            </a:br>
            <a:r>
              <a:rPr lang="pt-PT" sz="3200" dirty="0" smtClean="0"/>
              <a:t>Vem à ideia alguma analogia ?</a:t>
            </a:r>
            <a:endParaRPr lang="pt-PT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575868-5364-4B41-9732-CE45DA60D62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8" name="Picture 7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36912"/>
            <a:ext cx="729195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361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3200" dirty="0" smtClean="0"/>
              <a:t>Uma rede pura de acesso é rentável?</a:t>
            </a:r>
            <a:endParaRPr lang="pt-P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62128"/>
          </a:xfrm>
        </p:spPr>
        <p:txBody>
          <a:bodyPr/>
          <a:lstStyle/>
          <a:p>
            <a:r>
              <a:rPr lang="pt-PT" sz="2400" dirty="0" smtClean="0"/>
              <a:t>Não conheço a realidade mas parece-me que a amortização dos investimentos </a:t>
            </a:r>
            <a:r>
              <a:rPr lang="pt-PT" sz="2400" dirty="0" smtClean="0"/>
              <a:t>nas redes de </a:t>
            </a:r>
            <a:r>
              <a:rPr lang="pt-PT" sz="2400" dirty="0" smtClean="0"/>
              <a:t>fibra necessitam de algum tempo e capacidade de faturação </a:t>
            </a:r>
            <a:r>
              <a:rPr lang="pt-PT" sz="2400" dirty="0" smtClean="0"/>
              <a:t>significativas</a:t>
            </a:r>
          </a:p>
          <a:p>
            <a:endParaRPr lang="pt-PT" sz="2400" dirty="0" smtClean="0"/>
          </a:p>
          <a:p>
            <a:r>
              <a:rPr lang="pt-PT" sz="2400" dirty="0" smtClean="0"/>
              <a:t>Nesta fase seria possível ter a escala atual sem os serviços de valor acrescentado vendidos em “</a:t>
            </a:r>
            <a:r>
              <a:rPr lang="pt-PT" sz="2400" dirty="0" err="1" smtClean="0"/>
              <a:t>bundle</a:t>
            </a:r>
            <a:r>
              <a:rPr lang="pt-PT" sz="2400" dirty="0" smtClean="0"/>
              <a:t>” (isto é HDTV de 100 canais, telefone “fixo”)</a:t>
            </a:r>
            <a:r>
              <a:rPr lang="pt-PT" sz="2400" dirty="0" smtClean="0"/>
              <a:t>?</a:t>
            </a:r>
          </a:p>
          <a:p>
            <a:endParaRPr lang="pt-PT" sz="2400" dirty="0" smtClean="0"/>
          </a:p>
          <a:p>
            <a:r>
              <a:rPr lang="pt-PT" sz="2400" dirty="0" smtClean="0"/>
              <a:t>Do ponto de vista do </a:t>
            </a:r>
            <a:r>
              <a:rPr lang="pt-PT" sz="2400" i="1" dirty="0" err="1" smtClean="0"/>
              <a:t>backbone</a:t>
            </a:r>
            <a:r>
              <a:rPr lang="pt-PT" sz="2400" dirty="0" smtClean="0"/>
              <a:t> estes serviços são muitíssimo </a:t>
            </a:r>
            <a:r>
              <a:rPr lang="pt-PT" sz="2400" dirty="0" smtClean="0"/>
              <a:t>baratos, alguns deles começam a ser fornecidos a custo marginal (e.g. </a:t>
            </a:r>
            <a:r>
              <a:rPr lang="pt-PT" sz="2400" dirty="0" smtClean="0"/>
              <a:t>Chamada telef</a:t>
            </a:r>
            <a:r>
              <a:rPr lang="pt-PT" sz="2400" dirty="0" smtClean="0"/>
              <a:t>ónica)</a:t>
            </a:r>
            <a:r>
              <a:rPr lang="pt-PT" sz="2400" dirty="0" smtClean="0"/>
              <a:t>!</a:t>
            </a:r>
            <a:endParaRPr lang="pt-PT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575868-5364-4B41-9732-CE45DA60D62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41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A chave está numa política de QoS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err="1" smtClean="0"/>
              <a:t>QoS</a:t>
            </a:r>
            <a:r>
              <a:rPr lang="pt-PT" dirty="0" smtClean="0"/>
              <a:t> = Qualidade de serviço</a:t>
            </a:r>
          </a:p>
          <a:p>
            <a:r>
              <a:rPr lang="pt-PT" dirty="0" err="1" smtClean="0"/>
              <a:t>QoS</a:t>
            </a:r>
            <a:r>
              <a:rPr lang="pt-PT" dirty="0" smtClean="0"/>
              <a:t> implica o fim do “</a:t>
            </a:r>
            <a:r>
              <a:rPr lang="pt-PT" i="1" dirty="0" err="1" smtClean="0"/>
              <a:t>all</a:t>
            </a:r>
            <a:r>
              <a:rPr lang="pt-PT" i="1" dirty="0" smtClean="0"/>
              <a:t> </a:t>
            </a:r>
            <a:r>
              <a:rPr lang="pt-PT" i="1" dirty="0" err="1" smtClean="0"/>
              <a:t>you</a:t>
            </a:r>
            <a:r>
              <a:rPr lang="pt-PT" i="1" dirty="0" smtClean="0"/>
              <a:t> can </a:t>
            </a:r>
            <a:r>
              <a:rPr lang="pt-PT" i="1" dirty="0" err="1" smtClean="0"/>
              <a:t>eat</a:t>
            </a:r>
            <a:r>
              <a:rPr lang="pt-PT" dirty="0" smtClean="0"/>
              <a:t>” e dos “</a:t>
            </a:r>
            <a:r>
              <a:rPr lang="pt-PT" i="1" dirty="0" err="1" smtClean="0"/>
              <a:t>bundles</a:t>
            </a:r>
            <a:r>
              <a:rPr lang="pt-PT" dirty="0" smtClean="0"/>
              <a:t> </a:t>
            </a:r>
            <a:r>
              <a:rPr lang="pt-PT" dirty="0" smtClean="0"/>
              <a:t>confusos”</a:t>
            </a:r>
            <a:endParaRPr lang="pt-PT" dirty="0" smtClean="0"/>
          </a:p>
          <a:p>
            <a:r>
              <a:rPr lang="pt-PT" dirty="0" smtClean="0"/>
              <a:t>Exemplo: Internet para “qualquer distância” com factor de </a:t>
            </a:r>
            <a:r>
              <a:rPr lang="pt-PT" i="1" dirty="0" err="1" smtClean="0"/>
              <a:t>overbooking</a:t>
            </a:r>
            <a:r>
              <a:rPr lang="pt-PT" dirty="0" smtClean="0"/>
              <a:t> X</a:t>
            </a:r>
            <a:r>
              <a:rPr lang="pt-PT" baseline="-25000" dirty="0" smtClean="0"/>
              <a:t>1</a:t>
            </a:r>
            <a:r>
              <a:rPr lang="pt-PT" dirty="0" smtClean="0"/>
              <a:t> custa Y</a:t>
            </a:r>
            <a:r>
              <a:rPr lang="pt-PT" baseline="-25000" dirty="0" smtClean="0"/>
              <a:t>1</a:t>
            </a:r>
            <a:r>
              <a:rPr lang="pt-PT" dirty="0" smtClean="0"/>
              <a:t>; com factor de </a:t>
            </a:r>
            <a:r>
              <a:rPr lang="pt-PT" i="1" dirty="0" err="1" smtClean="0"/>
              <a:t>overbooking</a:t>
            </a:r>
            <a:r>
              <a:rPr lang="pt-PT" dirty="0" smtClean="0"/>
              <a:t> X</a:t>
            </a:r>
            <a:r>
              <a:rPr lang="pt-PT" baseline="-25000" dirty="0" smtClean="0"/>
              <a:t>2</a:t>
            </a:r>
            <a:r>
              <a:rPr lang="pt-PT" dirty="0" smtClean="0"/>
              <a:t> custa Y</a:t>
            </a:r>
            <a:r>
              <a:rPr lang="pt-PT" baseline="-25000" dirty="0" smtClean="0"/>
              <a:t>2</a:t>
            </a:r>
            <a:r>
              <a:rPr lang="pt-PT" dirty="0" smtClean="0"/>
              <a:t>; televisão do operador custa C</a:t>
            </a:r>
            <a:r>
              <a:rPr lang="pt-PT" sz="2400" dirty="0" smtClean="0"/>
              <a:t>1</a:t>
            </a:r>
            <a:r>
              <a:rPr lang="pt-PT" dirty="0" smtClean="0"/>
              <a:t>; sem televisão custa C</a:t>
            </a:r>
            <a:r>
              <a:rPr lang="pt-PT" sz="2400" dirty="0" smtClean="0"/>
              <a:t>2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575868-5364-4B41-9732-CE45DA60D62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17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latin typeface="+mn-lt"/>
                <a:ea typeface="ＭＳ Ｐゴシック" charset="0"/>
              </a:rPr>
              <a:t>Comunicação remota há 50 anos</a:t>
            </a:r>
            <a:endParaRPr lang="pt-PT" dirty="0">
              <a:latin typeface="+mn-lt"/>
              <a:ea typeface="ＭＳ Ｐゴシック" charset="0"/>
            </a:endParaRPr>
          </a:p>
        </p:txBody>
      </p:sp>
      <p:pic>
        <p:nvPicPr>
          <p:cNvPr id="20483" name="Picture 2" descr="t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8001000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78259D-3E60-AA44-AF93-D0EC0FF721E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1026"/>
          <p:cNvSpPr txBox="1">
            <a:spLocks noChangeArrowheads="1"/>
          </p:cNvSpPr>
          <p:nvPr/>
        </p:nvSpPr>
        <p:spPr bwMode="auto">
          <a:xfrm>
            <a:off x="755650" y="188913"/>
            <a:ext cx="77724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dirty="0" smtClean="0">
                <a:latin typeface="+mn-lt"/>
              </a:rPr>
              <a:t>Redes de circuitos telefónicos</a:t>
            </a:r>
            <a:endParaRPr lang="pt-PT" sz="3200" dirty="0">
              <a:latin typeface="+mn-lt"/>
            </a:endParaRPr>
          </a:p>
        </p:txBody>
      </p:sp>
      <p:sp>
        <p:nvSpPr>
          <p:cNvPr id="10" name="Line 109"/>
          <p:cNvSpPr>
            <a:spLocks noChangeShapeType="1"/>
          </p:cNvSpPr>
          <p:nvPr/>
        </p:nvSpPr>
        <p:spPr bwMode="auto">
          <a:xfrm flipV="1">
            <a:off x="7038975" y="3141663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95288" y="3860800"/>
            <a:ext cx="1277937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PT" sz="1800" b="0" smtClean="0">
                <a:latin typeface="+mn-lt"/>
              </a:rPr>
              <a:t>Origem</a:t>
            </a:r>
          </a:p>
          <a:p>
            <a:pPr>
              <a:defRPr/>
            </a:pPr>
            <a:r>
              <a:rPr lang="pt-PT" altLang="ja-JP" sz="1800" b="0" smtClean="0">
                <a:latin typeface="+mn-lt"/>
              </a:rPr>
              <a:t>da chamada</a:t>
            </a:r>
            <a:endParaRPr lang="pt-PT" sz="1800" b="0">
              <a:latin typeface="+mn-lt"/>
            </a:endParaRPr>
          </a:p>
        </p:txBody>
      </p:sp>
      <p:sp>
        <p:nvSpPr>
          <p:cNvPr id="24" name="Rectangle 43"/>
          <p:cNvSpPr>
            <a:spLocks noChangeArrowheads="1"/>
          </p:cNvSpPr>
          <p:nvPr/>
        </p:nvSpPr>
        <p:spPr bwMode="auto">
          <a:xfrm>
            <a:off x="1979613" y="4324350"/>
            <a:ext cx="1120775" cy="92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latin typeface="+mn-lt"/>
              </a:rPr>
              <a:t>Central </a:t>
            </a:r>
          </a:p>
          <a:p>
            <a:pPr>
              <a:defRPr/>
            </a:pPr>
            <a:r>
              <a:rPr lang="en-US" sz="1800" b="0" dirty="0">
                <a:latin typeface="+mn-lt"/>
              </a:rPr>
              <a:t>Office</a:t>
            </a:r>
          </a:p>
          <a:p>
            <a:pPr>
              <a:defRPr/>
            </a:pPr>
            <a:r>
              <a:rPr lang="ja-JP" altLang="en-US" sz="1800" b="0" dirty="0">
                <a:latin typeface="+mn-lt"/>
              </a:rPr>
              <a:t>“</a:t>
            </a:r>
            <a:r>
              <a:rPr lang="en-US" sz="1800" b="0" dirty="0">
                <a:latin typeface="+mn-lt"/>
              </a:rPr>
              <a:t>C.O.</a:t>
            </a:r>
            <a:r>
              <a:rPr lang="ja-JP" altLang="en-US" sz="1800" b="0" dirty="0">
                <a:latin typeface="+mn-lt"/>
              </a:rPr>
              <a:t>”</a:t>
            </a:r>
            <a:endParaRPr lang="en-US" sz="1800" b="0" dirty="0">
              <a:latin typeface="+mn-lt"/>
            </a:endParaRPr>
          </a:p>
        </p:txBody>
      </p:sp>
      <p:pic>
        <p:nvPicPr>
          <p:cNvPr id="29702" name="Picture 56" descr="bl00194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4705350"/>
            <a:ext cx="785813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7235825" y="1773238"/>
            <a:ext cx="16494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PT" sz="1800" b="0" smtClean="0">
                <a:latin typeface="+mn-lt"/>
              </a:rPr>
              <a:t>Destino da</a:t>
            </a:r>
          </a:p>
          <a:p>
            <a:pPr>
              <a:defRPr/>
            </a:pPr>
            <a:r>
              <a:rPr lang="pt-PT" sz="1800" b="0" smtClean="0">
                <a:latin typeface="+mn-lt"/>
              </a:rPr>
              <a:t>chamada</a:t>
            </a:r>
            <a:endParaRPr lang="pt-PT" sz="1800" b="0">
              <a:latin typeface="+mn-lt"/>
            </a:endParaRPr>
          </a:p>
        </p:txBody>
      </p:sp>
      <p:sp>
        <p:nvSpPr>
          <p:cNvPr id="27" name="AutoShape 61"/>
          <p:cNvSpPr>
            <a:spLocks noChangeArrowheads="1"/>
          </p:cNvSpPr>
          <p:nvPr/>
        </p:nvSpPr>
        <p:spPr bwMode="auto">
          <a:xfrm rot="3284493">
            <a:off x="3457575" y="2495550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8" name="AutoShape 62"/>
          <p:cNvSpPr>
            <a:spLocks noChangeArrowheads="1"/>
          </p:cNvSpPr>
          <p:nvPr/>
        </p:nvSpPr>
        <p:spPr bwMode="auto">
          <a:xfrm rot="7561455">
            <a:off x="3533775" y="3790950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9" name="AutoShape 63"/>
          <p:cNvSpPr>
            <a:spLocks noChangeArrowheads="1"/>
          </p:cNvSpPr>
          <p:nvPr/>
        </p:nvSpPr>
        <p:spPr bwMode="auto">
          <a:xfrm rot="7561455">
            <a:off x="5819775" y="2571750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0" name="AutoShape 64"/>
          <p:cNvSpPr>
            <a:spLocks noChangeArrowheads="1"/>
          </p:cNvSpPr>
          <p:nvPr/>
        </p:nvSpPr>
        <p:spPr bwMode="auto">
          <a:xfrm rot="3284493">
            <a:off x="5895975" y="3943350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1" name="Rectangle 66"/>
          <p:cNvSpPr>
            <a:spLocks noChangeArrowheads="1"/>
          </p:cNvSpPr>
          <p:nvPr/>
        </p:nvSpPr>
        <p:spPr bwMode="auto">
          <a:xfrm>
            <a:off x="6657975" y="4552950"/>
            <a:ext cx="1082675" cy="92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latin typeface="+mn-lt"/>
              </a:rPr>
              <a:t>Central </a:t>
            </a:r>
          </a:p>
          <a:p>
            <a:pPr>
              <a:defRPr/>
            </a:pPr>
            <a:r>
              <a:rPr lang="en-US" sz="1800" b="0" dirty="0">
                <a:latin typeface="+mn-lt"/>
              </a:rPr>
              <a:t>Office</a:t>
            </a:r>
          </a:p>
          <a:p>
            <a:pPr>
              <a:defRPr/>
            </a:pPr>
            <a:r>
              <a:rPr lang="ja-JP" altLang="en-US" sz="1800" b="0" dirty="0">
                <a:latin typeface="+mn-lt"/>
              </a:rPr>
              <a:t>“</a:t>
            </a:r>
            <a:r>
              <a:rPr lang="en-US" sz="1800" b="0" dirty="0">
                <a:latin typeface="+mn-lt"/>
              </a:rPr>
              <a:t>C.O.</a:t>
            </a:r>
            <a:r>
              <a:rPr lang="ja-JP" altLang="en-US" sz="1800" b="0" dirty="0">
                <a:latin typeface="+mn-lt"/>
              </a:rPr>
              <a:t>”</a:t>
            </a:r>
            <a:endParaRPr lang="en-US" sz="1800" b="0" dirty="0">
              <a:latin typeface="+mn-lt"/>
            </a:endParaRPr>
          </a:p>
        </p:txBody>
      </p:sp>
      <p:sp>
        <p:nvSpPr>
          <p:cNvPr id="32" name="Text Box 67"/>
          <p:cNvSpPr txBox="1">
            <a:spLocks noChangeArrowheads="1"/>
          </p:cNvSpPr>
          <p:nvPr/>
        </p:nvSpPr>
        <p:spPr bwMode="auto">
          <a:xfrm>
            <a:off x="3895725" y="5684838"/>
            <a:ext cx="2038350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pt-PT" sz="1800" b="0" smtClean="0">
                <a:latin typeface="+mn-lt"/>
              </a:rPr>
              <a:t>Trunk</a:t>
            </a:r>
          </a:p>
          <a:p>
            <a:pPr>
              <a:defRPr/>
            </a:pPr>
            <a:r>
              <a:rPr lang="pt-PT" sz="1800" b="0" smtClean="0">
                <a:latin typeface="+mn-lt"/>
              </a:rPr>
              <a:t>Exchange</a:t>
            </a:r>
          </a:p>
          <a:p>
            <a:pPr>
              <a:defRPr/>
            </a:pPr>
            <a:r>
              <a:rPr lang="pt-PT" sz="1800" b="0" smtClean="0">
                <a:latin typeface="+mn-lt"/>
              </a:rPr>
              <a:t>(central regional)</a:t>
            </a:r>
            <a:endParaRPr lang="pt-PT" sz="1800" b="0">
              <a:latin typeface="+mn-lt"/>
            </a:endParaRPr>
          </a:p>
        </p:txBody>
      </p:sp>
      <p:pic>
        <p:nvPicPr>
          <p:cNvPr id="29710" name="Picture 42" descr="bl00194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175" y="2114550"/>
            <a:ext cx="785813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" name="Group 100"/>
          <p:cNvGrpSpPr>
            <a:grpSpLocks/>
          </p:cNvGrpSpPr>
          <p:nvPr/>
        </p:nvGrpSpPr>
        <p:grpSpPr bwMode="auto">
          <a:xfrm>
            <a:off x="1171575" y="2724150"/>
            <a:ext cx="6858000" cy="1219200"/>
            <a:chOff x="528" y="1561"/>
            <a:chExt cx="4320" cy="768"/>
          </a:xfrm>
        </p:grpSpPr>
        <p:sp>
          <p:nvSpPr>
            <p:cNvPr id="35" name="Line 60"/>
            <p:cNvSpPr>
              <a:spLocks noChangeShapeType="1"/>
            </p:cNvSpPr>
            <p:nvPr/>
          </p:nvSpPr>
          <p:spPr bwMode="auto">
            <a:xfrm>
              <a:off x="528" y="1897"/>
              <a:ext cx="72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36" name="Line 65"/>
            <p:cNvSpPr>
              <a:spLocks noChangeShapeType="1"/>
            </p:cNvSpPr>
            <p:nvPr/>
          </p:nvSpPr>
          <p:spPr bwMode="auto">
            <a:xfrm flipV="1">
              <a:off x="4272" y="1801"/>
              <a:ext cx="57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37" name="Line 70"/>
            <p:cNvSpPr>
              <a:spLocks noChangeShapeType="1"/>
            </p:cNvSpPr>
            <p:nvPr/>
          </p:nvSpPr>
          <p:spPr bwMode="auto">
            <a:xfrm flipV="1">
              <a:off x="1584" y="1561"/>
              <a:ext cx="1008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38" name="Line 89"/>
            <p:cNvSpPr>
              <a:spLocks noChangeShapeType="1"/>
            </p:cNvSpPr>
            <p:nvPr/>
          </p:nvSpPr>
          <p:spPr bwMode="auto">
            <a:xfrm flipH="1" flipV="1">
              <a:off x="3072" y="1609"/>
              <a:ext cx="1008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/>
            </a:p>
          </p:txBody>
        </p:sp>
      </p:grpSp>
      <p:pic>
        <p:nvPicPr>
          <p:cNvPr id="39" name="Picture 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3714750"/>
            <a:ext cx="7620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0" name="Pictur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5" y="3790950"/>
            <a:ext cx="7620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29714" name="Group 105"/>
          <p:cNvGrpSpPr>
            <a:grpSpLocks/>
          </p:cNvGrpSpPr>
          <p:nvPr/>
        </p:nvGrpSpPr>
        <p:grpSpPr bwMode="auto">
          <a:xfrm>
            <a:off x="561975" y="1236663"/>
            <a:ext cx="6324600" cy="4230687"/>
            <a:chOff x="144" y="624"/>
            <a:chExt cx="3984" cy="2665"/>
          </a:xfrm>
        </p:grpSpPr>
        <p:grpSp>
          <p:nvGrpSpPr>
            <p:cNvPr id="29718" name="Group 104"/>
            <p:cNvGrpSpPr>
              <a:grpSpLocks/>
            </p:cNvGrpSpPr>
            <p:nvPr/>
          </p:nvGrpSpPr>
          <p:grpSpPr bwMode="auto">
            <a:xfrm>
              <a:off x="1584" y="1465"/>
              <a:ext cx="2544" cy="1824"/>
              <a:chOff x="1584" y="1465"/>
              <a:chExt cx="2544" cy="1824"/>
            </a:xfrm>
          </p:grpSpPr>
          <p:grpSp>
            <p:nvGrpSpPr>
              <p:cNvPr id="29720" name="Group 85"/>
              <p:cNvGrpSpPr>
                <a:grpSpLocks/>
              </p:cNvGrpSpPr>
              <p:nvPr/>
            </p:nvGrpSpPr>
            <p:grpSpPr bwMode="auto">
              <a:xfrm>
                <a:off x="3120" y="2377"/>
                <a:ext cx="1008" cy="912"/>
                <a:chOff x="3168" y="2160"/>
                <a:chExt cx="1008" cy="912"/>
              </a:xfrm>
            </p:grpSpPr>
            <p:sp>
              <p:nvSpPr>
                <p:cNvPr id="62" name="Line 73"/>
                <p:cNvSpPr>
                  <a:spLocks noChangeShapeType="1"/>
                </p:cNvSpPr>
                <p:nvPr/>
              </p:nvSpPr>
              <p:spPr bwMode="auto">
                <a:xfrm flipV="1">
                  <a:off x="3168" y="2160"/>
                  <a:ext cx="100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 sz="2400" b="0">
                    <a:latin typeface="+mn-lt"/>
                  </a:endParaRPr>
                </a:p>
              </p:txBody>
            </p:sp>
            <p:sp>
              <p:nvSpPr>
                <p:cNvPr id="63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3168" y="2208"/>
                  <a:ext cx="100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 sz="2400" b="0">
                    <a:latin typeface="+mn-lt"/>
                  </a:endParaRPr>
                </a:p>
              </p:txBody>
            </p:sp>
            <p:sp>
              <p:nvSpPr>
                <p:cNvPr id="64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3168" y="2256"/>
                  <a:ext cx="100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 sz="2400" b="0">
                    <a:latin typeface="+mn-lt"/>
                  </a:endParaRPr>
                </a:p>
              </p:txBody>
            </p:sp>
            <p:sp>
              <p:nvSpPr>
                <p:cNvPr id="65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3168" y="2304"/>
                  <a:ext cx="100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 sz="2400" b="0">
                    <a:latin typeface="+mn-lt"/>
                  </a:endParaRPr>
                </a:p>
              </p:txBody>
            </p:sp>
            <p:sp>
              <p:nvSpPr>
                <p:cNvPr id="66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3168" y="2352"/>
                  <a:ext cx="100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 sz="2400" b="0">
                    <a:latin typeface="+mn-lt"/>
                  </a:endParaRPr>
                </a:p>
              </p:txBody>
            </p:sp>
          </p:grpSp>
          <p:grpSp>
            <p:nvGrpSpPr>
              <p:cNvPr id="29721" name="Group 83"/>
              <p:cNvGrpSpPr>
                <a:grpSpLocks/>
              </p:cNvGrpSpPr>
              <p:nvPr/>
            </p:nvGrpSpPr>
            <p:grpSpPr bwMode="auto">
              <a:xfrm flipH="1">
                <a:off x="1632" y="2281"/>
                <a:ext cx="1008" cy="912"/>
                <a:chOff x="912" y="2736"/>
                <a:chExt cx="1008" cy="912"/>
              </a:xfrm>
            </p:grpSpPr>
            <p:sp>
              <p:nvSpPr>
                <p:cNvPr id="57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912" y="2736"/>
                  <a:ext cx="100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 sz="2400" b="0">
                    <a:latin typeface="+mn-lt"/>
                  </a:endParaRPr>
                </a:p>
              </p:txBody>
            </p:sp>
            <p:sp>
              <p:nvSpPr>
                <p:cNvPr id="58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912" y="2784"/>
                  <a:ext cx="100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 sz="2400" b="0">
                    <a:latin typeface="+mn-lt"/>
                  </a:endParaRPr>
                </a:p>
              </p:txBody>
            </p:sp>
            <p:sp>
              <p:nvSpPr>
                <p:cNvPr id="59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912" y="2832"/>
                  <a:ext cx="100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 sz="2400" b="0">
                    <a:latin typeface="+mn-lt"/>
                  </a:endParaRPr>
                </a:p>
              </p:txBody>
            </p:sp>
            <p:sp>
              <p:nvSpPr>
                <p:cNvPr id="60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912" y="2880"/>
                  <a:ext cx="100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 sz="2400" b="0">
                    <a:latin typeface="+mn-lt"/>
                  </a:endParaRPr>
                </a:p>
              </p:txBody>
            </p:sp>
            <p:sp>
              <p:nvSpPr>
                <p:cNvPr id="61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912" y="2928"/>
                  <a:ext cx="1008" cy="7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pt-PT" sz="2400" b="0">
                    <a:latin typeface="+mn-lt"/>
                  </a:endParaRPr>
                </a:p>
              </p:txBody>
            </p:sp>
          </p:grpSp>
          <p:grpSp>
            <p:nvGrpSpPr>
              <p:cNvPr id="29722" name="Group 103"/>
              <p:cNvGrpSpPr>
                <a:grpSpLocks/>
              </p:cNvGrpSpPr>
              <p:nvPr/>
            </p:nvGrpSpPr>
            <p:grpSpPr bwMode="auto">
              <a:xfrm>
                <a:off x="1584" y="1465"/>
                <a:ext cx="2496" cy="960"/>
                <a:chOff x="1584" y="1465"/>
                <a:chExt cx="2496" cy="960"/>
              </a:xfrm>
            </p:grpSpPr>
            <p:grpSp>
              <p:nvGrpSpPr>
                <p:cNvPr id="29723" name="Group 101"/>
                <p:cNvGrpSpPr>
                  <a:grpSpLocks/>
                </p:cNvGrpSpPr>
                <p:nvPr/>
              </p:nvGrpSpPr>
              <p:grpSpPr bwMode="auto">
                <a:xfrm>
                  <a:off x="1584" y="1465"/>
                  <a:ext cx="1008" cy="912"/>
                  <a:chOff x="1584" y="1465"/>
                  <a:chExt cx="1008" cy="912"/>
                </a:xfrm>
              </p:grpSpPr>
              <p:sp>
                <p:nvSpPr>
                  <p:cNvPr id="53" name="Line 7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84" y="1657"/>
                    <a:ext cx="1008" cy="72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pt-PT" sz="2400" b="0">
                      <a:latin typeface="+mn-lt"/>
                    </a:endParaRPr>
                  </a:p>
                </p:txBody>
              </p:sp>
              <p:sp>
                <p:nvSpPr>
                  <p:cNvPr id="54" name="Line 6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84" y="1465"/>
                    <a:ext cx="1008" cy="72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pt-PT" sz="2400" b="0">
                      <a:latin typeface="+mn-lt"/>
                    </a:endParaRPr>
                  </a:p>
                </p:txBody>
              </p:sp>
              <p:sp>
                <p:nvSpPr>
                  <p:cNvPr id="55" name="Line 6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84" y="1513"/>
                    <a:ext cx="1008" cy="72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pt-PT" sz="2400" b="0">
                      <a:latin typeface="+mn-lt"/>
                    </a:endParaRPr>
                  </a:p>
                </p:txBody>
              </p:sp>
              <p:sp>
                <p:nvSpPr>
                  <p:cNvPr id="56" name="Line 7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84" y="1609"/>
                    <a:ext cx="1008" cy="72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pt-PT" sz="2400" b="0">
                      <a:latin typeface="+mn-lt"/>
                    </a:endParaRPr>
                  </a:p>
                </p:txBody>
              </p:sp>
            </p:grpSp>
            <p:grpSp>
              <p:nvGrpSpPr>
                <p:cNvPr id="29724" name="Group 102"/>
                <p:cNvGrpSpPr>
                  <a:grpSpLocks/>
                </p:cNvGrpSpPr>
                <p:nvPr/>
              </p:nvGrpSpPr>
              <p:grpSpPr bwMode="auto">
                <a:xfrm>
                  <a:off x="3072" y="1513"/>
                  <a:ext cx="1008" cy="912"/>
                  <a:chOff x="3072" y="1513"/>
                  <a:chExt cx="1008" cy="912"/>
                </a:xfrm>
              </p:grpSpPr>
              <p:sp>
                <p:nvSpPr>
                  <p:cNvPr id="49" name="Line 8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072" y="1513"/>
                    <a:ext cx="1008" cy="72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pt-PT" sz="2400" b="0">
                      <a:latin typeface="+mn-lt"/>
                    </a:endParaRPr>
                  </a:p>
                </p:txBody>
              </p:sp>
              <p:sp>
                <p:nvSpPr>
                  <p:cNvPr id="50" name="Line 88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072" y="1561"/>
                    <a:ext cx="1008" cy="72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pt-PT" sz="2400" b="0">
                      <a:latin typeface="+mn-lt"/>
                    </a:endParaRPr>
                  </a:p>
                </p:txBody>
              </p:sp>
              <p:sp>
                <p:nvSpPr>
                  <p:cNvPr id="51" name="Line 9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072" y="1657"/>
                    <a:ext cx="1008" cy="72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pt-PT" sz="2400" b="0">
                      <a:latin typeface="+mn-lt"/>
                    </a:endParaRPr>
                  </a:p>
                </p:txBody>
              </p:sp>
              <p:sp>
                <p:nvSpPr>
                  <p:cNvPr id="52" name="Line 9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072" y="1705"/>
                    <a:ext cx="1008" cy="72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pt-PT" sz="2400" b="0">
                      <a:latin typeface="+mn-lt"/>
                    </a:endParaRPr>
                  </a:p>
                </p:txBody>
              </p:sp>
            </p:grpSp>
          </p:grpSp>
        </p:grpSp>
        <p:sp>
          <p:nvSpPr>
            <p:cNvPr id="43" name="AutoShape 93"/>
            <p:cNvSpPr>
              <a:spLocks noChangeArrowheads="1"/>
            </p:cNvSpPr>
            <p:nvPr/>
          </p:nvSpPr>
          <p:spPr bwMode="auto">
            <a:xfrm>
              <a:off x="144" y="624"/>
              <a:ext cx="2256" cy="912"/>
            </a:xfrm>
            <a:prstGeom prst="wedgeRoundRectCallout">
              <a:avLst>
                <a:gd name="adj1" fmla="val 38343"/>
                <a:gd name="adj2" fmla="val 76315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pt-PT" sz="1800" b="0" dirty="0" smtClean="0">
                  <a:latin typeface="+mn-lt"/>
                </a:rPr>
                <a:t>Cada chamada telefónica ocupa 64kb/s. Uma </a:t>
              </a:r>
              <a:r>
                <a:rPr lang="pt-PT" sz="1800" b="0" i="1" dirty="0" err="1" smtClean="0">
                  <a:latin typeface="+mn-lt"/>
                </a:rPr>
                <a:t>trunk</a:t>
              </a:r>
              <a:r>
                <a:rPr lang="pt-PT" sz="1800" b="0" i="1" dirty="0" smtClean="0">
                  <a:latin typeface="+mn-lt"/>
                </a:rPr>
                <a:t> </a:t>
              </a:r>
              <a:r>
                <a:rPr lang="pt-PT" sz="1800" b="0" i="1" dirty="0" err="1" smtClean="0">
                  <a:latin typeface="+mn-lt"/>
                </a:rPr>
                <a:t>line</a:t>
              </a:r>
              <a:r>
                <a:rPr lang="pt-PT" sz="1800" b="0" i="1" dirty="0" smtClean="0">
                  <a:latin typeface="+mn-lt"/>
                </a:rPr>
                <a:t> a 1 </a:t>
              </a:r>
              <a:r>
                <a:rPr lang="pt-PT" sz="1800" b="0" i="1" dirty="0" err="1" smtClean="0">
                  <a:latin typeface="+mn-lt"/>
                </a:rPr>
                <a:t>Gbps</a:t>
              </a:r>
              <a:r>
                <a:rPr lang="pt-PT" sz="1800" b="0" i="1" dirty="0" smtClean="0">
                  <a:latin typeface="+mn-lt"/>
                </a:rPr>
                <a:t> </a:t>
              </a:r>
              <a:r>
                <a:rPr lang="pt-PT" sz="1800" b="0" dirty="0" smtClean="0">
                  <a:latin typeface="+mn-lt"/>
                </a:rPr>
                <a:t>suportaria </a:t>
              </a:r>
              <a:r>
                <a:rPr lang="pt-PT" sz="1800" b="0" dirty="0" smtClean="0">
                  <a:latin typeface="+mn-lt"/>
                </a:rPr>
                <a:t>cerca de 16,000 chamadas simultâneas.</a:t>
              </a:r>
              <a:endParaRPr lang="pt-PT" sz="1800" b="0" dirty="0">
                <a:latin typeface="+mn-lt"/>
              </a:endParaRPr>
            </a:p>
          </p:txBody>
        </p:sp>
      </p:grpSp>
      <p:sp>
        <p:nvSpPr>
          <p:cNvPr id="73" name="Line 108"/>
          <p:cNvSpPr>
            <a:spLocks noChangeShapeType="1"/>
          </p:cNvSpPr>
          <p:nvPr/>
        </p:nvSpPr>
        <p:spPr bwMode="auto">
          <a:xfrm>
            <a:off x="1247775" y="3294063"/>
            <a:ext cx="1143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pic>
        <p:nvPicPr>
          <p:cNvPr id="29716" name="Picture 25" descr="Click To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781300"/>
            <a:ext cx="12954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7" name="Picture 25" descr="Click To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565400"/>
            <a:ext cx="12954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78259D-3E60-AA44-AF93-D0EC0FF721E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Rectangle 1026"/>
          <p:cNvSpPr txBox="1">
            <a:spLocks noChangeArrowheads="1"/>
          </p:cNvSpPr>
          <p:nvPr/>
        </p:nvSpPr>
        <p:spPr bwMode="auto">
          <a:xfrm>
            <a:off x="755650" y="188913"/>
            <a:ext cx="77724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dirty="0" smtClean="0">
                <a:latin typeface="+mn-lt"/>
              </a:rPr>
              <a:t>Modelo de custos ≈ faturação</a:t>
            </a:r>
            <a:endParaRPr lang="pt-PT" sz="3200" dirty="0">
              <a:latin typeface="+mn-lt"/>
            </a:endParaRPr>
          </a:p>
        </p:txBody>
      </p:sp>
      <p:sp>
        <p:nvSpPr>
          <p:cNvPr id="67" name="Rectangle 3"/>
          <p:cNvSpPr txBox="1">
            <a:spLocks noChangeArrowheads="1"/>
          </p:cNvSpPr>
          <p:nvPr/>
        </p:nvSpPr>
        <p:spPr>
          <a:xfrm>
            <a:off x="251520" y="1556792"/>
            <a:ext cx="8610600" cy="4536504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2400" b="0" dirty="0" smtClean="0"/>
              <a:t>Taxa fixa mensal para amortizar o </a:t>
            </a:r>
            <a:r>
              <a:rPr lang="pt-PT" sz="2400" b="0" i="1" dirty="0" smtClean="0"/>
              <a:t>local </a:t>
            </a:r>
            <a:r>
              <a:rPr lang="pt-PT" sz="2400" b="0" i="1" dirty="0" err="1" smtClean="0"/>
              <a:t>loop</a:t>
            </a:r>
            <a:r>
              <a:rPr lang="pt-PT" sz="2400" b="0" i="1" dirty="0" smtClean="0"/>
              <a:t> </a:t>
            </a:r>
            <a:r>
              <a:rPr lang="pt-PT" sz="2400" b="0" dirty="0" smtClean="0"/>
              <a:t>e o direito de utilizar a rede</a:t>
            </a:r>
            <a:endParaRPr lang="pt-PT" sz="2400" b="0" dirty="0" smtClean="0"/>
          </a:p>
          <a:p>
            <a:pPr>
              <a:defRPr/>
            </a:pPr>
            <a:r>
              <a:rPr lang="pt-PT" sz="2400" b="0" dirty="0" smtClean="0"/>
              <a:t>Chamadas cobradas </a:t>
            </a:r>
            <a:r>
              <a:rPr lang="pt-PT" sz="2400" b="0" dirty="0" smtClean="0"/>
              <a:t>dependendo da </a:t>
            </a:r>
            <a:r>
              <a:rPr lang="pt-PT" sz="2400" b="0" dirty="0" smtClean="0"/>
              <a:t>duração e </a:t>
            </a:r>
            <a:r>
              <a:rPr lang="pt-PT" sz="2400" b="0" dirty="0" smtClean="0"/>
              <a:t>distância</a:t>
            </a:r>
            <a:endParaRPr lang="pt-PT" sz="2400" b="0" dirty="0"/>
          </a:p>
          <a:p>
            <a:pPr>
              <a:defRPr/>
            </a:pPr>
            <a:r>
              <a:rPr lang="pt-PT" sz="2400" b="0" dirty="0"/>
              <a:t>C</a:t>
            </a:r>
            <a:r>
              <a:rPr lang="pt-PT" sz="2400" b="0" dirty="0" smtClean="0"/>
              <a:t>usto das chamadas indexado à </a:t>
            </a:r>
            <a:r>
              <a:rPr lang="pt-PT" sz="2400" b="0" dirty="0" smtClean="0"/>
              <a:t>utilização </a:t>
            </a:r>
            <a:r>
              <a:rPr lang="pt-PT" sz="2400" b="0" dirty="0" smtClean="0"/>
              <a:t>da rede</a:t>
            </a:r>
          </a:p>
          <a:p>
            <a:pPr marL="0" indent="0">
              <a:buNone/>
              <a:defRPr/>
            </a:pPr>
            <a:endParaRPr lang="pt-PT" sz="2400" b="0" dirty="0" smtClean="0"/>
          </a:p>
          <a:p>
            <a:pPr>
              <a:defRPr/>
            </a:pPr>
            <a:endParaRPr lang="pt-PT" sz="2400" b="0" dirty="0"/>
          </a:p>
          <a:p>
            <a:pPr>
              <a:defRPr/>
            </a:pPr>
            <a:r>
              <a:rPr lang="pt-PT" sz="2400" b="0" dirty="0" smtClean="0"/>
              <a:t>Curiosidade histórica: </a:t>
            </a:r>
          </a:p>
          <a:p>
            <a:pPr lvl="1">
              <a:defRPr/>
            </a:pPr>
            <a:r>
              <a:rPr lang="pt-PT" sz="2000" b="0" dirty="0" smtClean="0"/>
              <a:t>para </a:t>
            </a:r>
            <a:r>
              <a:rPr lang="pt-PT" sz="2000" b="0" dirty="0" smtClean="0"/>
              <a:t>fomentar a concorrência </a:t>
            </a:r>
            <a:r>
              <a:rPr lang="pt-PT" sz="2000" b="0" dirty="0" smtClean="0"/>
              <a:t>as “</a:t>
            </a:r>
            <a:r>
              <a:rPr lang="pt-PT" sz="2000" b="0" dirty="0" err="1" smtClean="0"/>
              <a:t>Baby</a:t>
            </a:r>
            <a:r>
              <a:rPr lang="pt-PT" sz="2000" b="0" dirty="0" smtClean="0"/>
              <a:t> </a:t>
            </a:r>
            <a:r>
              <a:rPr lang="pt-PT" sz="2000" b="0" dirty="0" err="1" smtClean="0"/>
              <a:t>Bells</a:t>
            </a:r>
            <a:r>
              <a:rPr lang="pt-PT" sz="2000" b="0" dirty="0" smtClean="0"/>
              <a:t>”</a:t>
            </a:r>
            <a:r>
              <a:rPr lang="pt-PT" sz="2000" b="0" dirty="0" smtClean="0"/>
              <a:t> foram obrigadas a fazer </a:t>
            </a:r>
            <a:r>
              <a:rPr lang="pt-PT" sz="2000" b="0" i="1" dirty="0" err="1" smtClean="0"/>
              <a:t>unbundling</a:t>
            </a:r>
            <a:r>
              <a:rPr lang="pt-PT" sz="2000" b="0" dirty="0" smtClean="0"/>
              <a:t> do serviço de </a:t>
            </a:r>
            <a:r>
              <a:rPr lang="pt-PT" sz="2000" b="0" dirty="0" smtClean="0"/>
              <a:t>longa distância</a:t>
            </a:r>
          </a:p>
        </p:txBody>
      </p:sp>
    </p:spTree>
    <p:extLst>
      <p:ext uri="{BB962C8B-B14F-4D97-AF65-F5344CB8AC3E}">
        <p14:creationId xmlns:p14="http://schemas.microsoft.com/office/powerpoint/2010/main" val="406146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E73764-16C3-4643-BE63-31CCFBA70637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373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40792" y="377428"/>
            <a:ext cx="8382000" cy="685800"/>
          </a:xfrm>
        </p:spPr>
        <p:txBody>
          <a:bodyPr/>
          <a:lstStyle/>
          <a:p>
            <a:pPr>
              <a:defRPr/>
            </a:pPr>
            <a:r>
              <a:rPr lang="pt-PT" sz="2800" dirty="0" smtClean="0">
                <a:cs typeface="+mj-cs"/>
              </a:rPr>
              <a:t>A comutação de pacotes e a multiplexagem estatística entram em cena</a:t>
            </a:r>
          </a:p>
        </p:txBody>
      </p:sp>
      <p:sp>
        <p:nvSpPr>
          <p:cNvPr id="73731" name="Line 2051"/>
          <p:cNvSpPr>
            <a:spLocks noChangeShapeType="1"/>
          </p:cNvSpPr>
          <p:nvPr/>
        </p:nvSpPr>
        <p:spPr bwMode="auto">
          <a:xfrm>
            <a:off x="5562600" y="2971800"/>
            <a:ext cx="1143000" cy="2286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32" name="Line 2052"/>
          <p:cNvSpPr>
            <a:spLocks noChangeShapeType="1"/>
          </p:cNvSpPr>
          <p:nvPr/>
        </p:nvSpPr>
        <p:spPr bwMode="auto">
          <a:xfrm flipV="1">
            <a:off x="5562600" y="3429000"/>
            <a:ext cx="1143000" cy="2286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grpSp>
        <p:nvGrpSpPr>
          <p:cNvPr id="53255" name="Group 2053"/>
          <p:cNvGrpSpPr>
            <a:grpSpLocks/>
          </p:cNvGrpSpPr>
          <p:nvPr/>
        </p:nvGrpSpPr>
        <p:grpSpPr bwMode="auto">
          <a:xfrm>
            <a:off x="6705600" y="3124200"/>
            <a:ext cx="609600" cy="381000"/>
            <a:chOff x="3696" y="1392"/>
            <a:chExt cx="384" cy="240"/>
          </a:xfrm>
        </p:grpSpPr>
        <p:grpSp>
          <p:nvGrpSpPr>
            <p:cNvPr id="53273" name="Group 2054"/>
            <p:cNvGrpSpPr>
              <a:grpSpLocks/>
            </p:cNvGrpSpPr>
            <p:nvPr/>
          </p:nvGrpSpPr>
          <p:grpSpPr bwMode="auto">
            <a:xfrm>
              <a:off x="3792" y="1392"/>
              <a:ext cx="288" cy="240"/>
              <a:chOff x="3792" y="1392"/>
              <a:chExt cx="288" cy="240"/>
            </a:xfrm>
          </p:grpSpPr>
          <p:sp>
            <p:nvSpPr>
              <p:cNvPr id="73735" name="Rectangle 2055"/>
              <p:cNvSpPr>
                <a:spLocks noChangeArrowheads="1"/>
              </p:cNvSpPr>
              <p:nvPr/>
            </p:nvSpPr>
            <p:spPr bwMode="auto">
              <a:xfrm>
                <a:off x="3792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73736" name="Rectangle 2056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  <p:sp>
            <p:nvSpPr>
              <p:cNvPr id="73737" name="Rectangle 2057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pt-PT">
                  <a:cs typeface="+mn-cs"/>
                </a:endParaRPr>
              </a:p>
            </p:txBody>
          </p:sp>
        </p:grpSp>
        <p:sp>
          <p:nvSpPr>
            <p:cNvPr id="73738" name="Line 2058"/>
            <p:cNvSpPr>
              <a:spLocks noChangeShapeType="1"/>
            </p:cNvSpPr>
            <p:nvPr/>
          </p:nvSpPr>
          <p:spPr bwMode="auto">
            <a:xfrm>
              <a:off x="3696" y="139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  <p:sp>
          <p:nvSpPr>
            <p:cNvPr id="73739" name="Line 2059"/>
            <p:cNvSpPr>
              <a:spLocks noChangeShapeType="1"/>
            </p:cNvSpPr>
            <p:nvPr/>
          </p:nvSpPr>
          <p:spPr bwMode="auto">
            <a:xfrm>
              <a:off x="3696" y="163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</p:grpSp>
      <p:sp>
        <p:nvSpPr>
          <p:cNvPr id="73740" name="Line 2060"/>
          <p:cNvSpPr>
            <a:spLocks noChangeShapeType="1"/>
          </p:cNvSpPr>
          <p:nvPr/>
        </p:nvSpPr>
        <p:spPr bwMode="auto">
          <a:xfrm flipV="1">
            <a:off x="7391400" y="3276600"/>
            <a:ext cx="1143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1" name="Text Box 2061"/>
          <p:cNvSpPr txBox="1">
            <a:spLocks noChangeArrowheads="1"/>
          </p:cNvSpPr>
          <p:nvPr/>
        </p:nvSpPr>
        <p:spPr bwMode="auto">
          <a:xfrm>
            <a:off x="5119651" y="2632075"/>
            <a:ext cx="4620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 i="1">
                <a:latin typeface="+mn-lt"/>
                <a:cs typeface="+mn-cs"/>
              </a:rPr>
              <a:t>A</a:t>
            </a:r>
          </a:p>
        </p:txBody>
      </p:sp>
      <p:sp>
        <p:nvSpPr>
          <p:cNvPr id="73742" name="Text Box 2062"/>
          <p:cNvSpPr txBox="1">
            <a:spLocks noChangeArrowheads="1"/>
          </p:cNvSpPr>
          <p:nvPr/>
        </p:nvSpPr>
        <p:spPr bwMode="auto">
          <a:xfrm>
            <a:off x="5148488" y="3424238"/>
            <a:ext cx="4361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 i="1">
                <a:latin typeface="+mn-lt"/>
                <a:cs typeface="+mn-cs"/>
              </a:rPr>
              <a:t>B</a:t>
            </a:r>
          </a:p>
        </p:txBody>
      </p:sp>
      <p:sp>
        <p:nvSpPr>
          <p:cNvPr id="73743" name="Text Box 2063"/>
          <p:cNvSpPr txBox="1">
            <a:spLocks noChangeArrowheads="1"/>
          </p:cNvSpPr>
          <p:nvPr/>
        </p:nvSpPr>
        <p:spPr bwMode="auto">
          <a:xfrm>
            <a:off x="7979653" y="2814638"/>
            <a:ext cx="5141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 i="1" dirty="0" err="1" smtClean="0">
                <a:latin typeface="+mn-lt"/>
                <a:cs typeface="+mn-cs"/>
              </a:rPr>
              <a:t>V</a:t>
            </a:r>
            <a:r>
              <a:rPr lang="en-US" b="0" i="1" baseline="-25000" dirty="0" err="1" smtClean="0">
                <a:latin typeface="+mn-lt"/>
                <a:cs typeface="+mn-cs"/>
              </a:rPr>
              <a:t>t</a:t>
            </a:r>
            <a:endParaRPr lang="en-US" b="0" i="1" dirty="0">
              <a:latin typeface="+mn-lt"/>
              <a:cs typeface="+mn-cs"/>
            </a:endParaRPr>
          </a:p>
        </p:txBody>
      </p:sp>
      <p:sp>
        <p:nvSpPr>
          <p:cNvPr id="73744" name="Freeform 2064"/>
          <p:cNvSpPr>
            <a:spLocks/>
          </p:cNvSpPr>
          <p:nvPr/>
        </p:nvSpPr>
        <p:spPr bwMode="auto">
          <a:xfrm>
            <a:off x="838200" y="3311525"/>
            <a:ext cx="3276600" cy="803275"/>
          </a:xfrm>
          <a:custGeom>
            <a:avLst/>
            <a:gdLst>
              <a:gd name="T0" fmla="*/ 0 w 2064"/>
              <a:gd name="T1" fmla="*/ 329 h 506"/>
              <a:gd name="T2" fmla="*/ 210 w 2064"/>
              <a:gd name="T3" fmla="*/ 478 h 506"/>
              <a:gd name="T4" fmla="*/ 311 w 2064"/>
              <a:gd name="T5" fmla="*/ 158 h 506"/>
              <a:gd name="T6" fmla="*/ 466 w 2064"/>
              <a:gd name="T7" fmla="*/ 487 h 506"/>
              <a:gd name="T8" fmla="*/ 624 w 2064"/>
              <a:gd name="T9" fmla="*/ 89 h 506"/>
              <a:gd name="T10" fmla="*/ 667 w 2064"/>
              <a:gd name="T11" fmla="*/ 267 h 506"/>
              <a:gd name="T12" fmla="*/ 795 w 2064"/>
              <a:gd name="T13" fmla="*/ 2 h 506"/>
              <a:gd name="T14" fmla="*/ 912 w 2064"/>
              <a:gd name="T15" fmla="*/ 281 h 506"/>
              <a:gd name="T16" fmla="*/ 1070 w 2064"/>
              <a:gd name="T17" fmla="*/ 423 h 506"/>
              <a:gd name="T18" fmla="*/ 1161 w 2064"/>
              <a:gd name="T19" fmla="*/ 395 h 506"/>
              <a:gd name="T20" fmla="*/ 1248 w 2064"/>
              <a:gd name="T21" fmla="*/ 137 h 506"/>
              <a:gd name="T22" fmla="*/ 1554 w 2064"/>
              <a:gd name="T23" fmla="*/ 167 h 506"/>
              <a:gd name="T24" fmla="*/ 1618 w 2064"/>
              <a:gd name="T25" fmla="*/ 286 h 506"/>
              <a:gd name="T26" fmla="*/ 1792 w 2064"/>
              <a:gd name="T27" fmla="*/ 158 h 506"/>
              <a:gd name="T28" fmla="*/ 1947 w 2064"/>
              <a:gd name="T29" fmla="*/ 276 h 506"/>
              <a:gd name="T30" fmla="*/ 2064 w 2064"/>
              <a:gd name="T31" fmla="*/ 28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64" h="506">
                <a:moveTo>
                  <a:pt x="0" y="329"/>
                </a:moveTo>
                <a:cubicBezTo>
                  <a:pt x="35" y="354"/>
                  <a:pt x="158" y="506"/>
                  <a:pt x="210" y="478"/>
                </a:cubicBezTo>
                <a:cubicBezTo>
                  <a:pt x="262" y="450"/>
                  <a:pt x="268" y="157"/>
                  <a:pt x="311" y="158"/>
                </a:cubicBezTo>
                <a:cubicBezTo>
                  <a:pt x="354" y="159"/>
                  <a:pt x="414" y="498"/>
                  <a:pt x="466" y="487"/>
                </a:cubicBezTo>
                <a:cubicBezTo>
                  <a:pt x="518" y="476"/>
                  <a:pt x="591" y="126"/>
                  <a:pt x="624" y="89"/>
                </a:cubicBezTo>
                <a:cubicBezTo>
                  <a:pt x="657" y="52"/>
                  <a:pt x="639" y="281"/>
                  <a:pt x="667" y="267"/>
                </a:cubicBezTo>
                <a:cubicBezTo>
                  <a:pt x="695" y="253"/>
                  <a:pt x="754" y="0"/>
                  <a:pt x="795" y="2"/>
                </a:cubicBezTo>
                <a:cubicBezTo>
                  <a:pt x="836" y="4"/>
                  <a:pt x="866" y="211"/>
                  <a:pt x="912" y="281"/>
                </a:cubicBezTo>
                <a:cubicBezTo>
                  <a:pt x="958" y="351"/>
                  <a:pt x="1029" y="404"/>
                  <a:pt x="1070" y="423"/>
                </a:cubicBezTo>
                <a:cubicBezTo>
                  <a:pt x="1111" y="442"/>
                  <a:pt x="1131" y="443"/>
                  <a:pt x="1161" y="395"/>
                </a:cubicBezTo>
                <a:cubicBezTo>
                  <a:pt x="1191" y="347"/>
                  <a:pt x="1182" y="175"/>
                  <a:pt x="1248" y="137"/>
                </a:cubicBezTo>
                <a:cubicBezTo>
                  <a:pt x="1314" y="99"/>
                  <a:pt x="1492" y="142"/>
                  <a:pt x="1554" y="167"/>
                </a:cubicBezTo>
                <a:cubicBezTo>
                  <a:pt x="1616" y="192"/>
                  <a:pt x="1578" y="287"/>
                  <a:pt x="1618" y="286"/>
                </a:cubicBezTo>
                <a:cubicBezTo>
                  <a:pt x="1658" y="285"/>
                  <a:pt x="1737" y="160"/>
                  <a:pt x="1792" y="158"/>
                </a:cubicBezTo>
                <a:cubicBezTo>
                  <a:pt x="1847" y="156"/>
                  <a:pt x="1902" y="255"/>
                  <a:pt x="1947" y="276"/>
                </a:cubicBezTo>
                <a:cubicBezTo>
                  <a:pt x="1992" y="297"/>
                  <a:pt x="2040" y="280"/>
                  <a:pt x="2064" y="281"/>
                </a:cubicBezTo>
              </a:path>
            </a:pathLst>
          </a:custGeom>
          <a:noFill/>
          <a:ln w="38100" cap="flat" cmpd="sng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5" name="Freeform 2065"/>
          <p:cNvSpPr>
            <a:spLocks/>
          </p:cNvSpPr>
          <p:nvPr/>
        </p:nvSpPr>
        <p:spPr bwMode="auto">
          <a:xfrm>
            <a:off x="838200" y="3352800"/>
            <a:ext cx="3276600" cy="755650"/>
          </a:xfrm>
          <a:custGeom>
            <a:avLst/>
            <a:gdLst>
              <a:gd name="T0" fmla="*/ 0 w 2064"/>
              <a:gd name="T1" fmla="*/ 299 h 476"/>
              <a:gd name="T2" fmla="*/ 210 w 2064"/>
              <a:gd name="T3" fmla="*/ 448 h 476"/>
              <a:gd name="T4" fmla="*/ 311 w 2064"/>
              <a:gd name="T5" fmla="*/ 128 h 476"/>
              <a:gd name="T6" fmla="*/ 432 w 2064"/>
              <a:gd name="T7" fmla="*/ 11 h 476"/>
              <a:gd name="T8" fmla="*/ 624 w 2064"/>
              <a:gd name="T9" fmla="*/ 59 h 476"/>
              <a:gd name="T10" fmla="*/ 667 w 2064"/>
              <a:gd name="T11" fmla="*/ 237 h 476"/>
              <a:gd name="T12" fmla="*/ 768 w 2064"/>
              <a:gd name="T13" fmla="*/ 347 h 476"/>
              <a:gd name="T14" fmla="*/ 912 w 2064"/>
              <a:gd name="T15" fmla="*/ 251 h 476"/>
              <a:gd name="T16" fmla="*/ 1008 w 2064"/>
              <a:gd name="T17" fmla="*/ 107 h 476"/>
              <a:gd name="T18" fmla="*/ 1056 w 2064"/>
              <a:gd name="T19" fmla="*/ 11 h 476"/>
              <a:gd name="T20" fmla="*/ 1248 w 2064"/>
              <a:gd name="T21" fmla="*/ 107 h 476"/>
              <a:gd name="T22" fmla="*/ 1584 w 2064"/>
              <a:gd name="T23" fmla="*/ 395 h 476"/>
              <a:gd name="T24" fmla="*/ 1920 w 2064"/>
              <a:gd name="T25" fmla="*/ 395 h 476"/>
              <a:gd name="T26" fmla="*/ 2064 w 2064"/>
              <a:gd name="T27" fmla="*/ 251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64" h="476">
                <a:moveTo>
                  <a:pt x="0" y="299"/>
                </a:moveTo>
                <a:cubicBezTo>
                  <a:pt x="35" y="324"/>
                  <a:pt x="158" y="476"/>
                  <a:pt x="210" y="448"/>
                </a:cubicBezTo>
                <a:cubicBezTo>
                  <a:pt x="262" y="420"/>
                  <a:pt x="274" y="201"/>
                  <a:pt x="311" y="128"/>
                </a:cubicBezTo>
                <a:cubicBezTo>
                  <a:pt x="348" y="55"/>
                  <a:pt x="380" y="22"/>
                  <a:pt x="432" y="11"/>
                </a:cubicBezTo>
                <a:cubicBezTo>
                  <a:pt x="484" y="0"/>
                  <a:pt x="585" y="21"/>
                  <a:pt x="624" y="59"/>
                </a:cubicBezTo>
                <a:cubicBezTo>
                  <a:pt x="663" y="97"/>
                  <a:pt x="643" y="189"/>
                  <a:pt x="667" y="237"/>
                </a:cubicBezTo>
                <a:cubicBezTo>
                  <a:pt x="691" y="285"/>
                  <a:pt x="727" y="345"/>
                  <a:pt x="768" y="347"/>
                </a:cubicBezTo>
                <a:cubicBezTo>
                  <a:pt x="809" y="349"/>
                  <a:pt x="872" y="291"/>
                  <a:pt x="912" y="251"/>
                </a:cubicBezTo>
                <a:cubicBezTo>
                  <a:pt x="952" y="211"/>
                  <a:pt x="984" y="147"/>
                  <a:pt x="1008" y="107"/>
                </a:cubicBezTo>
                <a:cubicBezTo>
                  <a:pt x="1032" y="67"/>
                  <a:pt x="1016" y="11"/>
                  <a:pt x="1056" y="11"/>
                </a:cubicBezTo>
                <a:cubicBezTo>
                  <a:pt x="1096" y="11"/>
                  <a:pt x="1160" y="43"/>
                  <a:pt x="1248" y="107"/>
                </a:cubicBezTo>
                <a:cubicBezTo>
                  <a:pt x="1336" y="171"/>
                  <a:pt x="1472" y="347"/>
                  <a:pt x="1584" y="395"/>
                </a:cubicBezTo>
                <a:cubicBezTo>
                  <a:pt x="1696" y="443"/>
                  <a:pt x="1840" y="419"/>
                  <a:pt x="1920" y="395"/>
                </a:cubicBezTo>
                <a:cubicBezTo>
                  <a:pt x="2000" y="371"/>
                  <a:pt x="2048" y="291"/>
                  <a:pt x="2064" y="251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6" name="Line 2066"/>
          <p:cNvSpPr>
            <a:spLocks noChangeShapeType="1"/>
          </p:cNvSpPr>
          <p:nvPr/>
        </p:nvSpPr>
        <p:spPr bwMode="auto">
          <a:xfrm>
            <a:off x="914400" y="1600200"/>
            <a:ext cx="0" cy="2743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7" name="Line 2067"/>
          <p:cNvSpPr>
            <a:spLocks noChangeShapeType="1"/>
          </p:cNvSpPr>
          <p:nvPr/>
        </p:nvSpPr>
        <p:spPr bwMode="auto">
          <a:xfrm flipH="1" flipV="1">
            <a:off x="685800" y="4114800"/>
            <a:ext cx="35052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8" name="Freeform 2068"/>
          <p:cNvSpPr>
            <a:spLocks/>
          </p:cNvSpPr>
          <p:nvPr/>
        </p:nvSpPr>
        <p:spPr bwMode="auto">
          <a:xfrm>
            <a:off x="830263" y="2860675"/>
            <a:ext cx="3295650" cy="1138238"/>
          </a:xfrm>
          <a:custGeom>
            <a:avLst/>
            <a:gdLst>
              <a:gd name="T0" fmla="*/ 0 w 2076"/>
              <a:gd name="T1" fmla="*/ 381 h 717"/>
              <a:gd name="T2" fmla="*/ 211 w 2076"/>
              <a:gd name="T3" fmla="*/ 673 h 717"/>
              <a:gd name="T4" fmla="*/ 293 w 2076"/>
              <a:gd name="T5" fmla="*/ 116 h 717"/>
              <a:gd name="T6" fmla="*/ 439 w 2076"/>
              <a:gd name="T7" fmla="*/ 253 h 717"/>
              <a:gd name="T8" fmla="*/ 613 w 2076"/>
              <a:gd name="T9" fmla="*/ 6 h 717"/>
              <a:gd name="T10" fmla="*/ 686 w 2076"/>
              <a:gd name="T11" fmla="*/ 216 h 717"/>
              <a:gd name="T12" fmla="*/ 805 w 2076"/>
              <a:gd name="T13" fmla="*/ 15 h 717"/>
              <a:gd name="T14" fmla="*/ 896 w 2076"/>
              <a:gd name="T15" fmla="*/ 244 h 717"/>
              <a:gd name="T16" fmla="*/ 1015 w 2076"/>
              <a:gd name="T17" fmla="*/ 225 h 717"/>
              <a:gd name="T18" fmla="*/ 1043 w 2076"/>
              <a:gd name="T19" fmla="*/ 235 h 717"/>
              <a:gd name="T20" fmla="*/ 1271 w 2076"/>
              <a:gd name="T21" fmla="*/ 152 h 717"/>
              <a:gd name="T22" fmla="*/ 1573 w 2076"/>
              <a:gd name="T23" fmla="*/ 335 h 717"/>
              <a:gd name="T24" fmla="*/ 1628 w 2076"/>
              <a:gd name="T25" fmla="*/ 408 h 717"/>
              <a:gd name="T26" fmla="*/ 1783 w 2076"/>
              <a:gd name="T27" fmla="*/ 335 h 717"/>
              <a:gd name="T28" fmla="*/ 2076 w 2076"/>
              <a:gd name="T29" fmla="*/ 399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076" h="717">
                <a:moveTo>
                  <a:pt x="0" y="381"/>
                </a:moveTo>
                <a:cubicBezTo>
                  <a:pt x="35" y="430"/>
                  <a:pt x="162" y="717"/>
                  <a:pt x="211" y="673"/>
                </a:cubicBezTo>
                <a:cubicBezTo>
                  <a:pt x="260" y="629"/>
                  <a:pt x="255" y="186"/>
                  <a:pt x="293" y="116"/>
                </a:cubicBezTo>
                <a:cubicBezTo>
                  <a:pt x="331" y="46"/>
                  <a:pt x="386" y="271"/>
                  <a:pt x="439" y="253"/>
                </a:cubicBezTo>
                <a:cubicBezTo>
                  <a:pt x="492" y="235"/>
                  <a:pt x="572" y="12"/>
                  <a:pt x="613" y="6"/>
                </a:cubicBezTo>
                <a:cubicBezTo>
                  <a:pt x="654" y="0"/>
                  <a:pt x="654" y="214"/>
                  <a:pt x="686" y="216"/>
                </a:cubicBezTo>
                <a:cubicBezTo>
                  <a:pt x="718" y="218"/>
                  <a:pt x="770" y="10"/>
                  <a:pt x="805" y="15"/>
                </a:cubicBezTo>
                <a:cubicBezTo>
                  <a:pt x="840" y="20"/>
                  <a:pt x="861" y="209"/>
                  <a:pt x="896" y="244"/>
                </a:cubicBezTo>
                <a:cubicBezTo>
                  <a:pt x="931" y="279"/>
                  <a:pt x="991" y="226"/>
                  <a:pt x="1015" y="225"/>
                </a:cubicBezTo>
                <a:cubicBezTo>
                  <a:pt x="1039" y="224"/>
                  <a:pt x="1000" y="247"/>
                  <a:pt x="1043" y="235"/>
                </a:cubicBezTo>
                <a:cubicBezTo>
                  <a:pt x="1086" y="223"/>
                  <a:pt x="1183" y="135"/>
                  <a:pt x="1271" y="152"/>
                </a:cubicBezTo>
                <a:cubicBezTo>
                  <a:pt x="1359" y="169"/>
                  <a:pt x="1513" y="292"/>
                  <a:pt x="1573" y="335"/>
                </a:cubicBezTo>
                <a:cubicBezTo>
                  <a:pt x="1633" y="378"/>
                  <a:pt x="1593" y="408"/>
                  <a:pt x="1628" y="408"/>
                </a:cubicBezTo>
                <a:cubicBezTo>
                  <a:pt x="1663" y="408"/>
                  <a:pt x="1708" y="336"/>
                  <a:pt x="1783" y="335"/>
                </a:cubicBezTo>
                <a:cubicBezTo>
                  <a:pt x="1858" y="334"/>
                  <a:pt x="2015" y="386"/>
                  <a:pt x="2076" y="399"/>
                </a:cubicBezTo>
              </a:path>
            </a:pathLst>
          </a:custGeom>
          <a:noFill/>
          <a:ln w="38100" cmpd="sng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49" name="Line 2069"/>
          <p:cNvSpPr>
            <a:spLocks noChangeShapeType="1"/>
          </p:cNvSpPr>
          <p:nvPr/>
        </p:nvSpPr>
        <p:spPr bwMode="auto">
          <a:xfrm>
            <a:off x="685800" y="285750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50" name="Line 2070"/>
          <p:cNvSpPr>
            <a:spLocks noChangeShapeType="1"/>
          </p:cNvSpPr>
          <p:nvPr/>
        </p:nvSpPr>
        <p:spPr bwMode="auto">
          <a:xfrm>
            <a:off x="685800" y="243840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73751" name="Text Box 2071"/>
          <p:cNvSpPr txBox="1">
            <a:spLocks noChangeArrowheads="1"/>
          </p:cNvSpPr>
          <p:nvPr/>
        </p:nvSpPr>
        <p:spPr bwMode="auto">
          <a:xfrm>
            <a:off x="3613693" y="2030413"/>
            <a:ext cx="5704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 dirty="0">
                <a:latin typeface="+mn-lt"/>
                <a:cs typeface="+mn-cs"/>
              </a:rPr>
              <a:t>2</a:t>
            </a:r>
            <a:r>
              <a:rPr lang="en-US" b="0" i="1" dirty="0">
                <a:latin typeface="+mn-lt"/>
                <a:cs typeface="+mn-cs"/>
              </a:rPr>
              <a:t>C</a:t>
            </a:r>
          </a:p>
        </p:txBody>
      </p:sp>
      <p:sp>
        <p:nvSpPr>
          <p:cNvPr id="73752" name="Text Box 2072"/>
          <p:cNvSpPr txBox="1">
            <a:spLocks noChangeArrowheads="1"/>
          </p:cNvSpPr>
          <p:nvPr/>
        </p:nvSpPr>
        <p:spPr bwMode="auto">
          <a:xfrm>
            <a:off x="3605364" y="2509838"/>
            <a:ext cx="10934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 i="1" dirty="0" err="1" smtClean="0">
                <a:latin typeface="+mn-lt"/>
                <a:cs typeface="+mn-cs"/>
              </a:rPr>
              <a:t>V</a:t>
            </a:r>
            <a:r>
              <a:rPr lang="en-US" b="0" i="1" baseline="-25000" dirty="0" err="1" smtClean="0">
                <a:latin typeface="+mn-lt"/>
                <a:cs typeface="+mn-cs"/>
              </a:rPr>
              <a:t>t</a:t>
            </a:r>
            <a:r>
              <a:rPr lang="en-US" b="0" i="1" dirty="0" smtClean="0">
                <a:latin typeface="+mn-lt"/>
                <a:cs typeface="+mn-cs"/>
              </a:rPr>
              <a:t> </a:t>
            </a:r>
            <a:r>
              <a:rPr lang="en-US" b="0" i="1" dirty="0">
                <a:latin typeface="+mn-lt"/>
                <a:cs typeface="+mn-cs"/>
              </a:rPr>
              <a:t>&lt; </a:t>
            </a:r>
            <a:r>
              <a:rPr lang="en-US" b="0" dirty="0">
                <a:latin typeface="+mn-lt"/>
                <a:cs typeface="+mn-cs"/>
              </a:rPr>
              <a:t>2</a:t>
            </a:r>
            <a:r>
              <a:rPr lang="en-US" b="0" i="1" dirty="0">
                <a:latin typeface="+mn-lt"/>
                <a:cs typeface="+mn-cs"/>
              </a:rPr>
              <a:t>C</a:t>
            </a:r>
          </a:p>
        </p:txBody>
      </p:sp>
      <p:sp>
        <p:nvSpPr>
          <p:cNvPr id="73753" name="Text Box 2073"/>
          <p:cNvSpPr txBox="1">
            <a:spLocks noChangeArrowheads="1"/>
          </p:cNvSpPr>
          <p:nvPr/>
        </p:nvSpPr>
        <p:spPr bwMode="auto">
          <a:xfrm>
            <a:off x="998128" y="1671638"/>
            <a:ext cx="7469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s-ES_tradnl" b="0" i="1">
                <a:latin typeface="+mn-lt"/>
                <a:cs typeface="+mn-cs"/>
              </a:rPr>
              <a:t>A+B</a:t>
            </a:r>
            <a:endParaRPr lang="en-US" b="0" i="1">
              <a:latin typeface="+mn-lt"/>
              <a:cs typeface="+mn-cs"/>
            </a:endParaRPr>
          </a:p>
        </p:txBody>
      </p:sp>
      <p:sp>
        <p:nvSpPr>
          <p:cNvPr id="73754" name="Text Box 2074"/>
          <p:cNvSpPr txBox="1">
            <a:spLocks noChangeArrowheads="1"/>
          </p:cNvSpPr>
          <p:nvPr/>
        </p:nvSpPr>
        <p:spPr bwMode="auto">
          <a:xfrm>
            <a:off x="3437244" y="4144963"/>
            <a:ext cx="8772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800" b="0" dirty="0" smtClean="0">
                <a:latin typeface="+mn-lt"/>
                <a:cs typeface="+mn-cs"/>
              </a:rPr>
              <a:t>tempo</a:t>
            </a:r>
            <a:endParaRPr lang="en-US" sz="1800" b="0" dirty="0">
              <a:latin typeface="+mn-lt"/>
              <a:cs typeface="+mn-cs"/>
            </a:endParaRPr>
          </a:p>
        </p:txBody>
      </p:sp>
      <p:sp>
        <p:nvSpPr>
          <p:cNvPr id="73755" name="Text Box 2075"/>
          <p:cNvSpPr txBox="1">
            <a:spLocks noChangeArrowheads="1"/>
          </p:cNvSpPr>
          <p:nvPr/>
        </p:nvSpPr>
        <p:spPr bwMode="auto">
          <a:xfrm>
            <a:off x="899592" y="1340768"/>
            <a:ext cx="64355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800" b="0" dirty="0" smtClean="0">
                <a:latin typeface="+mn-lt"/>
                <a:cs typeface="+mn-cs"/>
              </a:rPr>
              <a:t>Taxa de </a:t>
            </a:r>
            <a:r>
              <a:rPr lang="en-US" sz="1800" b="0" dirty="0" err="1" smtClean="0">
                <a:latin typeface="+mn-lt"/>
                <a:cs typeface="+mn-cs"/>
              </a:rPr>
              <a:t>chegada</a:t>
            </a:r>
            <a:r>
              <a:rPr lang="en-US" sz="1800" b="0" dirty="0" smtClean="0">
                <a:latin typeface="+mn-lt"/>
                <a:cs typeface="+mn-cs"/>
              </a:rPr>
              <a:t> de bits </a:t>
            </a:r>
            <a:r>
              <a:rPr lang="en-US" sz="1800" b="0" dirty="0" err="1" smtClean="0">
                <a:latin typeface="+mn-lt"/>
                <a:cs typeface="+mn-cs"/>
              </a:rPr>
              <a:t>pelos</a:t>
            </a:r>
            <a:r>
              <a:rPr lang="en-US" sz="1800" b="0" dirty="0" smtClean="0">
                <a:latin typeface="+mn-lt"/>
                <a:cs typeface="+mn-cs"/>
              </a:rPr>
              <a:t> </a:t>
            </a:r>
            <a:r>
              <a:rPr lang="en-US" sz="1800" b="0" dirty="0" err="1" smtClean="0">
                <a:latin typeface="+mn-lt"/>
                <a:cs typeface="+mn-cs"/>
              </a:rPr>
              <a:t>dois</a:t>
            </a:r>
            <a:r>
              <a:rPr lang="en-US" sz="1800" b="0" dirty="0" smtClean="0">
                <a:latin typeface="+mn-lt"/>
                <a:cs typeface="+mn-cs"/>
              </a:rPr>
              <a:t> </a:t>
            </a:r>
            <a:r>
              <a:rPr lang="en-US" sz="1800" b="0" dirty="0" err="1" smtClean="0">
                <a:latin typeface="+mn-lt"/>
                <a:cs typeface="+mn-cs"/>
              </a:rPr>
              <a:t>canais</a:t>
            </a:r>
            <a:r>
              <a:rPr lang="en-US" sz="1800" b="0" dirty="0" smtClean="0">
                <a:latin typeface="+mn-lt"/>
                <a:cs typeface="+mn-cs"/>
              </a:rPr>
              <a:t> de </a:t>
            </a:r>
            <a:r>
              <a:rPr lang="en-US" sz="1800" b="0" dirty="0" err="1" smtClean="0">
                <a:latin typeface="+mn-lt"/>
                <a:cs typeface="+mn-cs"/>
              </a:rPr>
              <a:t>capacidade</a:t>
            </a:r>
            <a:r>
              <a:rPr lang="en-US" sz="1800" b="0" dirty="0" smtClean="0">
                <a:latin typeface="+mn-lt"/>
                <a:cs typeface="+mn-cs"/>
              </a:rPr>
              <a:t> C</a:t>
            </a:r>
            <a:endParaRPr lang="en-US" sz="1800" b="0" dirty="0">
              <a:latin typeface="+mn-lt"/>
              <a:cs typeface="+mn-cs"/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323528" y="4653136"/>
            <a:ext cx="8610600" cy="1800200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2000" b="0" dirty="0" smtClean="0"/>
              <a:t>A flexibilidade do método está exatamente em permitir </a:t>
            </a:r>
            <a:r>
              <a:rPr lang="pt-PT" sz="2000" b="0" i="1" dirty="0" err="1" smtClean="0"/>
              <a:t>overbooking</a:t>
            </a:r>
            <a:r>
              <a:rPr lang="pt-PT" sz="2000" b="0" dirty="0" smtClean="0"/>
              <a:t> de fluxos simultâneos </a:t>
            </a:r>
            <a:r>
              <a:rPr lang="pt-PT" sz="2000" b="0" dirty="0" smtClean="0"/>
              <a:t>(nas </a:t>
            </a:r>
            <a:r>
              <a:rPr lang="pt-PT" sz="2000" b="0" dirty="0" smtClean="0"/>
              <a:t>redes de </a:t>
            </a:r>
            <a:r>
              <a:rPr lang="pt-PT" sz="2000" b="0" dirty="0" smtClean="0"/>
              <a:t>circuitos apenas se faz sobre o n</a:t>
            </a:r>
            <a:r>
              <a:rPr lang="pt-PT" sz="2000" b="0" dirty="0" smtClean="0"/>
              <a:t>úmero de clientes ativos versus os clientes potenciais</a:t>
            </a:r>
            <a:r>
              <a:rPr lang="pt-PT" sz="2000" b="0" dirty="0" smtClean="0"/>
              <a:t>)</a:t>
            </a:r>
            <a:endParaRPr lang="pt-PT" sz="2000" b="0" dirty="0" smtClean="0"/>
          </a:p>
          <a:p>
            <a:pPr>
              <a:defRPr/>
            </a:pPr>
            <a:r>
              <a:rPr lang="pt-PT" sz="2000" b="0" dirty="0" smtClean="0"/>
              <a:t>Esta flexibilidade revelou-se essencial para a evolução das aplicações</a:t>
            </a:r>
          </a:p>
        </p:txBody>
      </p:sp>
      <p:sp>
        <p:nvSpPr>
          <p:cNvPr id="33" name="Text Box 2072"/>
          <p:cNvSpPr txBox="1">
            <a:spLocks noChangeArrowheads="1"/>
          </p:cNvSpPr>
          <p:nvPr/>
        </p:nvSpPr>
        <p:spPr bwMode="auto">
          <a:xfrm>
            <a:off x="5796136" y="3933056"/>
            <a:ext cx="24102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 err="1" smtClean="0">
                <a:latin typeface="+mn-lt"/>
                <a:cs typeface="+mn-cs"/>
              </a:rPr>
              <a:t>Ganho</a:t>
            </a:r>
            <a:r>
              <a:rPr lang="en-US" dirty="0" smtClean="0">
                <a:latin typeface="+mn-lt"/>
                <a:cs typeface="+mn-cs"/>
              </a:rPr>
              <a:t> = 2C  / </a:t>
            </a:r>
            <a:r>
              <a:rPr lang="en-US" dirty="0" err="1" smtClean="0">
                <a:latin typeface="+mn-lt"/>
              </a:rPr>
              <a:t>V</a:t>
            </a:r>
            <a:r>
              <a:rPr lang="en-US" baseline="-25000" dirty="0" err="1" smtClean="0">
                <a:latin typeface="+mn-lt"/>
              </a:rPr>
              <a:t>t</a:t>
            </a:r>
            <a:r>
              <a:rPr lang="en-US" dirty="0" smtClean="0">
                <a:latin typeface="+mn-lt"/>
                <a:cs typeface="+mn-cs"/>
              </a:rPr>
              <a:t> </a:t>
            </a:r>
            <a:endParaRPr lang="en-US" dirty="0">
              <a:latin typeface="+mn-lt"/>
              <a:cs typeface="+mn-cs"/>
            </a:endParaRPr>
          </a:p>
        </p:txBody>
      </p:sp>
      <p:sp>
        <p:nvSpPr>
          <p:cNvPr id="34" name="Line 2070"/>
          <p:cNvSpPr>
            <a:spLocks noChangeShapeType="1"/>
          </p:cNvSpPr>
          <p:nvPr/>
        </p:nvSpPr>
        <p:spPr bwMode="auto">
          <a:xfrm>
            <a:off x="683568" y="3284984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pt-PT">
              <a:cs typeface="+mn-cs"/>
            </a:endParaRPr>
          </a:p>
        </p:txBody>
      </p:sp>
      <p:sp>
        <p:nvSpPr>
          <p:cNvPr id="35" name="Text Box 2071"/>
          <p:cNvSpPr txBox="1">
            <a:spLocks noChangeArrowheads="1"/>
          </p:cNvSpPr>
          <p:nvPr/>
        </p:nvSpPr>
        <p:spPr bwMode="auto">
          <a:xfrm>
            <a:off x="3635896" y="2924944"/>
            <a:ext cx="4289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0" i="1" dirty="0" smtClean="0">
                <a:latin typeface="+mn-lt"/>
                <a:cs typeface="+mn-cs"/>
              </a:rPr>
              <a:t>C</a:t>
            </a:r>
            <a:endParaRPr lang="en-US" b="0" i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0067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E73764-16C3-4643-BE63-31CCFBA70637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373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40792" y="377428"/>
            <a:ext cx="8382000" cy="685800"/>
          </a:xfrm>
        </p:spPr>
        <p:txBody>
          <a:bodyPr/>
          <a:lstStyle/>
          <a:p>
            <a:pPr>
              <a:defRPr/>
            </a:pPr>
            <a:r>
              <a:rPr lang="pt-PT" sz="2800" dirty="0" smtClean="0">
                <a:cs typeface="+mj-cs"/>
              </a:rPr>
              <a:t>Que factor de </a:t>
            </a:r>
            <a:r>
              <a:rPr lang="pt-PT" sz="2800" i="1" dirty="0" err="1" smtClean="0">
                <a:cs typeface="+mj-cs"/>
              </a:rPr>
              <a:t>overbooking</a:t>
            </a:r>
            <a:r>
              <a:rPr lang="pt-PT" sz="2800" i="1" dirty="0" smtClean="0">
                <a:cs typeface="+mj-cs"/>
              </a:rPr>
              <a:t> ?</a:t>
            </a:r>
            <a:endParaRPr lang="pt-PT" sz="2800" dirty="0" smtClean="0">
              <a:cs typeface="+mj-cs"/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323528" y="1268760"/>
            <a:ext cx="8610600" cy="5328592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2400" b="0" dirty="0" smtClean="0"/>
              <a:t>Definição cínica do </a:t>
            </a:r>
            <a:r>
              <a:rPr lang="pt-PT" sz="2400" b="0" i="1" dirty="0" err="1" smtClean="0"/>
              <a:t>overbooking</a:t>
            </a:r>
            <a:r>
              <a:rPr lang="pt-PT" sz="2400" b="0" dirty="0" smtClean="0"/>
              <a:t>:</a:t>
            </a:r>
            <a:r>
              <a:rPr lang="pt-PT" sz="2400" b="0" dirty="0" smtClean="0"/>
              <a:t> </a:t>
            </a:r>
            <a:r>
              <a:rPr lang="pt-PT" sz="2400" b="0" dirty="0" smtClean="0"/>
              <a:t>quantas vezes consigo vender </a:t>
            </a:r>
            <a:r>
              <a:rPr lang="pt-PT" sz="2400" b="0" dirty="0" smtClean="0"/>
              <a:t>o mesmo produto a diferentes clientes ?</a:t>
            </a:r>
            <a:endParaRPr lang="pt-PT" sz="2400" b="0" dirty="0" smtClean="0"/>
          </a:p>
          <a:p>
            <a:pPr>
              <a:defRPr/>
            </a:pPr>
            <a:r>
              <a:rPr lang="pt-PT" sz="2400" b="0" dirty="0" smtClean="0"/>
              <a:t>Se um operador tiver 1 milhão de clientes e lhes quiser </a:t>
            </a:r>
            <a:r>
              <a:rPr lang="pt-PT" sz="2400" b="0" dirty="0" smtClean="0"/>
              <a:t>disponibilizar </a:t>
            </a:r>
            <a:r>
              <a:rPr lang="pt-PT" sz="2400" b="0" dirty="0" smtClean="0"/>
              <a:t>1 Mbps de capacidade disponível garantida, para qualquer destino, teria de ter um </a:t>
            </a:r>
            <a:r>
              <a:rPr lang="pt-PT" sz="2400" b="0" i="1" dirty="0" err="1" smtClean="0"/>
              <a:t>backbone</a:t>
            </a:r>
            <a:r>
              <a:rPr lang="pt-PT" sz="2400" b="0" dirty="0" smtClean="0"/>
              <a:t> com canais a 1 </a:t>
            </a:r>
            <a:r>
              <a:rPr lang="pt-PT" sz="2400" b="0" dirty="0" err="1" smtClean="0"/>
              <a:t>Tera</a:t>
            </a:r>
            <a:r>
              <a:rPr lang="pt-PT" sz="2400" b="0" dirty="0" smtClean="0"/>
              <a:t> bit por segundo para qualquer destino </a:t>
            </a:r>
            <a:r>
              <a:rPr lang="pt-PT" sz="2400" b="0" dirty="0" smtClean="0"/>
              <a:t>do mundo </a:t>
            </a:r>
            <a:r>
              <a:rPr lang="pt-PT" sz="2400" b="0" dirty="0" smtClean="0"/>
              <a:t>!</a:t>
            </a:r>
            <a:endParaRPr lang="pt-PT" sz="2400" b="0" dirty="0"/>
          </a:p>
          <a:p>
            <a:pPr>
              <a:defRPr/>
            </a:pPr>
            <a:r>
              <a:rPr lang="pt-PT" sz="2400" b="0" dirty="0" smtClean="0"/>
              <a:t>No tempo da WEB clássica (no ano 2000, com acessos via linha telefónica), era corrente dispor </a:t>
            </a:r>
            <a:r>
              <a:rPr lang="pt-PT" sz="2400" b="0" dirty="0"/>
              <a:t>a nível </a:t>
            </a:r>
            <a:r>
              <a:rPr lang="pt-PT" sz="2400" b="0" dirty="0" err="1"/>
              <a:t>nacionalde</a:t>
            </a:r>
            <a:r>
              <a:rPr lang="pt-PT" sz="2400" b="0" dirty="0"/>
              <a:t> </a:t>
            </a:r>
            <a:r>
              <a:rPr lang="pt-PT" sz="2400" b="0" dirty="0" smtClean="0"/>
              <a:t>1/10 da capacidade vendida ao número máximo de utilizadores </a:t>
            </a:r>
            <a:r>
              <a:rPr lang="pt-PT" sz="2400" b="0" dirty="0" smtClean="0"/>
              <a:t>simultâneos</a:t>
            </a:r>
            <a:endParaRPr lang="pt-PT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1008413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Modelo</a:t>
            </a:r>
            <a:r>
              <a:rPr lang="en-US" dirty="0" smtClean="0"/>
              <a:t> “All you can eat”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F137DB-C531-CC49-B713-849A2CC4480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3528" y="1268760"/>
            <a:ext cx="8610600" cy="5040560"/>
          </a:xfrm>
          <a:prstGeom prst="rect">
            <a:avLst/>
          </a:prstGeom>
        </p:spPr>
        <p:txBody>
          <a:bodyPr/>
          <a:lstStyle>
            <a:lvl1pPr marL="223838" indent="-223838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1pPr>
            <a:lvl2pPr marL="563563" indent="-223838" algn="l" rtl="0" eaLnBrk="0" fontAlgn="base" hangingPunct="0">
              <a:spcBef>
                <a:spcPct val="10000"/>
              </a:spcBef>
              <a:spcAft>
                <a:spcPct val="0"/>
              </a:spcAft>
              <a:buFont typeface="Helvetica" charset="0"/>
              <a:buChar char="–"/>
              <a:defRPr sz="24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2pPr>
            <a:lvl3pPr marL="911225" indent="-233363" algn="l" rtl="0" eaLnBrk="0" fontAlgn="base" hangingPunct="0">
              <a:spcBef>
                <a:spcPct val="10000"/>
              </a:spcBef>
              <a:spcAft>
                <a:spcPct val="0"/>
              </a:spcAft>
              <a:buFont typeface="Wingdings" charset="0"/>
              <a:buChar char="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3pPr>
            <a:lvl4pPr marL="1258888" indent="-233363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4pPr>
            <a:lvl5pPr marL="15970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5pPr>
            <a:lvl6pPr marL="20542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6pPr>
            <a:lvl7pPr marL="25114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7pPr>
            <a:lvl8pPr marL="29686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8pPr>
            <a:lvl9pPr marL="3425825" indent="-223838" algn="l" rtl="0" eaLnBrk="0" fontAlgn="base" hangingPunct="0">
              <a:spcBef>
                <a:spcPct val="1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  <a:ea typeface="Arial" charset="0"/>
                <a:cs typeface="+mn-cs"/>
              </a:defRPr>
            </a:lvl9pPr>
          </a:lstStyle>
          <a:p>
            <a:pPr>
              <a:defRPr/>
            </a:pPr>
            <a:r>
              <a:rPr lang="pt-PT" sz="2400" b="0" dirty="0" smtClean="0"/>
              <a:t>Uma contabilização da utilização da Internet ao pacote vezes distância é impossível e contraproducente</a:t>
            </a:r>
          </a:p>
          <a:p>
            <a:pPr>
              <a:defRPr/>
            </a:pPr>
            <a:r>
              <a:rPr lang="pt-PT" sz="2400" b="0" dirty="0" smtClean="0"/>
              <a:t>Mas era possível enveredar por esquemas intermédios</a:t>
            </a:r>
          </a:p>
          <a:p>
            <a:pPr>
              <a:defRPr/>
            </a:pPr>
            <a:endParaRPr lang="pt-PT" sz="2400" b="0" dirty="0"/>
          </a:p>
          <a:p>
            <a:pPr>
              <a:defRPr/>
            </a:pPr>
            <a:r>
              <a:rPr lang="pt-PT" sz="2400" b="0" dirty="0" smtClean="0"/>
              <a:t>Só que os mágicos do </a:t>
            </a:r>
            <a:r>
              <a:rPr lang="pt-PT" sz="2400" b="0" i="1" dirty="0" smtClean="0"/>
              <a:t>marketing</a:t>
            </a:r>
            <a:r>
              <a:rPr lang="pt-PT" sz="2400" b="0" dirty="0" smtClean="0"/>
              <a:t> acharam mais fácil enveredar pelo modelo do “</a:t>
            </a:r>
            <a:r>
              <a:rPr lang="pt-PT" sz="2400" b="0" dirty="0" err="1" smtClean="0"/>
              <a:t>all</a:t>
            </a:r>
            <a:r>
              <a:rPr lang="pt-PT" sz="2400" b="0" dirty="0" smtClean="0"/>
              <a:t> </a:t>
            </a:r>
            <a:r>
              <a:rPr lang="pt-PT" sz="2400" b="0" dirty="0" err="1" smtClean="0"/>
              <a:t>you</a:t>
            </a:r>
            <a:r>
              <a:rPr lang="pt-PT" sz="2400" b="0" dirty="0" smtClean="0"/>
              <a:t> can </a:t>
            </a:r>
            <a:r>
              <a:rPr lang="pt-PT" sz="2400" b="0" dirty="0" err="1" smtClean="0"/>
              <a:t>eat</a:t>
            </a:r>
            <a:r>
              <a:rPr lang="pt-PT" sz="2400" b="0" dirty="0" smtClean="0"/>
              <a:t>” sobretudo quando o mesmo n</a:t>
            </a:r>
            <a:r>
              <a:rPr lang="pt-PT" sz="2400" b="0" dirty="0" smtClean="0"/>
              <a:t>ão era de facto já viável</a:t>
            </a:r>
            <a:endParaRPr lang="pt-PT" sz="2400" b="0" dirty="0" smtClean="0"/>
          </a:p>
          <a:p>
            <a:pPr>
              <a:defRPr/>
            </a:pPr>
            <a:r>
              <a:rPr lang="pt-PT" sz="2400" b="0" dirty="0" smtClean="0"/>
              <a:t>A regra foi usar pacotes (“</a:t>
            </a:r>
            <a:r>
              <a:rPr lang="pt-PT" sz="2400" b="0" dirty="0" err="1" smtClean="0"/>
              <a:t>bundles</a:t>
            </a:r>
            <a:r>
              <a:rPr lang="pt-PT" sz="2400" b="0" dirty="0" smtClean="0"/>
              <a:t>”) e pôr uns clientes a pagar pelos outros</a:t>
            </a:r>
          </a:p>
          <a:p>
            <a:pPr>
              <a:defRPr/>
            </a:pPr>
            <a:r>
              <a:rPr lang="pt-PT" sz="2400" b="0" dirty="0" smtClean="0"/>
              <a:t>Aos reguladores nem sequer </a:t>
            </a:r>
            <a:r>
              <a:rPr lang="pt-PT" sz="2400" b="0" dirty="0" smtClean="0"/>
              <a:t>é</a:t>
            </a:r>
            <a:r>
              <a:rPr lang="pt-PT" sz="2400" b="0" dirty="0" smtClean="0"/>
              <a:t> </a:t>
            </a:r>
            <a:r>
              <a:rPr lang="pt-PT" sz="2400" b="0" dirty="0" smtClean="0"/>
              <a:t>permitido conhecer a </a:t>
            </a:r>
            <a:r>
              <a:rPr lang="pt-PT" sz="2400" b="0" dirty="0" smtClean="0"/>
              <a:t>verdadeira realidade </a:t>
            </a:r>
            <a:r>
              <a:rPr lang="pt-PT" sz="2400" b="0" dirty="0" smtClean="0"/>
              <a:t>de perto</a:t>
            </a:r>
          </a:p>
        </p:txBody>
      </p:sp>
    </p:spTree>
    <p:extLst>
      <p:ext uri="{BB962C8B-B14F-4D97-AF65-F5344CB8AC3E}">
        <p14:creationId xmlns:p14="http://schemas.microsoft.com/office/powerpoint/2010/main" val="358296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5373688"/>
            <a:ext cx="8440737" cy="1079500"/>
          </a:xfrm>
        </p:spPr>
        <p:txBody>
          <a:bodyPr/>
          <a:lstStyle/>
          <a:p>
            <a:pPr eaLnBrk="1" hangingPunct="1">
              <a:buSzPct val="75000"/>
              <a:defRPr/>
            </a:pPr>
            <a:r>
              <a:rPr lang="pt-PT" sz="2000" smtClean="0">
                <a:latin typeface="Gill Sans MT" charset="0"/>
              </a:rPr>
              <a:t>No centro da Internet encontramos</a:t>
            </a:r>
          </a:p>
          <a:p>
            <a:pPr lvl="1" eaLnBrk="1" hangingPunct="1">
              <a:defRPr/>
            </a:pPr>
            <a:r>
              <a:rPr lang="pt-PT" altLang="ja-JP" sz="1800" smtClean="0">
                <a:solidFill>
                  <a:srgbClr val="0000FF"/>
                </a:solidFill>
                <a:latin typeface="Gill Sans MT" charset="0"/>
                <a:ea typeface="ＭＳ Ｐゴシック" charset="0"/>
                <a:cs typeface="ＭＳ Ｐゴシック" charset="0"/>
              </a:rPr>
              <a:t>“tier-1” transit ISPs (e.g., Level 3, Sprint, AT&amp;T, NTT), national &amp; international coverage</a:t>
            </a:r>
          </a:p>
          <a:p>
            <a:pPr lvl="1" eaLnBrk="1" hangingPunct="1">
              <a:defRPr/>
            </a:pPr>
            <a:r>
              <a:rPr lang="pt-PT" sz="1800" smtClean="0">
                <a:solidFill>
                  <a:srgbClr val="0000FF"/>
                </a:solidFill>
                <a:latin typeface="Gill Sans MT" charset="0"/>
                <a:cs typeface="Arial" charset="0"/>
              </a:rPr>
              <a:t>content provider networks (e.g, Google)</a:t>
            </a:r>
            <a:endParaRPr lang="pt-PT" sz="1800">
              <a:solidFill>
                <a:srgbClr val="0000FF"/>
              </a:solidFill>
              <a:latin typeface="Gill Sans MT" charset="0"/>
              <a:cs typeface="Arial" charset="0"/>
            </a:endParaRPr>
          </a:p>
        </p:txBody>
      </p:sp>
      <p:grpSp>
        <p:nvGrpSpPr>
          <p:cNvPr id="35842" name="Group 67"/>
          <p:cNvGrpSpPr>
            <a:grpSpLocks/>
          </p:cNvGrpSpPr>
          <p:nvPr/>
        </p:nvGrpSpPr>
        <p:grpSpPr bwMode="auto">
          <a:xfrm>
            <a:off x="1054100" y="1038225"/>
            <a:ext cx="7658100" cy="3984625"/>
            <a:chOff x="1066800" y="1371600"/>
            <a:chExt cx="7194549" cy="3984625"/>
          </a:xfrm>
        </p:grpSpPr>
        <p:sp>
          <p:nvSpPr>
            <p:cNvPr id="35845" name="Oval 76"/>
            <p:cNvSpPr>
              <a:spLocks noChangeArrowheads="1"/>
            </p:cNvSpPr>
            <p:nvPr/>
          </p:nvSpPr>
          <p:spPr bwMode="auto">
            <a:xfrm>
              <a:off x="19812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46" name="Oval 76"/>
            <p:cNvSpPr>
              <a:spLocks noChangeArrowheads="1"/>
            </p:cNvSpPr>
            <p:nvPr/>
          </p:nvSpPr>
          <p:spPr bwMode="auto">
            <a:xfrm>
              <a:off x="10668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47" name="Oval 76"/>
            <p:cNvSpPr>
              <a:spLocks noChangeArrowheads="1"/>
            </p:cNvSpPr>
            <p:nvPr/>
          </p:nvSpPr>
          <p:spPr bwMode="auto">
            <a:xfrm>
              <a:off x="56388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48" name="Oval 76"/>
            <p:cNvSpPr>
              <a:spLocks noChangeArrowheads="1"/>
            </p:cNvSpPr>
            <p:nvPr/>
          </p:nvSpPr>
          <p:spPr bwMode="auto">
            <a:xfrm>
              <a:off x="47244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49" name="Oval 76"/>
            <p:cNvSpPr>
              <a:spLocks noChangeArrowheads="1"/>
            </p:cNvSpPr>
            <p:nvPr/>
          </p:nvSpPr>
          <p:spPr bwMode="auto">
            <a:xfrm>
              <a:off x="38100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50" name="Oval 76"/>
            <p:cNvSpPr>
              <a:spLocks noChangeArrowheads="1"/>
            </p:cNvSpPr>
            <p:nvPr/>
          </p:nvSpPr>
          <p:spPr bwMode="auto">
            <a:xfrm>
              <a:off x="28956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51" name="Oval 76"/>
            <p:cNvSpPr>
              <a:spLocks noChangeArrowheads="1"/>
            </p:cNvSpPr>
            <p:nvPr/>
          </p:nvSpPr>
          <p:spPr bwMode="auto">
            <a:xfrm>
              <a:off x="65532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52" name="Oval 76"/>
            <p:cNvSpPr>
              <a:spLocks noChangeArrowheads="1"/>
            </p:cNvSpPr>
            <p:nvPr/>
          </p:nvSpPr>
          <p:spPr bwMode="auto">
            <a:xfrm>
              <a:off x="74676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/>
                <a:t>access</a:t>
              </a:r>
            </a:p>
            <a:p>
              <a:r>
                <a:rPr lang="en-US" sz="1600"/>
                <a:t>ISP</a:t>
              </a:r>
            </a:p>
          </p:txBody>
        </p:sp>
        <p:sp>
          <p:nvSpPr>
            <p:cNvPr id="35853" name="Oval 33"/>
            <p:cNvSpPr>
              <a:spLocks noChangeArrowheads="1"/>
            </p:cNvSpPr>
            <p:nvPr/>
          </p:nvSpPr>
          <p:spPr bwMode="auto">
            <a:xfrm>
              <a:off x="2438400" y="3429000"/>
              <a:ext cx="1863725" cy="79057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solidFill>
                    <a:srgbClr val="808080"/>
                  </a:solidFill>
                </a:rPr>
                <a:t>Regional ISP</a:t>
              </a:r>
            </a:p>
          </p:txBody>
        </p:sp>
        <p:sp>
          <p:nvSpPr>
            <p:cNvPr id="35854" name="Oval 33"/>
            <p:cNvSpPr>
              <a:spLocks noChangeArrowheads="1"/>
            </p:cNvSpPr>
            <p:nvPr/>
          </p:nvSpPr>
          <p:spPr bwMode="auto">
            <a:xfrm>
              <a:off x="4800600" y="3429000"/>
              <a:ext cx="1863725" cy="79057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solidFill>
                    <a:srgbClr val="808080"/>
                  </a:solidFill>
                </a:rPr>
                <a:t>Regional ISP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133157" y="2819400"/>
              <a:ext cx="609985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dirty="0"/>
                <a:t>IXP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801284" y="2743200"/>
              <a:ext cx="60849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dirty="0"/>
                <a:t>IXP</a:t>
              </a:r>
            </a:p>
          </p:txBody>
        </p:sp>
        <p:sp>
          <p:nvSpPr>
            <p:cNvPr id="35857" name="Oval 34"/>
            <p:cNvSpPr>
              <a:spLocks noChangeArrowheads="1"/>
            </p:cNvSpPr>
            <p:nvPr/>
          </p:nvSpPr>
          <p:spPr bwMode="auto">
            <a:xfrm>
              <a:off x="1143000" y="1600200"/>
              <a:ext cx="1863725" cy="79057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solidFill>
                    <a:schemeClr val="bg1"/>
                  </a:solidFill>
                </a:rPr>
                <a:t>Tier 1 ISP</a:t>
              </a:r>
              <a:endParaRPr lang="en-US"/>
            </a:p>
          </p:txBody>
        </p:sp>
        <p:sp>
          <p:nvSpPr>
            <p:cNvPr id="35858" name="Oval 34"/>
            <p:cNvSpPr>
              <a:spLocks noChangeArrowheads="1"/>
            </p:cNvSpPr>
            <p:nvPr/>
          </p:nvSpPr>
          <p:spPr bwMode="auto">
            <a:xfrm>
              <a:off x="3352800" y="1600200"/>
              <a:ext cx="1863725" cy="79057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solidFill>
                    <a:schemeClr val="bg1"/>
                  </a:solidFill>
                </a:rPr>
                <a:t>Tier 1 ISP</a:t>
              </a:r>
              <a:endParaRPr lang="en-US"/>
            </a:p>
          </p:txBody>
        </p:sp>
        <p:sp>
          <p:nvSpPr>
            <p:cNvPr id="35859" name="Oval 34"/>
            <p:cNvSpPr>
              <a:spLocks noChangeArrowheads="1"/>
            </p:cNvSpPr>
            <p:nvPr/>
          </p:nvSpPr>
          <p:spPr bwMode="auto">
            <a:xfrm>
              <a:off x="5638800" y="1600200"/>
              <a:ext cx="1981200" cy="8382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CDN </a:t>
              </a:r>
              <a:r>
                <a:rPr lang="en-US" sz="1600" dirty="0" smtClean="0">
                  <a:solidFill>
                    <a:schemeClr val="bg1"/>
                  </a:solidFill>
                </a:rPr>
                <a:t>(Google)</a:t>
              </a:r>
              <a:endParaRPr lang="en-US" sz="1600" dirty="0"/>
            </a:p>
          </p:txBody>
        </p:sp>
        <p:cxnSp>
          <p:nvCxnSpPr>
            <p:cNvPr id="84" name="Straight Connector 83"/>
            <p:cNvCxnSpPr>
              <a:endCxn id="35846" idx="0"/>
            </p:cNvCxnSpPr>
            <p:nvPr/>
          </p:nvCxnSpPr>
          <p:spPr>
            <a:xfrm rot="5400000">
              <a:off x="427081" y="3398633"/>
              <a:ext cx="2362200" cy="2893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35853" idx="4"/>
            </p:cNvCxnSpPr>
            <p:nvPr/>
          </p:nvCxnSpPr>
          <p:spPr>
            <a:xfrm rot="5400000">
              <a:off x="3070887" y="4425754"/>
              <a:ext cx="504825" cy="924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35853" idx="3"/>
            </p:cNvCxnSpPr>
            <p:nvPr/>
          </p:nvCxnSpPr>
          <p:spPr>
            <a:xfrm rot="5400000">
              <a:off x="2265003" y="4277579"/>
              <a:ext cx="620712" cy="272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808066" y="3459105"/>
              <a:ext cx="2438400" cy="2445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79" idx="2"/>
            </p:cNvCxnSpPr>
            <p:nvPr/>
          </p:nvCxnSpPr>
          <p:spPr>
            <a:xfrm rot="5400000">
              <a:off x="1333803" y="3771707"/>
              <a:ext cx="1600200" cy="6099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7315797" y="2819400"/>
              <a:ext cx="60849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dirty="0"/>
                <a:t>IXP</a:t>
              </a:r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16200000" flipH="1">
              <a:off x="3747986" y="4252513"/>
              <a:ext cx="504825" cy="381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35854" idx="2"/>
              <a:endCxn id="35853" idx="6"/>
            </p:cNvCxnSpPr>
            <p:nvPr/>
          </p:nvCxnSpPr>
          <p:spPr>
            <a:xfrm rot="10800000">
              <a:off x="4301663" y="3824288"/>
              <a:ext cx="4996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4931639" y="4288692"/>
              <a:ext cx="620713" cy="272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H="1">
              <a:off x="5633414" y="4425226"/>
              <a:ext cx="544513" cy="760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35854" idx="5"/>
            </p:cNvCxnSpPr>
            <p:nvPr/>
          </p:nvCxnSpPr>
          <p:spPr>
            <a:xfrm rot="16200000" flipH="1">
              <a:off x="6276143" y="4218669"/>
              <a:ext cx="620712" cy="3907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35859" idx="4"/>
            </p:cNvCxnSpPr>
            <p:nvPr/>
          </p:nvCxnSpPr>
          <p:spPr>
            <a:xfrm rot="16200000" flipH="1">
              <a:off x="5747409" y="3320741"/>
              <a:ext cx="2297113" cy="5324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0800000">
              <a:off x="2971328" y="1981200"/>
              <a:ext cx="4996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5181593" y="1981200"/>
              <a:ext cx="4981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Arc 97"/>
            <p:cNvSpPr/>
            <p:nvPr/>
          </p:nvSpPr>
          <p:spPr>
            <a:xfrm>
              <a:off x="2133157" y="1371600"/>
              <a:ext cx="4190855" cy="457200"/>
            </a:xfrm>
            <a:prstGeom prst="arc">
              <a:avLst>
                <a:gd name="adj1" fmla="val 10681875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H="1">
              <a:off x="6972290" y="2399831"/>
              <a:ext cx="533400" cy="3057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endCxn id="79" idx="0"/>
            </p:cNvCxnSpPr>
            <p:nvPr/>
          </p:nvCxnSpPr>
          <p:spPr>
            <a:xfrm rot="16200000" flipH="1">
              <a:off x="2095457" y="2475961"/>
              <a:ext cx="457200" cy="2296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2628635" y="3238707"/>
              <a:ext cx="457200" cy="228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0800000" flipV="1">
              <a:off x="2743142" y="2209800"/>
              <a:ext cx="2972375" cy="7731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H="1">
              <a:off x="4662218" y="2423713"/>
              <a:ext cx="504825" cy="381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>
              <a:off x="3314806" y="2856893"/>
              <a:ext cx="1143000" cy="1536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H="1">
              <a:off x="5105256" y="3276738"/>
              <a:ext cx="304800" cy="1521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0800000" flipV="1">
              <a:off x="4039175" y="3124200"/>
              <a:ext cx="762109" cy="54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35857" idx="5"/>
            </p:cNvCxnSpPr>
            <p:nvPr/>
          </p:nvCxnSpPr>
          <p:spPr>
            <a:xfrm rot="16200000" flipH="1">
              <a:off x="3070757" y="1938325"/>
              <a:ext cx="1470025" cy="21431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89" idx="2"/>
            </p:cNvCxnSpPr>
            <p:nvPr/>
          </p:nvCxnSpPr>
          <p:spPr>
            <a:xfrm rot="16200000" flipH="1">
              <a:off x="7004680" y="3891964"/>
              <a:ext cx="1458913" cy="228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6052348" y="3472202"/>
              <a:ext cx="1535113" cy="11439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89" idx="1"/>
            </p:cNvCxnSpPr>
            <p:nvPr/>
          </p:nvCxnSpPr>
          <p:spPr>
            <a:xfrm rot="10800000" flipV="1">
              <a:off x="6095826" y="3048000"/>
              <a:ext cx="1219971" cy="4683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endCxn id="80" idx="3"/>
            </p:cNvCxnSpPr>
            <p:nvPr/>
          </p:nvCxnSpPr>
          <p:spPr>
            <a:xfrm rot="10800000" flipV="1">
              <a:off x="5409778" y="2362200"/>
              <a:ext cx="780007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5053332" y="2217738"/>
              <a:ext cx="2286327" cy="685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2"/>
          <p:cNvSpPr txBox="1">
            <a:spLocks noChangeArrowheads="1"/>
          </p:cNvSpPr>
          <p:nvPr/>
        </p:nvSpPr>
        <p:spPr bwMode="auto">
          <a:xfrm>
            <a:off x="468313" y="333375"/>
            <a:ext cx="809625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pt-PT" sz="2800" dirty="0" smtClean="0">
                <a:latin typeface="+mn-lt"/>
              </a:rPr>
              <a:t>O Que é a “longa distância” na Internet ?</a:t>
            </a:r>
            <a:endParaRPr lang="pt-PT" sz="2800" dirty="0">
              <a:latin typeface="+mn-lt"/>
            </a:endParaRPr>
          </a:p>
        </p:txBody>
      </p:sp>
      <p:sp>
        <p:nvSpPr>
          <p:cNvPr id="5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1D17CD-FB87-2347-ACBF-67474B6B43BE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719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34098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3415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51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099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3414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49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0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3414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47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1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3414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45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2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3414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43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3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3414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41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4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3413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39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5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3413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37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6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3413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35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7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3413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33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8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3413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31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09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3412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29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10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3412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27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11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3412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25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12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3412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23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grpSp>
          <p:nvGrpSpPr>
            <p:cNvPr id="34113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3412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21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access</a:t>
                </a:r>
              </a:p>
              <a:p>
                <a:pPr eaLnBrk="1" hangingPunct="1">
                  <a:lnSpc>
                    <a:spcPts val="1000"/>
                  </a:lnSpc>
                </a:pPr>
                <a:r>
                  <a:rPr lang="en-US" sz="1000">
                    <a:latin typeface="Arial" charset="0"/>
                  </a:rPr>
                  <a:t>net</a:t>
                </a:r>
              </a:p>
            </p:txBody>
          </p:sp>
        </p:grpSp>
        <p:sp>
          <p:nvSpPr>
            <p:cNvPr id="34114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4115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4116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4117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4118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  <p:sp>
          <p:nvSpPr>
            <p:cNvPr id="34119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…</a:t>
              </a:r>
            </a:p>
          </p:txBody>
        </p:sp>
      </p:grpSp>
      <p:sp>
        <p:nvSpPr>
          <p:cNvPr id="33794" name="Rectangle 3"/>
          <p:cNvSpPr txBox="1">
            <a:spLocks noChangeArrowheads="1"/>
          </p:cNvSpPr>
          <p:nvPr/>
        </p:nvSpPr>
        <p:spPr bwMode="auto">
          <a:xfrm>
            <a:off x="467544" y="404664"/>
            <a:ext cx="8204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pt-PT" sz="2400" b="0" dirty="0">
                <a:solidFill>
                  <a:srgbClr val="0000FF"/>
                </a:solidFill>
                <a:latin typeface="Gill Sans MT" charset="0"/>
              </a:rPr>
              <a:t>… os fornecedores de conteúdos </a:t>
            </a:r>
            <a:r>
              <a:rPr lang="pt-PT" sz="2400" b="0" dirty="0" smtClean="0">
                <a:solidFill>
                  <a:srgbClr val="0000FF"/>
                </a:solidFill>
                <a:latin typeface="Gill Sans MT" charset="0"/>
              </a:rPr>
              <a:t>têm construído </a:t>
            </a:r>
            <a:r>
              <a:rPr lang="pt-PT" sz="2400" b="0" dirty="0">
                <a:solidFill>
                  <a:srgbClr val="0000FF"/>
                </a:solidFill>
                <a:latin typeface="Gill Sans MT" charset="0"/>
              </a:rPr>
              <a:t>as suas próprias redes </a:t>
            </a:r>
            <a:r>
              <a:rPr lang="pt-PT" sz="2400" b="0" dirty="0" smtClean="0">
                <a:solidFill>
                  <a:srgbClr val="0000FF"/>
                </a:solidFill>
                <a:latin typeface="Gill Sans MT" charset="0"/>
              </a:rPr>
              <a:t>para se aproximarem do “local </a:t>
            </a:r>
            <a:r>
              <a:rPr lang="pt-PT" sz="2400" b="0" dirty="0" err="1" smtClean="0">
                <a:solidFill>
                  <a:srgbClr val="0000FF"/>
                </a:solidFill>
                <a:latin typeface="Gill Sans MT" charset="0"/>
              </a:rPr>
              <a:t>loop</a:t>
            </a:r>
            <a:r>
              <a:rPr lang="pt-PT" sz="2400" b="0" dirty="0" smtClean="0">
                <a:solidFill>
                  <a:srgbClr val="0000FF"/>
                </a:solidFill>
                <a:latin typeface="Gill Sans MT" charset="0"/>
              </a:rPr>
              <a:t>” visto </a:t>
            </a:r>
            <a:r>
              <a:rPr lang="pt-PT" sz="2400" b="0" dirty="0">
                <a:solidFill>
                  <a:srgbClr val="0000FF"/>
                </a:solidFill>
                <a:latin typeface="Gill Sans MT" charset="0"/>
              </a:rPr>
              <a:t>que isso lhes dá vantagens competitivas</a:t>
            </a:r>
          </a:p>
        </p:txBody>
      </p:sp>
      <p:grpSp>
        <p:nvGrpSpPr>
          <p:cNvPr id="33795" name="Group 8"/>
          <p:cNvGrpSpPr>
            <a:grpSpLocks/>
          </p:cNvGrpSpPr>
          <p:nvPr/>
        </p:nvGrpSpPr>
        <p:grpSpPr bwMode="auto">
          <a:xfrm>
            <a:off x="4546600" y="3746500"/>
            <a:ext cx="3225800" cy="1117600"/>
            <a:chOff x="7848600" y="2044700"/>
            <a:chExt cx="3200399" cy="1371600"/>
          </a:xfrm>
        </p:grpSpPr>
        <p:sp>
          <p:nvSpPr>
            <p:cNvPr id="34015" name="Oval 3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34016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3409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9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9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9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9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9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94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95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4017" name="Straight Connector 10"/>
            <p:cNvCxnSpPr>
              <a:cxnSpLocks noChangeShapeType="1"/>
              <a:stCxn id="34095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18" name="Straight Connector 297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19" name="Straight Connector 298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0" name="Straight Connector 299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1" name="Straight Connector 300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2" name="Straight Connector 301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3" name="Straight Connector 302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4" name="Straight Connector 303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025" name="Straight Connector 304"/>
            <p:cNvCxnSpPr>
              <a:cxnSpLocks noChangeShapeType="1"/>
              <a:endCxn id="34090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026" name="TextBox 39958"/>
            <p:cNvSpPr txBox="1">
              <a:spLocks noChangeArrowheads="1"/>
            </p:cNvSpPr>
            <p:nvPr/>
          </p:nvSpPr>
          <p:spPr bwMode="auto">
            <a:xfrm>
              <a:off x="7958081" y="2471291"/>
              <a:ext cx="886407" cy="49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B</a:t>
              </a:r>
            </a:p>
          </p:txBody>
        </p:sp>
        <p:grpSp>
          <p:nvGrpSpPr>
            <p:cNvPr id="34027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3408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8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8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8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8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8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87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28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3407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7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7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7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8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8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78" name="Line 140"/>
              <p:cNvSpPr>
                <a:spLocks noChangeShapeType="1"/>
              </p:cNvSpPr>
              <p:nvPr/>
            </p:nvSpPr>
            <p:spPr bwMode="auto">
              <a:xfrm>
                <a:off x="2358" y="1356"/>
                <a:ext cx="0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79" name="Line 141"/>
              <p:cNvSpPr>
                <a:spLocks noChangeShapeType="1"/>
              </p:cNvSpPr>
              <p:nvPr/>
            </p:nvSpPr>
            <p:spPr bwMode="auto">
              <a:xfrm>
                <a:off x="2908" y="1358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29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3406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6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6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6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7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7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70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71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30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3405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5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6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6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6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6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62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63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31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3405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5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5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5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5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5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54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55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32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3404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4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4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4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4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46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47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033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3403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3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3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3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4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4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3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39" name="Line 141"/>
              <p:cNvSpPr>
                <a:spLocks noChangeShapeType="1"/>
              </p:cNvSpPr>
              <p:nvPr/>
            </p:nvSpPr>
            <p:spPr bwMode="auto">
              <a:xfrm>
                <a:off x="2910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796" name="Group 331"/>
          <p:cNvGrpSpPr>
            <a:grpSpLocks/>
          </p:cNvGrpSpPr>
          <p:nvPr/>
        </p:nvGrpSpPr>
        <p:grpSpPr bwMode="auto">
          <a:xfrm>
            <a:off x="1803400" y="2755900"/>
            <a:ext cx="3467100" cy="1193800"/>
            <a:chOff x="7848600" y="2044700"/>
            <a:chExt cx="3200399" cy="1371600"/>
          </a:xfrm>
        </p:grpSpPr>
        <p:sp>
          <p:nvSpPr>
            <p:cNvPr id="33932" name="Oval 332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33933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3400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0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0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1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1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1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11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12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3934" name="Straight Connector 334"/>
            <p:cNvCxnSpPr>
              <a:cxnSpLocks noChangeShapeType="1"/>
              <a:stCxn id="34012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35" name="Straight Connector 335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36" name="Straight Connector 336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37" name="Straight Connector 337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38" name="Straight Connector 338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39" name="Straight Connector 339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40" name="Straight Connector 340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41" name="Straight Connector 341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942" name="Straight Connector 342"/>
            <p:cNvCxnSpPr>
              <a:cxnSpLocks noChangeShapeType="1"/>
              <a:endCxn id="34007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943" name="TextBox 343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44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A</a:t>
              </a:r>
            </a:p>
          </p:txBody>
        </p:sp>
        <p:grpSp>
          <p:nvGrpSpPr>
            <p:cNvPr id="33944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3399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0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400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400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400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00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003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4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45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3399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9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9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9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9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95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6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46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3398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8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8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8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8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9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87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8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47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3397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7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7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7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8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8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79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0" name="Line 141"/>
              <p:cNvSpPr>
                <a:spLocks noChangeShapeType="1"/>
              </p:cNvSpPr>
              <p:nvPr/>
            </p:nvSpPr>
            <p:spPr bwMode="auto">
              <a:xfrm>
                <a:off x="2906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48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3396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6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6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7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7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7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71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2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49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3395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6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6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6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6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6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63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4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50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3395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5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5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5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5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5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55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6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797" name="Group 416"/>
          <p:cNvGrpSpPr>
            <a:grpSpLocks/>
          </p:cNvGrpSpPr>
          <p:nvPr/>
        </p:nvGrpSpPr>
        <p:grpSpPr bwMode="auto">
          <a:xfrm>
            <a:off x="1498600" y="4165600"/>
            <a:ext cx="3086100" cy="1168400"/>
            <a:chOff x="7848600" y="2044700"/>
            <a:chExt cx="3200399" cy="1371600"/>
          </a:xfrm>
        </p:grpSpPr>
        <p:sp>
          <p:nvSpPr>
            <p:cNvPr id="33849" name="Oval 417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PT"/>
            </a:p>
          </p:txBody>
        </p:sp>
        <p:grpSp>
          <p:nvGrpSpPr>
            <p:cNvPr id="33850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33924" name="Oval 492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2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2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2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3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3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28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29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3851" name="Straight Connector 419"/>
            <p:cNvCxnSpPr>
              <a:cxnSpLocks noChangeShapeType="1"/>
              <a:stCxn id="33929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2" name="Straight Connector 420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3" name="Straight Connector 421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4" name="Straight Connector 422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5" name="Straight Connector 423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6" name="Straight Connector 424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7" name="Straight Connector 425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8" name="Straight Connector 426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59" name="Straight Connector 427"/>
            <p:cNvCxnSpPr>
              <a:cxnSpLocks noChangeShapeType="1"/>
              <a:endCxn id="33924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860" name="TextBox 428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926532" cy="469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i="1">
                  <a:latin typeface="Arial" charset="0"/>
                </a:rPr>
                <a:t>ISP B</a:t>
              </a:r>
            </a:p>
          </p:txBody>
        </p:sp>
        <p:grpSp>
          <p:nvGrpSpPr>
            <p:cNvPr id="33861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3391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1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1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1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2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2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20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21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2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3390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0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1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1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1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1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12" name="Line 140"/>
              <p:cNvSpPr>
                <a:spLocks noChangeShapeType="1"/>
              </p:cNvSpPr>
              <p:nvPr/>
            </p:nvSpPr>
            <p:spPr bwMode="auto">
              <a:xfrm>
                <a:off x="2357" y="1360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13" name="Line 141"/>
              <p:cNvSpPr>
                <a:spLocks noChangeShapeType="1"/>
              </p:cNvSpPr>
              <p:nvPr/>
            </p:nvSpPr>
            <p:spPr bwMode="auto">
              <a:xfrm>
                <a:off x="2908" y="1362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3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3390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0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90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90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90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90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904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05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4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3389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9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9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89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89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9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97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5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3388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8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8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88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89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9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8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9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6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3387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7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7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87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88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8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80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1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867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3386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6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sp>
            <p:nvSpPr>
              <p:cNvPr id="3387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>
                  <a:latin typeface="Times New Roman" charset="0"/>
                </a:endParaRPr>
              </a:p>
            </p:txBody>
          </p:sp>
          <p:grpSp>
            <p:nvGrpSpPr>
              <p:cNvPr id="3387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3387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7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72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3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cxnSp>
        <p:nvCxnSpPr>
          <p:cNvPr id="33798" name="Straight Connector 12"/>
          <p:cNvCxnSpPr>
            <a:cxnSpLocks noChangeShapeType="1"/>
            <a:endCxn id="34009" idx="1"/>
          </p:cNvCxnSpPr>
          <p:nvPr/>
        </p:nvCxnSpPr>
        <p:spPr bwMode="auto">
          <a:xfrm>
            <a:off x="2382838" y="2609850"/>
            <a:ext cx="238125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799" name="Straight Connector 500"/>
          <p:cNvCxnSpPr>
            <a:cxnSpLocks noChangeShapeType="1"/>
            <a:stCxn id="34134" idx="8"/>
            <a:endCxn id="33819" idx="2"/>
          </p:cNvCxnSpPr>
          <p:nvPr/>
        </p:nvCxnSpPr>
        <p:spPr bwMode="auto">
          <a:xfrm>
            <a:off x="1455738" y="2990850"/>
            <a:ext cx="38100" cy="309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0" name="Straight Connector 501"/>
          <p:cNvCxnSpPr>
            <a:cxnSpLocks noChangeShapeType="1"/>
            <a:endCxn id="33819" idx="3"/>
          </p:cNvCxnSpPr>
          <p:nvPr/>
        </p:nvCxnSpPr>
        <p:spPr bwMode="auto">
          <a:xfrm>
            <a:off x="1235075" y="3271838"/>
            <a:ext cx="123825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1" name="Straight Connector 502"/>
          <p:cNvCxnSpPr>
            <a:cxnSpLocks noChangeShapeType="1"/>
            <a:endCxn id="33977" idx="1"/>
          </p:cNvCxnSpPr>
          <p:nvPr/>
        </p:nvCxnSpPr>
        <p:spPr bwMode="auto">
          <a:xfrm>
            <a:off x="3916363" y="2411413"/>
            <a:ext cx="307975" cy="573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2" name="Straight Connector 503"/>
          <p:cNvCxnSpPr>
            <a:cxnSpLocks noChangeShapeType="1"/>
            <a:endCxn id="33977" idx="0"/>
          </p:cNvCxnSpPr>
          <p:nvPr/>
        </p:nvCxnSpPr>
        <p:spPr bwMode="auto">
          <a:xfrm flipH="1">
            <a:off x="4425950" y="2389188"/>
            <a:ext cx="384175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3" name="Straight Connector 504"/>
          <p:cNvCxnSpPr>
            <a:cxnSpLocks noChangeShapeType="1"/>
            <a:endCxn id="34060" idx="0"/>
          </p:cNvCxnSpPr>
          <p:nvPr/>
        </p:nvCxnSpPr>
        <p:spPr bwMode="auto">
          <a:xfrm>
            <a:off x="6770688" y="2900363"/>
            <a:ext cx="215900" cy="1046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4" name="Straight Connector 505"/>
          <p:cNvCxnSpPr>
            <a:cxnSpLocks noChangeShapeType="1"/>
          </p:cNvCxnSpPr>
          <p:nvPr/>
        </p:nvCxnSpPr>
        <p:spPr bwMode="auto">
          <a:xfrm flipH="1">
            <a:off x="7137400" y="3251200"/>
            <a:ext cx="241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5" name="Straight Connector 506"/>
          <p:cNvCxnSpPr>
            <a:cxnSpLocks noChangeShapeType="1"/>
            <a:stCxn id="34126" idx="4"/>
            <a:endCxn id="34055" idx="0"/>
          </p:cNvCxnSpPr>
          <p:nvPr/>
        </p:nvCxnSpPr>
        <p:spPr bwMode="auto">
          <a:xfrm flipH="1">
            <a:off x="7483475" y="4229100"/>
            <a:ext cx="541338" cy="249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6" name="Straight Connector 507"/>
          <p:cNvCxnSpPr>
            <a:cxnSpLocks noChangeShapeType="1"/>
          </p:cNvCxnSpPr>
          <p:nvPr/>
        </p:nvCxnSpPr>
        <p:spPr bwMode="auto">
          <a:xfrm flipH="1" flipV="1">
            <a:off x="7454900" y="4573588"/>
            <a:ext cx="796925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7" name="Straight Connector 508"/>
          <p:cNvCxnSpPr>
            <a:cxnSpLocks noChangeShapeType="1"/>
            <a:endCxn id="34042" idx="5"/>
          </p:cNvCxnSpPr>
          <p:nvPr/>
        </p:nvCxnSpPr>
        <p:spPr bwMode="auto">
          <a:xfrm flipH="1" flipV="1">
            <a:off x="6496050" y="4722813"/>
            <a:ext cx="1047750" cy="966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8" name="Straight Connector 509"/>
          <p:cNvCxnSpPr>
            <a:cxnSpLocks noChangeShapeType="1"/>
            <a:stCxn id="34124" idx="0"/>
            <a:endCxn id="33817" idx="5"/>
          </p:cNvCxnSpPr>
          <p:nvPr/>
        </p:nvCxnSpPr>
        <p:spPr bwMode="auto">
          <a:xfrm flipH="1" flipV="1">
            <a:off x="5084763" y="5684838"/>
            <a:ext cx="520700" cy="16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9" name="Straight Connector 510"/>
          <p:cNvCxnSpPr>
            <a:cxnSpLocks noChangeShapeType="1"/>
          </p:cNvCxnSpPr>
          <p:nvPr/>
        </p:nvCxnSpPr>
        <p:spPr bwMode="auto">
          <a:xfrm flipH="1" flipV="1">
            <a:off x="4068763" y="5045075"/>
            <a:ext cx="371475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0" name="Straight Connector 511"/>
          <p:cNvCxnSpPr>
            <a:cxnSpLocks noChangeShapeType="1"/>
            <a:stCxn id="34121" idx="0"/>
          </p:cNvCxnSpPr>
          <p:nvPr/>
        </p:nvCxnSpPr>
        <p:spPr bwMode="auto">
          <a:xfrm flipV="1">
            <a:off x="3389313" y="5689600"/>
            <a:ext cx="306387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1" name="Straight Connector 512"/>
          <p:cNvCxnSpPr>
            <a:cxnSpLocks noChangeShapeType="1"/>
          </p:cNvCxnSpPr>
          <p:nvPr/>
        </p:nvCxnSpPr>
        <p:spPr bwMode="auto">
          <a:xfrm flipV="1">
            <a:off x="1790700" y="5160963"/>
            <a:ext cx="401638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2" name="Straight Connector 513"/>
          <p:cNvCxnSpPr>
            <a:cxnSpLocks noChangeShapeType="1"/>
            <a:stCxn id="34143" idx="0"/>
          </p:cNvCxnSpPr>
          <p:nvPr/>
        </p:nvCxnSpPr>
        <p:spPr bwMode="auto">
          <a:xfrm flipV="1">
            <a:off x="1179513" y="4467225"/>
            <a:ext cx="227012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3" name="Straight Connector 514"/>
          <p:cNvCxnSpPr>
            <a:cxnSpLocks noChangeShapeType="1"/>
            <a:endCxn id="33819" idx="5"/>
          </p:cNvCxnSpPr>
          <p:nvPr/>
        </p:nvCxnSpPr>
        <p:spPr bwMode="auto">
          <a:xfrm flipV="1">
            <a:off x="1155700" y="4368800"/>
            <a:ext cx="203200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3814" name="Group 20"/>
          <p:cNvGrpSpPr>
            <a:grpSpLocks/>
          </p:cNvGrpSpPr>
          <p:nvPr/>
        </p:nvGrpSpPr>
        <p:grpSpPr bwMode="auto">
          <a:xfrm>
            <a:off x="4713288" y="2871788"/>
            <a:ext cx="2117725" cy="1082675"/>
            <a:chOff x="4712800" y="2871032"/>
            <a:chExt cx="2117908" cy="1082781"/>
          </a:xfrm>
        </p:grpSpPr>
        <p:grpSp>
          <p:nvGrpSpPr>
            <p:cNvPr id="33844" name="Group 16"/>
            <p:cNvGrpSpPr>
              <a:grpSpLocks/>
            </p:cNvGrpSpPr>
            <p:nvPr/>
          </p:nvGrpSpPr>
          <p:grpSpPr bwMode="auto">
            <a:xfrm>
              <a:off x="5677190" y="2871032"/>
              <a:ext cx="530938" cy="338554"/>
              <a:chOff x="5573768" y="2726239"/>
              <a:chExt cx="530938" cy="338554"/>
            </a:xfrm>
          </p:grpSpPr>
          <p:sp>
            <p:nvSpPr>
              <p:cNvPr id="33847" name="Oval 14"/>
              <p:cNvSpPr>
                <a:spLocks noChangeArrowheads="1"/>
              </p:cNvSpPr>
              <p:nvPr/>
            </p:nvSpPr>
            <p:spPr bwMode="auto">
              <a:xfrm>
                <a:off x="5573768" y="2751297"/>
                <a:ext cx="528092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3848" name="TextBox 15"/>
              <p:cNvSpPr txBox="1">
                <a:spLocks noChangeArrowheads="1"/>
              </p:cNvSpPr>
              <p:nvPr/>
            </p:nvSpPr>
            <p:spPr bwMode="auto">
              <a:xfrm>
                <a:off x="5593027" y="2726239"/>
                <a:ext cx="5116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bg1"/>
                    </a:solidFill>
                    <a:latin typeface="Arial" charset="0"/>
                  </a:rPr>
                  <a:t>IXP</a:t>
                </a:r>
              </a:p>
            </p:txBody>
          </p:sp>
        </p:grpSp>
        <p:cxnSp>
          <p:nvCxnSpPr>
            <p:cNvPr id="33845" name="Straight Connector 18"/>
            <p:cNvCxnSpPr>
              <a:cxnSpLocks noChangeShapeType="1"/>
            </p:cNvCxnSpPr>
            <p:nvPr/>
          </p:nvCxnSpPr>
          <p:spPr bwMode="auto">
            <a:xfrm>
              <a:off x="4712800" y="3050554"/>
              <a:ext cx="964390" cy="2689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46" name="Straight Connector 516"/>
            <p:cNvCxnSpPr>
              <a:cxnSpLocks noChangeShapeType="1"/>
            </p:cNvCxnSpPr>
            <p:nvPr/>
          </p:nvCxnSpPr>
          <p:spPr bwMode="auto">
            <a:xfrm>
              <a:off x="6139092" y="3168890"/>
              <a:ext cx="691616" cy="78492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815" name="Group 39937"/>
          <p:cNvGrpSpPr>
            <a:grpSpLocks/>
          </p:cNvGrpSpPr>
          <p:nvPr/>
        </p:nvGrpSpPr>
        <p:grpSpPr bwMode="auto">
          <a:xfrm>
            <a:off x="3692525" y="3789363"/>
            <a:ext cx="1538288" cy="585787"/>
            <a:chOff x="3692946" y="3789212"/>
            <a:chExt cx="1537885" cy="585306"/>
          </a:xfrm>
        </p:grpSpPr>
        <p:cxnSp>
          <p:nvCxnSpPr>
            <p:cNvPr id="33838" name="Straight Connector 515"/>
            <p:cNvCxnSpPr>
              <a:cxnSpLocks noChangeShapeType="1"/>
              <a:stCxn id="33894" idx="0"/>
            </p:cNvCxnSpPr>
            <p:nvPr/>
          </p:nvCxnSpPr>
          <p:spPr bwMode="auto">
            <a:xfrm flipV="1">
              <a:off x="3833272" y="4233204"/>
              <a:ext cx="190444" cy="1413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3839" name="Group 518"/>
            <p:cNvGrpSpPr>
              <a:grpSpLocks/>
            </p:cNvGrpSpPr>
            <p:nvPr/>
          </p:nvGrpSpPr>
          <p:grpSpPr bwMode="auto">
            <a:xfrm>
              <a:off x="3932901" y="3934211"/>
              <a:ext cx="530938" cy="338554"/>
              <a:chOff x="5573768" y="2726239"/>
              <a:chExt cx="530938" cy="338554"/>
            </a:xfrm>
          </p:grpSpPr>
          <p:sp>
            <p:nvSpPr>
              <p:cNvPr id="33842" name="Oval 521"/>
              <p:cNvSpPr>
                <a:spLocks noChangeArrowheads="1"/>
              </p:cNvSpPr>
              <p:nvPr/>
            </p:nvSpPr>
            <p:spPr bwMode="auto">
              <a:xfrm>
                <a:off x="5573768" y="2751297"/>
                <a:ext cx="528092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PT"/>
              </a:p>
            </p:txBody>
          </p:sp>
          <p:sp>
            <p:nvSpPr>
              <p:cNvPr id="33843" name="TextBox 522"/>
              <p:cNvSpPr txBox="1">
                <a:spLocks noChangeArrowheads="1"/>
              </p:cNvSpPr>
              <p:nvPr/>
            </p:nvSpPr>
            <p:spPr bwMode="auto">
              <a:xfrm>
                <a:off x="5593027" y="2726239"/>
                <a:ext cx="5116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>
                    <a:solidFill>
                      <a:schemeClr val="bg1"/>
                    </a:solidFill>
                    <a:latin typeface="Arial" charset="0"/>
                  </a:rPr>
                  <a:t>IXP</a:t>
                </a:r>
              </a:p>
            </p:txBody>
          </p:sp>
        </p:grpSp>
        <p:cxnSp>
          <p:nvCxnSpPr>
            <p:cNvPr id="33840" name="Straight Connector 519"/>
            <p:cNvCxnSpPr>
              <a:cxnSpLocks noChangeShapeType="1"/>
              <a:stCxn id="33842" idx="6"/>
              <a:endCxn id="34094" idx="1"/>
            </p:cNvCxnSpPr>
            <p:nvPr/>
          </p:nvCxnSpPr>
          <p:spPr bwMode="auto">
            <a:xfrm flipV="1">
              <a:off x="4460993" y="3953654"/>
              <a:ext cx="769838" cy="15801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41" name="Straight Connector 520"/>
            <p:cNvCxnSpPr>
              <a:cxnSpLocks noChangeShapeType="1"/>
            </p:cNvCxnSpPr>
            <p:nvPr/>
          </p:nvCxnSpPr>
          <p:spPr bwMode="auto">
            <a:xfrm>
              <a:off x="3692946" y="3789212"/>
              <a:ext cx="342738" cy="20484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816" name="Group 39939"/>
          <p:cNvGrpSpPr>
            <a:grpSpLocks/>
          </p:cNvGrpSpPr>
          <p:nvPr/>
        </p:nvGrpSpPr>
        <p:grpSpPr bwMode="auto">
          <a:xfrm>
            <a:off x="2406650" y="3633788"/>
            <a:ext cx="2901950" cy="1296987"/>
            <a:chOff x="2407287" y="3633041"/>
            <a:chExt cx="2900648" cy="1297685"/>
          </a:xfrm>
        </p:grpSpPr>
        <p:cxnSp>
          <p:nvCxnSpPr>
            <p:cNvPr id="33835" name="Straight Connector 7"/>
            <p:cNvCxnSpPr>
              <a:cxnSpLocks noChangeShapeType="1"/>
              <a:stCxn id="33967" idx="5"/>
              <a:endCxn id="34092" idx="1"/>
            </p:cNvCxnSpPr>
            <p:nvPr/>
          </p:nvCxnSpPr>
          <p:spPr bwMode="auto">
            <a:xfrm>
              <a:off x="4876256" y="3633041"/>
              <a:ext cx="431679" cy="22249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36" name="Straight Connector 415"/>
            <p:cNvCxnSpPr>
              <a:cxnSpLocks noChangeShapeType="1"/>
              <a:endCxn id="33926" idx="0"/>
            </p:cNvCxnSpPr>
            <p:nvPr/>
          </p:nvCxnSpPr>
          <p:spPr bwMode="auto">
            <a:xfrm flipH="1">
              <a:off x="2407287" y="3753131"/>
              <a:ext cx="282429" cy="51137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37" name="Straight Connector 523"/>
            <p:cNvCxnSpPr>
              <a:cxnSpLocks noChangeShapeType="1"/>
              <a:stCxn id="33889" idx="0"/>
            </p:cNvCxnSpPr>
            <p:nvPr/>
          </p:nvCxnSpPr>
          <p:spPr bwMode="auto">
            <a:xfrm flipV="1">
              <a:off x="4307545" y="4626270"/>
              <a:ext cx="843636" cy="30445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3817" name="Oval 6"/>
          <p:cNvSpPr>
            <a:spLocks noChangeArrowheads="1"/>
          </p:cNvSpPr>
          <p:nvPr/>
        </p:nvSpPr>
        <p:spPr bwMode="auto">
          <a:xfrm>
            <a:off x="3340100" y="5359400"/>
            <a:ext cx="20447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3818" name="TextBox 9"/>
          <p:cNvSpPr txBox="1">
            <a:spLocks noChangeArrowheads="1"/>
          </p:cNvSpPr>
          <p:nvPr/>
        </p:nvSpPr>
        <p:spPr bwMode="auto">
          <a:xfrm>
            <a:off x="3556000" y="5334000"/>
            <a:ext cx="1587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>
                <a:latin typeface="Arial" charset="0"/>
              </a:rPr>
              <a:t>regional net</a:t>
            </a:r>
          </a:p>
        </p:txBody>
      </p:sp>
      <p:sp>
        <p:nvSpPr>
          <p:cNvPr id="33819" name="Oval 517"/>
          <p:cNvSpPr>
            <a:spLocks noChangeArrowheads="1"/>
          </p:cNvSpPr>
          <p:nvPr/>
        </p:nvSpPr>
        <p:spPr bwMode="auto">
          <a:xfrm rot="5400000">
            <a:off x="867569" y="3736182"/>
            <a:ext cx="1252537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cxnSp>
        <p:nvCxnSpPr>
          <p:cNvPr id="33820" name="Straight Connector 39941"/>
          <p:cNvCxnSpPr>
            <a:cxnSpLocks noChangeShapeType="1"/>
            <a:stCxn id="33819" idx="0"/>
            <a:endCxn id="33955" idx="0"/>
          </p:cNvCxnSpPr>
          <p:nvPr/>
        </p:nvCxnSpPr>
        <p:spPr bwMode="auto">
          <a:xfrm flipV="1">
            <a:off x="1684338" y="3654425"/>
            <a:ext cx="7588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1" name="Straight Connector 524"/>
          <p:cNvCxnSpPr>
            <a:cxnSpLocks noChangeShapeType="1"/>
            <a:endCxn id="33928" idx="1"/>
          </p:cNvCxnSpPr>
          <p:nvPr/>
        </p:nvCxnSpPr>
        <p:spPr bwMode="auto">
          <a:xfrm>
            <a:off x="1685925" y="4111625"/>
            <a:ext cx="466725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22" name="Oval 11"/>
          <p:cNvSpPr>
            <a:spLocks noChangeArrowheads="1"/>
          </p:cNvSpPr>
          <p:nvPr/>
        </p:nvSpPr>
        <p:spPr bwMode="auto">
          <a:xfrm>
            <a:off x="1866900" y="3429000"/>
            <a:ext cx="6096000" cy="673100"/>
          </a:xfrm>
          <a:prstGeom prst="ellipse">
            <a:avLst/>
          </a:prstGeom>
          <a:solidFill>
            <a:srgbClr val="FF6600">
              <a:alpha val="7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33823" name="TextBox 13"/>
          <p:cNvSpPr txBox="1">
            <a:spLocks noChangeArrowheads="1"/>
          </p:cNvSpPr>
          <p:nvPr/>
        </p:nvSpPr>
        <p:spPr bwMode="auto">
          <a:xfrm>
            <a:off x="3113088" y="3541713"/>
            <a:ext cx="3627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i="1">
                <a:solidFill>
                  <a:schemeClr val="bg1"/>
                </a:solidFill>
                <a:latin typeface="Arial" charset="0"/>
              </a:rPr>
              <a:t>Content provider network</a:t>
            </a:r>
          </a:p>
        </p:txBody>
      </p:sp>
      <p:cxnSp>
        <p:nvCxnSpPr>
          <p:cNvPr id="33824" name="Straight Connector 19"/>
          <p:cNvCxnSpPr>
            <a:cxnSpLocks noChangeShapeType="1"/>
            <a:stCxn id="34147" idx="2"/>
          </p:cNvCxnSpPr>
          <p:nvPr/>
        </p:nvCxnSpPr>
        <p:spPr bwMode="auto">
          <a:xfrm flipH="1">
            <a:off x="6540500" y="2867025"/>
            <a:ext cx="150813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5" name="Straight Connector 525"/>
          <p:cNvCxnSpPr>
            <a:cxnSpLocks noChangeShapeType="1"/>
            <a:endCxn id="33822" idx="7"/>
          </p:cNvCxnSpPr>
          <p:nvPr/>
        </p:nvCxnSpPr>
        <p:spPr bwMode="auto">
          <a:xfrm flipH="1">
            <a:off x="7070725" y="3221038"/>
            <a:ext cx="142875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6" name="Straight Connector 526"/>
          <p:cNvCxnSpPr>
            <a:cxnSpLocks noChangeShapeType="1"/>
          </p:cNvCxnSpPr>
          <p:nvPr/>
        </p:nvCxnSpPr>
        <p:spPr bwMode="auto">
          <a:xfrm flipH="1">
            <a:off x="5773738" y="3205163"/>
            <a:ext cx="111125" cy="2444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7" name="Straight Connector 527"/>
          <p:cNvCxnSpPr>
            <a:cxnSpLocks noChangeShapeType="1"/>
            <a:endCxn id="33822" idx="1"/>
          </p:cNvCxnSpPr>
          <p:nvPr/>
        </p:nvCxnSpPr>
        <p:spPr bwMode="auto">
          <a:xfrm>
            <a:off x="2682875" y="3008313"/>
            <a:ext cx="76200" cy="5191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8" name="Straight Connector 528"/>
          <p:cNvCxnSpPr>
            <a:cxnSpLocks noChangeShapeType="1"/>
            <a:endCxn id="33894" idx="1"/>
          </p:cNvCxnSpPr>
          <p:nvPr/>
        </p:nvCxnSpPr>
        <p:spPr bwMode="auto">
          <a:xfrm>
            <a:off x="3413125" y="4049713"/>
            <a:ext cx="239713" cy="3397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9" name="Straight Connector 529"/>
          <p:cNvCxnSpPr>
            <a:cxnSpLocks noChangeShapeType="1"/>
          </p:cNvCxnSpPr>
          <p:nvPr/>
        </p:nvCxnSpPr>
        <p:spPr bwMode="auto">
          <a:xfrm>
            <a:off x="2303463" y="2651125"/>
            <a:ext cx="14287" cy="94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0" name="Straight Connector 530"/>
          <p:cNvCxnSpPr>
            <a:cxnSpLocks noChangeShapeType="1"/>
          </p:cNvCxnSpPr>
          <p:nvPr/>
        </p:nvCxnSpPr>
        <p:spPr bwMode="auto">
          <a:xfrm flipH="1">
            <a:off x="1693863" y="3935413"/>
            <a:ext cx="528637" cy="11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1" name="Straight Connector 531"/>
          <p:cNvCxnSpPr>
            <a:cxnSpLocks noChangeShapeType="1"/>
            <a:stCxn id="34126" idx="3"/>
          </p:cNvCxnSpPr>
          <p:nvPr/>
        </p:nvCxnSpPr>
        <p:spPr bwMode="auto">
          <a:xfrm flipH="1" flipV="1">
            <a:off x="7713663" y="3903663"/>
            <a:ext cx="400050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32" name="Straight Connector 532"/>
          <p:cNvCxnSpPr>
            <a:cxnSpLocks noChangeShapeType="1"/>
            <a:stCxn id="34128" idx="4"/>
          </p:cNvCxnSpPr>
          <p:nvPr/>
        </p:nvCxnSpPr>
        <p:spPr bwMode="auto">
          <a:xfrm flipH="1" flipV="1">
            <a:off x="7624763" y="3929063"/>
            <a:ext cx="628650" cy="1214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31B236-CEC5-6440-BAD1-9621B9083415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02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11639</TotalTime>
  <Words>954</Words>
  <Application>Microsoft Macintosh PowerPoint</Application>
  <PresentationFormat>On-screen Show (4:3)</PresentationFormat>
  <Paragraphs>183</Paragraphs>
  <Slides>15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cs426</vt:lpstr>
      <vt:lpstr>Photo Editor Photo</vt:lpstr>
      <vt:lpstr>Disclaimer </vt:lpstr>
      <vt:lpstr>Comunicação remota há 50 anos</vt:lpstr>
      <vt:lpstr>PowerPoint Presentation</vt:lpstr>
      <vt:lpstr>PowerPoint Presentation</vt:lpstr>
      <vt:lpstr>A comutação de pacotes e a multiplexagem estatística entram em cena</vt:lpstr>
      <vt:lpstr>Que factor de overbooking ?</vt:lpstr>
      <vt:lpstr>O Modelo “All you can eat”</vt:lpstr>
      <vt:lpstr>PowerPoint Presentation</vt:lpstr>
      <vt:lpstr>PowerPoint Presentation</vt:lpstr>
      <vt:lpstr>Google Design</vt:lpstr>
      <vt:lpstr>O Modelo “colaboração / competição”</vt:lpstr>
      <vt:lpstr>Produção, armazenamento e acesso à informação / conteúdos</vt:lpstr>
      <vt:lpstr>Optimização da logística e transporte de conteúdos e informação  Vem à ideia alguma analogia ?</vt:lpstr>
      <vt:lpstr>Uma rede pura de acesso é rentável?</vt:lpstr>
      <vt:lpstr>A chave está numa política de QoS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786</cp:revision>
  <dcterms:created xsi:type="dcterms:W3CDTF">2001-07-06T14:58:21Z</dcterms:created>
  <dcterms:modified xsi:type="dcterms:W3CDTF">2014-10-28T10:34:11Z</dcterms:modified>
</cp:coreProperties>
</file>