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481" r:id="rId2"/>
    <p:sldId id="445" r:id="rId3"/>
    <p:sldId id="407" r:id="rId4"/>
    <p:sldId id="482" r:id="rId5"/>
    <p:sldId id="483" r:id="rId6"/>
    <p:sldId id="436" r:id="rId7"/>
    <p:sldId id="408" r:id="rId8"/>
    <p:sldId id="435" r:id="rId9"/>
    <p:sldId id="410" r:id="rId10"/>
    <p:sldId id="409" r:id="rId11"/>
    <p:sldId id="446" r:id="rId12"/>
    <p:sldId id="447" r:id="rId13"/>
    <p:sldId id="487" r:id="rId14"/>
    <p:sldId id="422" r:id="rId15"/>
    <p:sldId id="423" r:id="rId16"/>
    <p:sldId id="421" r:id="rId17"/>
    <p:sldId id="424" r:id="rId18"/>
    <p:sldId id="448" r:id="rId19"/>
    <p:sldId id="417" r:id="rId20"/>
    <p:sldId id="416" r:id="rId21"/>
    <p:sldId id="488" r:id="rId22"/>
    <p:sldId id="437" r:id="rId23"/>
    <p:sldId id="429" r:id="rId24"/>
    <p:sldId id="486" r:id="rId25"/>
    <p:sldId id="485" r:id="rId26"/>
    <p:sldId id="484" r:id="rId27"/>
    <p:sldId id="489" r:id="rId28"/>
    <p:sldId id="492" r:id="rId29"/>
    <p:sldId id="491" r:id="rId30"/>
    <p:sldId id="493" r:id="rId31"/>
    <p:sldId id="494" r:id="rId32"/>
    <p:sldId id="496" r:id="rId33"/>
    <p:sldId id="497" r:id="rId34"/>
    <p:sldId id="498" r:id="rId35"/>
    <p:sldId id="442" r:id="rId36"/>
    <p:sldId id="500" r:id="rId37"/>
    <p:sldId id="503" r:id="rId38"/>
    <p:sldId id="414" r:id="rId39"/>
    <p:sldId id="443" r:id="rId40"/>
    <p:sldId id="444" r:id="rId41"/>
    <p:sldId id="433" r:id="rId42"/>
    <p:sldId id="434" r:id="rId43"/>
    <p:sldId id="441" r:id="rId44"/>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21"/>
    <p:restoredTop sz="96058"/>
  </p:normalViewPr>
  <p:slideViewPr>
    <p:cSldViewPr snapToGrid="0" snapToObjects="1">
      <p:cViewPr varScale="1">
        <p:scale>
          <a:sx n="93" d="100"/>
          <a:sy n="93" d="100"/>
        </p:scale>
        <p:origin x="23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5:43:11.790"/>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5:43:12.809"/>
    </inkml:context>
    <inkml:brush xml:id="br0">
      <inkml:brushProperty name="width" value="0.05" units="cm"/>
      <inkml:brushProperty name="height" value="0.0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A6D50-06A5-5D4C-A9D8-21392E217305}" type="datetimeFigureOut">
              <a:rPr lang="pt-PT" smtClean="0"/>
              <a:t>31/03/21</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7CE6-D757-4F4C-AC83-E1DB4C2BF4E9}" type="slidenum">
              <a:rPr lang="pt-PT" smtClean="0"/>
              <a:t>‹#›</a:t>
            </a:fld>
            <a:endParaRPr lang="pt-PT"/>
          </a:p>
        </p:txBody>
      </p:sp>
    </p:spTree>
    <p:extLst>
      <p:ext uri="{BB962C8B-B14F-4D97-AF65-F5344CB8AC3E}">
        <p14:creationId xmlns:p14="http://schemas.microsoft.com/office/powerpoint/2010/main" val="266418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sldNum" idx="12"/>
          </p:nvPr>
        </p:nvSpPr>
        <p:spPr>
          <a:xfrm>
            <a:off x="4143375" y="9120188"/>
            <a:ext cx="3170238" cy="479425"/>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Clr>
                <a:schemeClr val="dk1"/>
              </a:buClr>
              <a:buSzPts val="325"/>
              <a:buFont typeface="Times New Roman"/>
              <a:buNone/>
            </a:pPr>
            <a:fld id="{00000000-1234-1234-1234-123412341234}" type="slidenum">
              <a:rPr lang="en-GB" sz="1300" b="0" i="0" u="none" strike="noStrike" cap="none">
                <a:solidFill>
                  <a:schemeClr val="dk1"/>
                </a:solidFill>
                <a:latin typeface="Times New Roman"/>
                <a:ea typeface="Times New Roman"/>
                <a:cs typeface="Times New Roman"/>
                <a:sym typeface="Times New Roman"/>
              </a:rPr>
              <a:t>1</a:t>
            </a:fld>
            <a:endParaRPr sz="1300" b="0" i="0" u="none" strike="noStrike" cap="none">
              <a:solidFill>
                <a:schemeClr val="dk1"/>
              </a:solidFill>
              <a:latin typeface="Times New Roman"/>
              <a:ea typeface="Times New Roman"/>
              <a:cs typeface="Times New Roman"/>
              <a:sym typeface="Times New Roman"/>
            </a:endParaRPr>
          </a:p>
        </p:txBody>
      </p:sp>
      <p:sp>
        <p:nvSpPr>
          <p:cNvPr id="62" name="Google Shape;62;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1:notes"/>
          <p:cNvSpPr txBox="1">
            <a:spLocks noGrp="1"/>
          </p:cNvSpPr>
          <p:nvPr>
            <p:ph type="body" idx="1"/>
          </p:nvPr>
        </p:nvSpPr>
        <p:spPr>
          <a:xfrm>
            <a:off x="731837" y="4560887"/>
            <a:ext cx="5851525" cy="4319587"/>
          </a:xfrm>
          <a:prstGeom prst="rect">
            <a:avLst/>
          </a:prstGeom>
          <a:noFill/>
          <a:ln>
            <a:noFill/>
          </a:ln>
        </p:spPr>
        <p:txBody>
          <a:bodyPr spcFirstLastPara="1" wrap="square" lIns="95725" tIns="47850" rIns="95725" bIns="47850" anchor="t" anchorCtr="0">
            <a:noAutofit/>
          </a:bodyPr>
          <a:lstStyle/>
          <a:p>
            <a:pPr marL="0" marR="0" lvl="0" indent="0" algn="l" rtl="0">
              <a:spcBef>
                <a:spcPts val="0"/>
              </a:spcBef>
              <a:spcAft>
                <a:spcPts val="0"/>
              </a:spcAft>
              <a:buClr>
                <a:schemeClr val="dk1"/>
              </a:buClr>
              <a:buSzPts val="3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9062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SPF - This allows receivers to test if the email was sent from an authorized host IP address.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DKIM - It allows the verification of the signature of emails by the email server for the domain.</a:t>
            </a:r>
          </a:p>
          <a:p>
            <a:endParaRPr lang="en-GB" dirty="0"/>
          </a:p>
        </p:txBody>
      </p:sp>
      <p:sp>
        <p:nvSpPr>
          <p:cNvPr id="4" name="Slide Number Placeholder 3"/>
          <p:cNvSpPr>
            <a:spLocks noGrp="1"/>
          </p:cNvSpPr>
          <p:nvPr>
            <p:ph type="sldNum" sz="quarter" idx="5"/>
          </p:nvPr>
        </p:nvSpPr>
        <p:spPr/>
        <p:txBody>
          <a:bodyPr/>
          <a:lstStyle/>
          <a:p>
            <a:fld id="{66617CE6-D757-4F4C-AC83-E1DB4C2BF4E9}" type="slidenum">
              <a:rPr lang="pt-PT" smtClean="0"/>
              <a:t>25</a:t>
            </a:fld>
            <a:endParaRPr lang="pt-PT"/>
          </a:p>
        </p:txBody>
      </p:sp>
    </p:spTree>
    <p:extLst>
      <p:ext uri="{BB962C8B-B14F-4D97-AF65-F5344CB8AC3E}">
        <p14:creationId xmlns:p14="http://schemas.microsoft.com/office/powerpoint/2010/main" val="4847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96A7-0161-C749-BA9C-DFBF17DFA50B}"/>
              </a:ext>
            </a:extLst>
          </p:cNvPr>
          <p:cNvSpPr>
            <a:spLocks noGrp="1"/>
          </p:cNvSpPr>
          <p:nvPr>
            <p:ph type="ctrTitle"/>
          </p:nvPr>
        </p:nvSpPr>
        <p:spPr>
          <a:xfrm>
            <a:off x="1524000" y="1122363"/>
            <a:ext cx="9144000" cy="2387600"/>
          </a:xfrm>
        </p:spPr>
        <p:txBody>
          <a:bodyPr anchor="b">
            <a:normAutofit/>
          </a:bodyPr>
          <a:lstStyle>
            <a:lvl1pPr algn="ctr">
              <a:defRPr sz="4000" b="1" i="0" baseline="0">
                <a:solidFill>
                  <a:srgbClr val="0432FF"/>
                </a:solidFill>
                <a:latin typeface="Comic Sans MS" panose="030F0902030302020204" pitchFamily="66" charset="0"/>
              </a:defRPr>
            </a:lvl1pPr>
          </a:lstStyle>
          <a:p>
            <a:r>
              <a:rPr lang="en-GB" dirty="0"/>
              <a:t>Click to edit Master title style</a:t>
            </a:r>
            <a:endParaRPr lang="pt-PT" dirty="0"/>
          </a:p>
        </p:txBody>
      </p:sp>
      <p:sp>
        <p:nvSpPr>
          <p:cNvPr id="3" name="Subtitle 2">
            <a:extLst>
              <a:ext uri="{FF2B5EF4-FFF2-40B4-BE49-F238E27FC236}">
                <a16:creationId xmlns:a16="http://schemas.microsoft.com/office/drawing/2014/main" id="{9F24FFB7-551B-874D-A657-4BE524501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pt-PT" dirty="0"/>
          </a:p>
        </p:txBody>
      </p:sp>
      <p:sp>
        <p:nvSpPr>
          <p:cNvPr id="4" name="Date Placeholder 3">
            <a:extLst>
              <a:ext uri="{FF2B5EF4-FFF2-40B4-BE49-F238E27FC236}">
                <a16:creationId xmlns:a16="http://schemas.microsoft.com/office/drawing/2014/main" id="{402AEAE2-612C-4E4D-8F9C-B172792BF556}"/>
              </a:ext>
            </a:extLst>
          </p:cNvPr>
          <p:cNvSpPr>
            <a:spLocks noGrp="1"/>
          </p:cNvSpPr>
          <p:nvPr>
            <p:ph type="dt" sz="half" idx="10"/>
          </p:nvPr>
        </p:nvSpPr>
        <p:spPr/>
        <p:txBody>
          <a:bodyPr/>
          <a:lstStyle/>
          <a:p>
            <a:fld id="{C95C1B66-1BE2-BB42-AFC0-F5ADCA90CFB5}" type="datetimeFigureOut">
              <a:rPr lang="pt-PT" smtClean="0"/>
              <a:t>31/03/21</a:t>
            </a:fld>
            <a:endParaRPr lang="pt-PT"/>
          </a:p>
        </p:txBody>
      </p:sp>
      <p:sp>
        <p:nvSpPr>
          <p:cNvPr id="5" name="Footer Placeholder 4">
            <a:extLst>
              <a:ext uri="{FF2B5EF4-FFF2-40B4-BE49-F238E27FC236}">
                <a16:creationId xmlns:a16="http://schemas.microsoft.com/office/drawing/2014/main" id="{3893F9BF-877C-F443-9BCE-76EC29C55134}"/>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F176B385-2105-044A-AB36-52B337B53A90}"/>
              </a:ext>
            </a:extLst>
          </p:cNvPr>
          <p:cNvSpPr>
            <a:spLocks noGrp="1"/>
          </p:cNvSpPr>
          <p:nvPr>
            <p:ph type="sldNum" sz="quarter" idx="12"/>
          </p:nvPr>
        </p:nvSpPr>
        <p:spPr/>
        <p:txBody>
          <a:bodyPr/>
          <a:lstStyle/>
          <a:p>
            <a:fld id="{E5788DC8-B7E5-9941-BE4A-EF188082EB61}" type="slidenum">
              <a:rPr lang="pt-PT" smtClean="0"/>
              <a:t>‹#›</a:t>
            </a:fld>
            <a:endParaRPr lang="pt-PT"/>
          </a:p>
        </p:txBody>
      </p:sp>
    </p:spTree>
    <p:extLst>
      <p:ext uri="{BB962C8B-B14F-4D97-AF65-F5344CB8AC3E}">
        <p14:creationId xmlns:p14="http://schemas.microsoft.com/office/powerpoint/2010/main" val="79359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FF3D-9152-764D-BA30-8A6C0630665A}"/>
              </a:ext>
            </a:extLst>
          </p:cNvPr>
          <p:cNvSpPr>
            <a:spLocks noGrp="1"/>
          </p:cNvSpPr>
          <p:nvPr>
            <p:ph type="title"/>
          </p:nvPr>
        </p:nvSpPr>
        <p:spPr/>
        <p:txBody>
          <a:bodyPr/>
          <a:lstStyle/>
          <a:p>
            <a:r>
              <a:rPr lang="en-GB" dirty="0"/>
              <a:t>Click to edit Master title style</a:t>
            </a:r>
            <a:endParaRPr lang="pt-PT" dirty="0"/>
          </a:p>
        </p:txBody>
      </p:sp>
      <p:sp>
        <p:nvSpPr>
          <p:cNvPr id="3" name="Content Placeholder 2">
            <a:extLst>
              <a:ext uri="{FF2B5EF4-FFF2-40B4-BE49-F238E27FC236}">
                <a16:creationId xmlns:a16="http://schemas.microsoft.com/office/drawing/2014/main" id="{5FF4E9DA-29C7-2441-AEF7-7F0336A392A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PT"/>
          </a:p>
        </p:txBody>
      </p:sp>
      <p:sp>
        <p:nvSpPr>
          <p:cNvPr id="6" name="Slide Number Placeholder 5">
            <a:extLst>
              <a:ext uri="{FF2B5EF4-FFF2-40B4-BE49-F238E27FC236}">
                <a16:creationId xmlns:a16="http://schemas.microsoft.com/office/drawing/2014/main" id="{9E46C74F-46B9-734F-BC1E-A254BFB86F44}"/>
              </a:ext>
            </a:extLst>
          </p:cNvPr>
          <p:cNvSpPr>
            <a:spLocks noGrp="1"/>
          </p:cNvSpPr>
          <p:nvPr>
            <p:ph type="sldNum" sz="quarter" idx="12"/>
          </p:nvPr>
        </p:nvSpPr>
        <p:spPr>
          <a:xfrm>
            <a:off x="11353800" y="6330950"/>
            <a:ext cx="673100" cy="365125"/>
          </a:xfrm>
        </p:spPr>
        <p:txBody>
          <a:bodyPr/>
          <a:lstStyle/>
          <a:p>
            <a:fld id="{E5788DC8-B7E5-9941-BE4A-EF188082EB61}" type="slidenum">
              <a:rPr lang="pt-PT" smtClean="0"/>
              <a:t>‹#›</a:t>
            </a:fld>
            <a:endParaRPr lang="pt-PT"/>
          </a:p>
        </p:txBody>
      </p:sp>
    </p:spTree>
    <p:extLst>
      <p:ext uri="{BB962C8B-B14F-4D97-AF65-F5344CB8AC3E}">
        <p14:creationId xmlns:p14="http://schemas.microsoft.com/office/powerpoint/2010/main" val="64766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E706-787D-5949-9244-0CF45AD74FFE}"/>
              </a:ext>
            </a:extLst>
          </p:cNvPr>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endParaRPr lang="pt-PT" dirty="0"/>
          </a:p>
        </p:txBody>
      </p:sp>
      <p:sp>
        <p:nvSpPr>
          <p:cNvPr id="3" name="Text Placeholder 2">
            <a:extLst>
              <a:ext uri="{FF2B5EF4-FFF2-40B4-BE49-F238E27FC236}">
                <a16:creationId xmlns:a16="http://schemas.microsoft.com/office/drawing/2014/main" id="{133D2463-59DE-0945-9C9B-0A17FB131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340D2F-96F9-4D40-B0C3-D67901CF66FC}"/>
              </a:ext>
            </a:extLst>
          </p:cNvPr>
          <p:cNvSpPr>
            <a:spLocks noGrp="1"/>
          </p:cNvSpPr>
          <p:nvPr>
            <p:ph type="dt" sz="half" idx="10"/>
          </p:nvPr>
        </p:nvSpPr>
        <p:spPr/>
        <p:txBody>
          <a:bodyPr/>
          <a:lstStyle/>
          <a:p>
            <a:fld id="{C95C1B66-1BE2-BB42-AFC0-F5ADCA90CFB5}" type="datetimeFigureOut">
              <a:rPr lang="pt-PT" smtClean="0"/>
              <a:t>31/03/21</a:t>
            </a:fld>
            <a:endParaRPr lang="pt-PT"/>
          </a:p>
        </p:txBody>
      </p:sp>
      <p:sp>
        <p:nvSpPr>
          <p:cNvPr id="5" name="Footer Placeholder 4">
            <a:extLst>
              <a:ext uri="{FF2B5EF4-FFF2-40B4-BE49-F238E27FC236}">
                <a16:creationId xmlns:a16="http://schemas.microsoft.com/office/drawing/2014/main" id="{1689C723-CEF8-1146-B9E7-9533070316B4}"/>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D915BF48-35DF-6C4B-8239-FFAE7CD0557C}"/>
              </a:ext>
            </a:extLst>
          </p:cNvPr>
          <p:cNvSpPr>
            <a:spLocks noGrp="1"/>
          </p:cNvSpPr>
          <p:nvPr>
            <p:ph type="sldNum" sz="quarter" idx="12"/>
          </p:nvPr>
        </p:nvSpPr>
        <p:spPr/>
        <p:txBody>
          <a:bodyPr/>
          <a:lstStyle/>
          <a:p>
            <a:fld id="{E5788DC8-B7E5-9941-BE4A-EF188082EB61}" type="slidenum">
              <a:rPr lang="pt-PT" smtClean="0"/>
              <a:t>‹#›</a:t>
            </a:fld>
            <a:endParaRPr lang="pt-PT"/>
          </a:p>
        </p:txBody>
      </p:sp>
    </p:spTree>
    <p:extLst>
      <p:ext uri="{BB962C8B-B14F-4D97-AF65-F5344CB8AC3E}">
        <p14:creationId xmlns:p14="http://schemas.microsoft.com/office/powerpoint/2010/main" val="42431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5352-3287-9149-837B-52F75E7265FD}"/>
              </a:ext>
            </a:extLst>
          </p:cNvPr>
          <p:cNvSpPr>
            <a:spLocks noGrp="1"/>
          </p:cNvSpPr>
          <p:nvPr>
            <p:ph type="title"/>
          </p:nvPr>
        </p:nvSpPr>
        <p:spPr/>
        <p:txBody>
          <a:bodyPr/>
          <a:lstStyle/>
          <a:p>
            <a:r>
              <a:rPr lang="en-GB"/>
              <a:t>Click to edit Master title style</a:t>
            </a:r>
            <a:endParaRPr lang="pt-PT"/>
          </a:p>
        </p:txBody>
      </p:sp>
      <p:sp>
        <p:nvSpPr>
          <p:cNvPr id="3" name="Content Placeholder 2">
            <a:extLst>
              <a:ext uri="{FF2B5EF4-FFF2-40B4-BE49-F238E27FC236}">
                <a16:creationId xmlns:a16="http://schemas.microsoft.com/office/drawing/2014/main" id="{A6112D71-FAEF-E644-A22D-1FBDB1C16A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PT"/>
          </a:p>
        </p:txBody>
      </p:sp>
      <p:sp>
        <p:nvSpPr>
          <p:cNvPr id="4" name="Content Placeholder 3">
            <a:extLst>
              <a:ext uri="{FF2B5EF4-FFF2-40B4-BE49-F238E27FC236}">
                <a16:creationId xmlns:a16="http://schemas.microsoft.com/office/drawing/2014/main" id="{25800ADF-BB19-0242-B2FF-6D55509AD16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PT"/>
          </a:p>
        </p:txBody>
      </p:sp>
      <p:sp>
        <p:nvSpPr>
          <p:cNvPr id="5" name="Date Placeholder 4">
            <a:extLst>
              <a:ext uri="{FF2B5EF4-FFF2-40B4-BE49-F238E27FC236}">
                <a16:creationId xmlns:a16="http://schemas.microsoft.com/office/drawing/2014/main" id="{058F9F46-7D67-6449-9FF9-828E7B04BADD}"/>
              </a:ext>
            </a:extLst>
          </p:cNvPr>
          <p:cNvSpPr>
            <a:spLocks noGrp="1"/>
          </p:cNvSpPr>
          <p:nvPr>
            <p:ph type="dt" sz="half" idx="10"/>
          </p:nvPr>
        </p:nvSpPr>
        <p:spPr/>
        <p:txBody>
          <a:bodyPr/>
          <a:lstStyle/>
          <a:p>
            <a:fld id="{C95C1B66-1BE2-BB42-AFC0-F5ADCA90CFB5}" type="datetimeFigureOut">
              <a:rPr lang="pt-PT" smtClean="0"/>
              <a:t>31/03/21</a:t>
            </a:fld>
            <a:endParaRPr lang="pt-PT"/>
          </a:p>
        </p:txBody>
      </p:sp>
      <p:sp>
        <p:nvSpPr>
          <p:cNvPr id="6" name="Footer Placeholder 5">
            <a:extLst>
              <a:ext uri="{FF2B5EF4-FFF2-40B4-BE49-F238E27FC236}">
                <a16:creationId xmlns:a16="http://schemas.microsoft.com/office/drawing/2014/main" id="{90D46A10-AA97-594A-9808-8A456E7EC272}"/>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A298DD1D-B204-AA44-92B2-A7610B03B0AB}"/>
              </a:ext>
            </a:extLst>
          </p:cNvPr>
          <p:cNvSpPr>
            <a:spLocks noGrp="1"/>
          </p:cNvSpPr>
          <p:nvPr>
            <p:ph type="sldNum" sz="quarter" idx="12"/>
          </p:nvPr>
        </p:nvSpPr>
        <p:spPr/>
        <p:txBody>
          <a:bodyPr/>
          <a:lstStyle/>
          <a:p>
            <a:fld id="{E5788DC8-B7E5-9941-BE4A-EF188082EB61}" type="slidenum">
              <a:rPr lang="pt-PT" smtClean="0"/>
              <a:t>‹#›</a:t>
            </a:fld>
            <a:endParaRPr lang="pt-PT"/>
          </a:p>
        </p:txBody>
      </p:sp>
    </p:spTree>
    <p:extLst>
      <p:ext uri="{BB962C8B-B14F-4D97-AF65-F5344CB8AC3E}">
        <p14:creationId xmlns:p14="http://schemas.microsoft.com/office/powerpoint/2010/main" val="391094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432D-0EEE-EE4B-AC8A-A29D403A86C7}"/>
              </a:ext>
            </a:extLst>
          </p:cNvPr>
          <p:cNvSpPr>
            <a:spLocks noGrp="1"/>
          </p:cNvSpPr>
          <p:nvPr>
            <p:ph type="title"/>
          </p:nvPr>
        </p:nvSpPr>
        <p:spPr>
          <a:xfrm>
            <a:off x="839788" y="365125"/>
            <a:ext cx="10515600" cy="1325563"/>
          </a:xfrm>
        </p:spPr>
        <p:txBody>
          <a:bodyPr/>
          <a:lstStyle/>
          <a:p>
            <a:r>
              <a:rPr lang="en-GB"/>
              <a:t>Click to edit Master title style</a:t>
            </a:r>
            <a:endParaRPr lang="pt-PT"/>
          </a:p>
        </p:txBody>
      </p:sp>
      <p:sp>
        <p:nvSpPr>
          <p:cNvPr id="3" name="Text Placeholder 2">
            <a:extLst>
              <a:ext uri="{FF2B5EF4-FFF2-40B4-BE49-F238E27FC236}">
                <a16:creationId xmlns:a16="http://schemas.microsoft.com/office/drawing/2014/main" id="{AA4AB6E3-E3ED-ED47-BB44-9A6F905A7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AD93D-742C-C745-8DD7-D7D8F50907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PT"/>
          </a:p>
        </p:txBody>
      </p:sp>
      <p:sp>
        <p:nvSpPr>
          <p:cNvPr id="5" name="Text Placeholder 4">
            <a:extLst>
              <a:ext uri="{FF2B5EF4-FFF2-40B4-BE49-F238E27FC236}">
                <a16:creationId xmlns:a16="http://schemas.microsoft.com/office/drawing/2014/main" id="{7FB5FF96-CE85-C64D-8589-EF43B6570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F9BE5D0-3F09-E346-9E32-9EC939E5B6F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PT"/>
          </a:p>
        </p:txBody>
      </p:sp>
      <p:sp>
        <p:nvSpPr>
          <p:cNvPr id="7" name="Date Placeholder 6">
            <a:extLst>
              <a:ext uri="{FF2B5EF4-FFF2-40B4-BE49-F238E27FC236}">
                <a16:creationId xmlns:a16="http://schemas.microsoft.com/office/drawing/2014/main" id="{D8968F24-3207-804C-B668-3529E6BE832F}"/>
              </a:ext>
            </a:extLst>
          </p:cNvPr>
          <p:cNvSpPr>
            <a:spLocks noGrp="1"/>
          </p:cNvSpPr>
          <p:nvPr>
            <p:ph type="dt" sz="half" idx="10"/>
          </p:nvPr>
        </p:nvSpPr>
        <p:spPr/>
        <p:txBody>
          <a:bodyPr/>
          <a:lstStyle/>
          <a:p>
            <a:fld id="{C95C1B66-1BE2-BB42-AFC0-F5ADCA90CFB5}" type="datetimeFigureOut">
              <a:rPr lang="pt-PT" smtClean="0"/>
              <a:t>31/03/21</a:t>
            </a:fld>
            <a:endParaRPr lang="pt-PT"/>
          </a:p>
        </p:txBody>
      </p:sp>
      <p:sp>
        <p:nvSpPr>
          <p:cNvPr id="8" name="Footer Placeholder 7">
            <a:extLst>
              <a:ext uri="{FF2B5EF4-FFF2-40B4-BE49-F238E27FC236}">
                <a16:creationId xmlns:a16="http://schemas.microsoft.com/office/drawing/2014/main" id="{93CE4C6A-3C5B-6A43-9F2B-1DA34D61AFC4}"/>
              </a:ext>
            </a:extLst>
          </p:cNvPr>
          <p:cNvSpPr>
            <a:spLocks noGrp="1"/>
          </p:cNvSpPr>
          <p:nvPr>
            <p:ph type="ftr" sz="quarter" idx="11"/>
          </p:nvPr>
        </p:nvSpPr>
        <p:spPr/>
        <p:txBody>
          <a:bodyPr/>
          <a:lstStyle/>
          <a:p>
            <a:endParaRPr lang="pt-PT"/>
          </a:p>
        </p:txBody>
      </p:sp>
      <p:sp>
        <p:nvSpPr>
          <p:cNvPr id="9" name="Slide Number Placeholder 8">
            <a:extLst>
              <a:ext uri="{FF2B5EF4-FFF2-40B4-BE49-F238E27FC236}">
                <a16:creationId xmlns:a16="http://schemas.microsoft.com/office/drawing/2014/main" id="{BF86499C-8C93-4641-A00A-0DFEF1920536}"/>
              </a:ext>
            </a:extLst>
          </p:cNvPr>
          <p:cNvSpPr>
            <a:spLocks noGrp="1"/>
          </p:cNvSpPr>
          <p:nvPr>
            <p:ph type="sldNum" sz="quarter" idx="12"/>
          </p:nvPr>
        </p:nvSpPr>
        <p:spPr/>
        <p:txBody>
          <a:bodyPr/>
          <a:lstStyle/>
          <a:p>
            <a:fld id="{E5788DC8-B7E5-9941-BE4A-EF188082EB61}" type="slidenum">
              <a:rPr lang="pt-PT" smtClean="0"/>
              <a:t>‹#›</a:t>
            </a:fld>
            <a:endParaRPr lang="pt-PT"/>
          </a:p>
        </p:txBody>
      </p:sp>
    </p:spTree>
    <p:extLst>
      <p:ext uri="{BB962C8B-B14F-4D97-AF65-F5344CB8AC3E}">
        <p14:creationId xmlns:p14="http://schemas.microsoft.com/office/powerpoint/2010/main" val="351781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60BE-A41A-6A4C-9B66-DFCC2D0E4246}"/>
              </a:ext>
            </a:extLst>
          </p:cNvPr>
          <p:cNvSpPr>
            <a:spLocks noGrp="1"/>
          </p:cNvSpPr>
          <p:nvPr>
            <p:ph type="title"/>
          </p:nvPr>
        </p:nvSpPr>
        <p:spPr/>
        <p:txBody>
          <a:bodyPr/>
          <a:lstStyle/>
          <a:p>
            <a:r>
              <a:rPr lang="en-GB"/>
              <a:t>Click to edit Master title style</a:t>
            </a:r>
            <a:endParaRPr lang="pt-PT"/>
          </a:p>
        </p:txBody>
      </p:sp>
      <p:sp>
        <p:nvSpPr>
          <p:cNvPr id="3" name="Date Placeholder 2">
            <a:extLst>
              <a:ext uri="{FF2B5EF4-FFF2-40B4-BE49-F238E27FC236}">
                <a16:creationId xmlns:a16="http://schemas.microsoft.com/office/drawing/2014/main" id="{E75ABA09-E9A2-D241-B5E3-C250B61DE82A}"/>
              </a:ext>
            </a:extLst>
          </p:cNvPr>
          <p:cNvSpPr>
            <a:spLocks noGrp="1"/>
          </p:cNvSpPr>
          <p:nvPr>
            <p:ph type="dt" sz="half" idx="10"/>
          </p:nvPr>
        </p:nvSpPr>
        <p:spPr/>
        <p:txBody>
          <a:bodyPr/>
          <a:lstStyle/>
          <a:p>
            <a:fld id="{C95C1B66-1BE2-BB42-AFC0-F5ADCA90CFB5}" type="datetimeFigureOut">
              <a:rPr lang="pt-PT" smtClean="0"/>
              <a:t>31/03/21</a:t>
            </a:fld>
            <a:endParaRPr lang="pt-PT"/>
          </a:p>
        </p:txBody>
      </p:sp>
      <p:sp>
        <p:nvSpPr>
          <p:cNvPr id="4" name="Footer Placeholder 3">
            <a:extLst>
              <a:ext uri="{FF2B5EF4-FFF2-40B4-BE49-F238E27FC236}">
                <a16:creationId xmlns:a16="http://schemas.microsoft.com/office/drawing/2014/main" id="{7D6DA3A4-1A66-D247-9681-726A59A47E54}"/>
              </a:ext>
            </a:extLst>
          </p:cNvPr>
          <p:cNvSpPr>
            <a:spLocks noGrp="1"/>
          </p:cNvSpPr>
          <p:nvPr>
            <p:ph type="ftr" sz="quarter" idx="11"/>
          </p:nvPr>
        </p:nvSpPr>
        <p:spPr/>
        <p:txBody>
          <a:bodyPr/>
          <a:lstStyle/>
          <a:p>
            <a:endParaRPr lang="pt-PT"/>
          </a:p>
        </p:txBody>
      </p:sp>
      <p:sp>
        <p:nvSpPr>
          <p:cNvPr id="5" name="Slide Number Placeholder 4">
            <a:extLst>
              <a:ext uri="{FF2B5EF4-FFF2-40B4-BE49-F238E27FC236}">
                <a16:creationId xmlns:a16="http://schemas.microsoft.com/office/drawing/2014/main" id="{BFB655FD-7FEA-4348-BB1B-DF3A99CEEC87}"/>
              </a:ext>
            </a:extLst>
          </p:cNvPr>
          <p:cNvSpPr>
            <a:spLocks noGrp="1"/>
          </p:cNvSpPr>
          <p:nvPr>
            <p:ph type="sldNum" sz="quarter" idx="12"/>
          </p:nvPr>
        </p:nvSpPr>
        <p:spPr/>
        <p:txBody>
          <a:bodyPr/>
          <a:lstStyle/>
          <a:p>
            <a:fld id="{E5788DC8-B7E5-9941-BE4A-EF188082EB61}" type="slidenum">
              <a:rPr lang="pt-PT" smtClean="0"/>
              <a:t>‹#›</a:t>
            </a:fld>
            <a:endParaRPr lang="pt-PT"/>
          </a:p>
        </p:txBody>
      </p:sp>
    </p:spTree>
    <p:extLst>
      <p:ext uri="{BB962C8B-B14F-4D97-AF65-F5344CB8AC3E}">
        <p14:creationId xmlns:p14="http://schemas.microsoft.com/office/powerpoint/2010/main" val="101008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A75F-BFE6-AD4C-813D-54107848A0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PT"/>
          </a:p>
        </p:txBody>
      </p:sp>
      <p:sp>
        <p:nvSpPr>
          <p:cNvPr id="3" name="Content Placeholder 2">
            <a:extLst>
              <a:ext uri="{FF2B5EF4-FFF2-40B4-BE49-F238E27FC236}">
                <a16:creationId xmlns:a16="http://schemas.microsoft.com/office/drawing/2014/main" id="{1377AD0D-A31D-8E44-857F-798C83ABAE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PT"/>
          </a:p>
        </p:txBody>
      </p:sp>
      <p:sp>
        <p:nvSpPr>
          <p:cNvPr id="4" name="Text Placeholder 3">
            <a:extLst>
              <a:ext uri="{FF2B5EF4-FFF2-40B4-BE49-F238E27FC236}">
                <a16:creationId xmlns:a16="http://schemas.microsoft.com/office/drawing/2014/main" id="{E9A63A59-5DCC-B449-8DC0-5B49E69E2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D2451A-896F-104E-BC43-4D3FF5E5B259}"/>
              </a:ext>
            </a:extLst>
          </p:cNvPr>
          <p:cNvSpPr>
            <a:spLocks noGrp="1"/>
          </p:cNvSpPr>
          <p:nvPr>
            <p:ph type="dt" sz="half" idx="10"/>
          </p:nvPr>
        </p:nvSpPr>
        <p:spPr/>
        <p:txBody>
          <a:bodyPr/>
          <a:lstStyle/>
          <a:p>
            <a:fld id="{C95C1B66-1BE2-BB42-AFC0-F5ADCA90CFB5}" type="datetimeFigureOut">
              <a:rPr lang="pt-PT" smtClean="0"/>
              <a:t>31/03/21</a:t>
            </a:fld>
            <a:endParaRPr lang="pt-PT"/>
          </a:p>
        </p:txBody>
      </p:sp>
      <p:sp>
        <p:nvSpPr>
          <p:cNvPr id="6" name="Footer Placeholder 5">
            <a:extLst>
              <a:ext uri="{FF2B5EF4-FFF2-40B4-BE49-F238E27FC236}">
                <a16:creationId xmlns:a16="http://schemas.microsoft.com/office/drawing/2014/main" id="{8309688A-C226-4348-A219-41D10F0413C0}"/>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BB5B4754-4147-6443-8375-CB3B58FAA68A}"/>
              </a:ext>
            </a:extLst>
          </p:cNvPr>
          <p:cNvSpPr>
            <a:spLocks noGrp="1"/>
          </p:cNvSpPr>
          <p:nvPr>
            <p:ph type="sldNum" sz="quarter" idx="12"/>
          </p:nvPr>
        </p:nvSpPr>
        <p:spPr/>
        <p:txBody>
          <a:bodyPr/>
          <a:lstStyle/>
          <a:p>
            <a:fld id="{E5788DC8-B7E5-9941-BE4A-EF188082EB61}" type="slidenum">
              <a:rPr lang="pt-PT" smtClean="0"/>
              <a:t>‹#›</a:t>
            </a:fld>
            <a:endParaRPr lang="pt-PT"/>
          </a:p>
        </p:txBody>
      </p:sp>
    </p:spTree>
    <p:extLst>
      <p:ext uri="{BB962C8B-B14F-4D97-AF65-F5344CB8AC3E}">
        <p14:creationId xmlns:p14="http://schemas.microsoft.com/office/powerpoint/2010/main" val="218963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7E30-C966-D946-BDDF-97AFBB0577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PT"/>
          </a:p>
        </p:txBody>
      </p:sp>
      <p:sp>
        <p:nvSpPr>
          <p:cNvPr id="3" name="Picture Placeholder 2">
            <a:extLst>
              <a:ext uri="{FF2B5EF4-FFF2-40B4-BE49-F238E27FC236}">
                <a16:creationId xmlns:a16="http://schemas.microsoft.com/office/drawing/2014/main" id="{7299C0EE-6DE4-B24A-9376-CCDA84D03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a:extLst>
              <a:ext uri="{FF2B5EF4-FFF2-40B4-BE49-F238E27FC236}">
                <a16:creationId xmlns:a16="http://schemas.microsoft.com/office/drawing/2014/main" id="{D8606E1B-C065-194D-8BFF-9D01282EB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76A462-9247-8F44-A4BC-71CB58F41580}"/>
              </a:ext>
            </a:extLst>
          </p:cNvPr>
          <p:cNvSpPr>
            <a:spLocks noGrp="1"/>
          </p:cNvSpPr>
          <p:nvPr>
            <p:ph type="dt" sz="half" idx="10"/>
          </p:nvPr>
        </p:nvSpPr>
        <p:spPr/>
        <p:txBody>
          <a:bodyPr/>
          <a:lstStyle/>
          <a:p>
            <a:fld id="{C95C1B66-1BE2-BB42-AFC0-F5ADCA90CFB5}" type="datetimeFigureOut">
              <a:rPr lang="pt-PT" smtClean="0"/>
              <a:t>31/03/21</a:t>
            </a:fld>
            <a:endParaRPr lang="pt-PT"/>
          </a:p>
        </p:txBody>
      </p:sp>
      <p:sp>
        <p:nvSpPr>
          <p:cNvPr id="6" name="Footer Placeholder 5">
            <a:extLst>
              <a:ext uri="{FF2B5EF4-FFF2-40B4-BE49-F238E27FC236}">
                <a16:creationId xmlns:a16="http://schemas.microsoft.com/office/drawing/2014/main" id="{709032EF-7B35-F348-9064-EAB007E01D57}"/>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AD412B71-FF30-3042-82DD-09C61623FC76}"/>
              </a:ext>
            </a:extLst>
          </p:cNvPr>
          <p:cNvSpPr>
            <a:spLocks noGrp="1"/>
          </p:cNvSpPr>
          <p:nvPr>
            <p:ph type="sldNum" sz="quarter" idx="12"/>
          </p:nvPr>
        </p:nvSpPr>
        <p:spPr/>
        <p:txBody>
          <a:bodyPr/>
          <a:lstStyle/>
          <a:p>
            <a:fld id="{E5788DC8-B7E5-9941-BE4A-EF188082EB61}" type="slidenum">
              <a:rPr lang="pt-PT" smtClean="0"/>
              <a:t>‹#›</a:t>
            </a:fld>
            <a:endParaRPr lang="pt-PT"/>
          </a:p>
        </p:txBody>
      </p:sp>
    </p:spTree>
    <p:extLst>
      <p:ext uri="{BB962C8B-B14F-4D97-AF65-F5344CB8AC3E}">
        <p14:creationId xmlns:p14="http://schemas.microsoft.com/office/powerpoint/2010/main" val="154938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Quote/statement – Putty">
    <p:bg>
      <p:bgRef idx="1002">
        <a:schemeClr val="bg1"/>
      </p:bgRef>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1600200"/>
            <a:ext cx="10508400" cy="4498200"/>
          </a:xfr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a:t>Click to edit Master text styles</a:t>
            </a:r>
          </a:p>
          <a:p>
            <a:pPr lvl="1"/>
            <a:r>
              <a:rPr lang="en-US" dirty="0"/>
              <a:t>Second level</a:t>
            </a:r>
          </a:p>
        </p:txBody>
      </p:sp>
      <p:sp>
        <p:nvSpPr>
          <p:cNvPr id="4" name="Slide Number Placeholder 9"/>
          <p:cNvSpPr>
            <a:spLocks noGrp="1"/>
          </p:cNvSpPr>
          <p:nvPr>
            <p:ph type="sldNum" sz="quarter" idx="11"/>
          </p:nvPr>
        </p:nvSpPr>
        <p:spPr/>
        <p:txBody>
          <a:bodyPr/>
          <a:lstStyle>
            <a:lvl1pPr>
              <a:defRPr/>
            </a:lvl1pPr>
          </a:lstStyle>
          <a:p>
            <a:fld id="{979123C2-1881-0343-8E3B-58B10FD51CF2}" type="slidenum">
              <a:rPr lang="uk-UA" altLang="en-US"/>
              <a:pPr/>
              <a:t>‹#›</a:t>
            </a:fld>
            <a:endParaRPr lang="uk-UA" altLang="en-US"/>
          </a:p>
        </p:txBody>
      </p:sp>
      <p:sp>
        <p:nvSpPr>
          <p:cNvPr id="2" name="Title 1">
            <a:extLst>
              <a:ext uri="{FF2B5EF4-FFF2-40B4-BE49-F238E27FC236}">
                <a16:creationId xmlns:a16="http://schemas.microsoft.com/office/drawing/2014/main" id="{03F36451-6E15-1443-B8EF-F579F6A7EF9D}"/>
              </a:ext>
            </a:extLst>
          </p:cNvPr>
          <p:cNvSpPr>
            <a:spLocks noGrp="1"/>
          </p:cNvSpPr>
          <p:nvPr>
            <p:ph type="title"/>
          </p:nvPr>
        </p:nvSpPr>
        <p:spPr/>
        <p:txBody>
          <a:bodyPr/>
          <a:lstStyle/>
          <a:p>
            <a:r>
              <a:rPr lang="en-GB" dirty="0"/>
              <a:t>Click to edit Master title style</a:t>
            </a:r>
            <a:endParaRPr lang="en-PT" dirty="0"/>
          </a:p>
        </p:txBody>
      </p:sp>
      <p:pic>
        <p:nvPicPr>
          <p:cNvPr id="6" name="Picture 5" descr="A close up of a sign&#10;&#10;Description automatically generated">
            <a:extLst>
              <a:ext uri="{FF2B5EF4-FFF2-40B4-BE49-F238E27FC236}">
                <a16:creationId xmlns:a16="http://schemas.microsoft.com/office/drawing/2014/main" id="{C9B73461-A4C6-A14D-9766-2E297DB90D19}"/>
              </a:ext>
            </a:extLst>
          </p:cNvPr>
          <p:cNvPicPr>
            <a:picLocks noChangeAspect="1"/>
          </p:cNvPicPr>
          <p:nvPr userDrawn="1"/>
        </p:nvPicPr>
        <p:blipFill>
          <a:blip r:embed="rId2"/>
          <a:stretch>
            <a:fillRect/>
          </a:stretch>
        </p:blipFill>
        <p:spPr>
          <a:xfrm>
            <a:off x="457200" y="6386512"/>
            <a:ext cx="1145020" cy="304800"/>
          </a:xfrm>
          <a:prstGeom prst="rect">
            <a:avLst/>
          </a:prstGeom>
        </p:spPr>
      </p:pic>
    </p:spTree>
    <p:extLst>
      <p:ext uri="{BB962C8B-B14F-4D97-AF65-F5344CB8AC3E}">
        <p14:creationId xmlns:p14="http://schemas.microsoft.com/office/powerpoint/2010/main" val="747488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DC091-52DC-8A4C-8233-AE47446E92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pt-PT" dirty="0"/>
          </a:p>
        </p:txBody>
      </p:sp>
      <p:sp>
        <p:nvSpPr>
          <p:cNvPr id="3" name="Text Placeholder 2">
            <a:extLst>
              <a:ext uri="{FF2B5EF4-FFF2-40B4-BE49-F238E27FC236}">
                <a16:creationId xmlns:a16="http://schemas.microsoft.com/office/drawing/2014/main" id="{B1A73167-E536-874B-8AD8-965AD6CCB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pt-PT" dirty="0"/>
          </a:p>
        </p:txBody>
      </p:sp>
      <p:sp>
        <p:nvSpPr>
          <p:cNvPr id="4" name="Date Placeholder 3">
            <a:extLst>
              <a:ext uri="{FF2B5EF4-FFF2-40B4-BE49-F238E27FC236}">
                <a16:creationId xmlns:a16="http://schemas.microsoft.com/office/drawing/2014/main" id="{B4BFD477-D4DB-5648-957B-FB2D1604E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C1B66-1BE2-BB42-AFC0-F5ADCA90CFB5}" type="datetimeFigureOut">
              <a:rPr lang="pt-PT" smtClean="0"/>
              <a:t>31/03/21</a:t>
            </a:fld>
            <a:endParaRPr lang="pt-PT"/>
          </a:p>
        </p:txBody>
      </p:sp>
      <p:sp>
        <p:nvSpPr>
          <p:cNvPr id="5" name="Footer Placeholder 4">
            <a:extLst>
              <a:ext uri="{FF2B5EF4-FFF2-40B4-BE49-F238E27FC236}">
                <a16:creationId xmlns:a16="http://schemas.microsoft.com/office/drawing/2014/main" id="{0D643459-9B64-6F40-A436-178BBC7A0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a:extLst>
              <a:ext uri="{FF2B5EF4-FFF2-40B4-BE49-F238E27FC236}">
                <a16:creationId xmlns:a16="http://schemas.microsoft.com/office/drawing/2014/main" id="{2D87F298-D7CF-E547-A2F7-3ABF143F4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88DC8-B7E5-9941-BE4A-EF188082EB61}" type="slidenum">
              <a:rPr lang="pt-PT" smtClean="0"/>
              <a:t>‹#›</a:t>
            </a:fld>
            <a:endParaRPr lang="pt-PT"/>
          </a:p>
        </p:txBody>
      </p:sp>
    </p:spTree>
    <p:extLst>
      <p:ext uri="{BB962C8B-B14F-4D97-AF65-F5344CB8AC3E}">
        <p14:creationId xmlns:p14="http://schemas.microsoft.com/office/powerpoint/2010/main" val="2314831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b="1" i="0" kern="1200" baseline="0">
          <a:solidFill>
            <a:srgbClr val="012EFF"/>
          </a:solidFill>
          <a:latin typeface="Comic Sans MS" panose="030F0902030302020204"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omic Sans MS" panose="030F09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omic Sans MS" panose="030F09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omic Sans MS" panose="030F09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omic Sans MS" panose="030F09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omic Sans MS" panose="030F09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ensys.io/" TargetMode="External"/><Relationship Id="rId2" Type="http://schemas.openxmlformats.org/officeDocument/2006/relationships/hyperlink" Target="https://observatory.mozilla.org/analyze" TargetMode="External"/><Relationship Id="rId1" Type="http://schemas.openxmlformats.org/officeDocument/2006/relationships/slideLayout" Target="../slideLayouts/slideLayout2.xml"/><Relationship Id="rId5" Type="http://schemas.openxmlformats.org/officeDocument/2006/relationships/hyperlink" Target="https://webcheck.pt/" TargetMode="External"/><Relationship Id="rId4" Type="http://schemas.openxmlformats.org/officeDocument/2006/relationships/hyperlink" Target="https://internet.n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Martin_Hellman" TargetMode="External"/><Relationship Id="rId3" Type="http://schemas.openxmlformats.org/officeDocument/2006/relationships/hyperlink" Target="https://en.wikipedia.org/wiki/Vinton_Cerf" TargetMode="External"/><Relationship Id="rId7" Type="http://schemas.openxmlformats.org/officeDocument/2006/relationships/hyperlink" Target="https://en.wikipedia.org/wiki/Whitfield_Diffie" TargetMode="External"/><Relationship Id="rId12" Type="http://schemas.openxmlformats.org/officeDocument/2006/relationships/hyperlink" Target="https://en.wikipedia.org/wiki/Communications_of_the_ACM" TargetMode="External"/><Relationship Id="rId2" Type="http://schemas.openxmlformats.org/officeDocument/2006/relationships/hyperlink" Target="https://www.cs.princeton.edu/courses/archive/fall06/cos561/papers/cerf74.pdf" TargetMode="External"/><Relationship Id="rId1" Type="http://schemas.openxmlformats.org/officeDocument/2006/relationships/slideLayout" Target="../slideLayouts/slideLayout2.xml"/><Relationship Id="rId6" Type="http://schemas.openxmlformats.org/officeDocument/2006/relationships/hyperlink" Target="https://tools.ietf.org/html/rfc675" TargetMode="External"/><Relationship Id="rId11" Type="http://schemas.openxmlformats.org/officeDocument/2006/relationships/hyperlink" Target="http://people.csail.mit.edu/rivest/Rsapaper.pdf" TargetMode="External"/><Relationship Id="rId5" Type="http://schemas.openxmlformats.org/officeDocument/2006/relationships/hyperlink" Target="https://en.wikipedia.org/wiki/RFC_(identifier)" TargetMode="External"/><Relationship Id="rId10" Type="http://schemas.openxmlformats.org/officeDocument/2006/relationships/hyperlink" Target="https://en.wikipedia.org/wiki/IEEE_Transactions_on_Information_Theory" TargetMode="External"/><Relationship Id="rId4" Type="http://schemas.openxmlformats.org/officeDocument/2006/relationships/hyperlink" Target="https://en.wikipedia.org/wiki/Yogen_Dalal" TargetMode="External"/><Relationship Id="rId9" Type="http://schemas.openxmlformats.org/officeDocument/2006/relationships/hyperlink" Target="https://ee.stanford.edu/~hellman/publications/24.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leroymerlin.pt/" TargetMode="External"/><Relationship Id="rId2" Type="http://schemas.openxmlformats.org/officeDocument/2006/relationships/hyperlink" Target="http://continente.pt/" TargetMode="External"/><Relationship Id="rId1" Type="http://schemas.openxmlformats.org/officeDocument/2006/relationships/slideLayout" Target="../slideLayouts/slideLayout2.xml"/><Relationship Id="rId5" Type="http://schemas.openxmlformats.org/officeDocument/2006/relationships/hyperlink" Target="http://decathlon.pt/" TargetMode="External"/><Relationship Id="rId4" Type="http://schemas.openxmlformats.org/officeDocument/2006/relationships/hyperlink" Target="http://elcorteingles.p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jefftk.com/p/history-of-https-usa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CPU with binary numbers and blueprint">
            <a:extLst>
              <a:ext uri="{FF2B5EF4-FFF2-40B4-BE49-F238E27FC236}">
                <a16:creationId xmlns:a16="http://schemas.microsoft.com/office/drawing/2014/main" id="{D68F2270-9FA8-43F5-BA2D-E7718EDF229E}"/>
              </a:ext>
            </a:extLst>
          </p:cNvPr>
          <p:cNvPicPr>
            <a:picLocks noChangeAspect="1"/>
          </p:cNvPicPr>
          <p:nvPr/>
        </p:nvPicPr>
        <p:blipFill rotWithShape="1">
          <a:blip r:embed="rId3"/>
          <a:srcRect/>
          <a:stretch/>
        </p:blipFill>
        <p:spPr>
          <a:xfrm>
            <a:off x="-3047" y="10"/>
            <a:ext cx="12191999" cy="6857990"/>
          </a:xfrm>
          <a:prstGeom prst="rect">
            <a:avLst/>
          </a:prstGeom>
        </p:spPr>
      </p:pic>
      <p:sp>
        <p:nvSpPr>
          <p:cNvPr id="74" name="Rectangle 7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Google Shape;65;p13"/>
          <p:cNvSpPr txBox="1">
            <a:spLocks noGrp="1"/>
          </p:cNvSpPr>
          <p:nvPr>
            <p:ph type="ctrTitle"/>
          </p:nvPr>
        </p:nvSpPr>
        <p:spPr>
          <a:xfrm>
            <a:off x="1097280" y="719350"/>
            <a:ext cx="10058400" cy="4215453"/>
          </a:xfrm>
          <a:prstGeom prst="rect">
            <a:avLst/>
          </a:prstGeom>
          <a:effectLst>
            <a:outerShdw blurRad="50800" dist="38100" dir="2700000" algn="tl" rotWithShape="0">
              <a:prstClr val="black">
                <a:alpha val="40000"/>
              </a:prstClr>
            </a:outerShdw>
          </a:effectLst>
        </p:spPr>
        <p:txBody>
          <a:bodyPr spcFirstLastPara="1" vert="horz" lIns="91425" tIns="45700" rIns="91425" bIns="45700" rtlCol="0" anchorCtr="0">
            <a:noAutofit/>
          </a:bodyPr>
          <a:lstStyle/>
          <a:p>
            <a:pPr lvl="0">
              <a:buSzPts val="900"/>
            </a:pPr>
            <a:r>
              <a:rPr lang="en-GB" sz="4400" b="1" dirty="0">
                <a:solidFill>
                  <a:srgbClr val="FFFFFF"/>
                </a:solidFill>
                <a:latin typeface="Comic Sans MS"/>
                <a:ea typeface="Comic Sans MS"/>
                <a:cs typeface="Comic Sans MS"/>
                <a:sym typeface="Comic Sans MS"/>
              </a:rPr>
              <a:t>Mapping Security Standards</a:t>
            </a:r>
            <a:br>
              <a:rPr lang="en-GB" sz="4400" b="1" dirty="0">
                <a:solidFill>
                  <a:srgbClr val="FFFFFF"/>
                </a:solidFill>
                <a:latin typeface="Comic Sans MS"/>
                <a:ea typeface="Comic Sans MS"/>
                <a:cs typeface="Comic Sans MS"/>
                <a:sym typeface="Comic Sans MS"/>
              </a:rPr>
            </a:br>
            <a:br>
              <a:rPr lang="en-GB" sz="4400" b="1" dirty="0">
                <a:solidFill>
                  <a:srgbClr val="FFFFFF"/>
                </a:solidFill>
                <a:latin typeface="Comic Sans MS"/>
                <a:ea typeface="Comic Sans MS"/>
                <a:cs typeface="Comic Sans MS"/>
                <a:sym typeface="Comic Sans MS"/>
              </a:rPr>
            </a:br>
            <a:r>
              <a:rPr lang="en-GB" sz="4400" b="1" dirty="0">
                <a:solidFill>
                  <a:srgbClr val="FFFFFF"/>
                </a:solidFill>
                <a:latin typeface="Comic Sans MS"/>
                <a:ea typeface="Comic Sans MS"/>
                <a:cs typeface="Comic Sans MS"/>
                <a:sym typeface="Comic Sans MS"/>
              </a:rPr>
              <a:t>Adoption in the Internet</a:t>
            </a:r>
            <a:br>
              <a:rPr lang="en-GB" sz="4400" b="1" dirty="0">
                <a:solidFill>
                  <a:srgbClr val="FFFFFF"/>
                </a:solidFill>
                <a:latin typeface="Comic Sans MS"/>
                <a:ea typeface="Comic Sans MS"/>
                <a:cs typeface="Comic Sans MS"/>
                <a:sym typeface="Comic Sans MS"/>
              </a:rPr>
            </a:br>
            <a:br>
              <a:rPr lang="en-GB" sz="4400" b="1" dirty="0">
                <a:solidFill>
                  <a:srgbClr val="FFFFFF"/>
                </a:solidFill>
                <a:latin typeface="Comic Sans MS"/>
                <a:ea typeface="Comic Sans MS"/>
                <a:cs typeface="Comic Sans MS"/>
                <a:sym typeface="Comic Sans MS"/>
              </a:rPr>
            </a:br>
            <a:r>
              <a:rPr lang="en-GB" sz="4400" b="1" dirty="0">
                <a:solidFill>
                  <a:srgbClr val="FFFFFF"/>
                </a:solidFill>
                <a:latin typeface="Comic Sans MS"/>
                <a:ea typeface="Comic Sans MS"/>
                <a:cs typeface="Comic Sans MS"/>
                <a:sym typeface="Comic Sans MS"/>
              </a:rPr>
              <a:t>or</a:t>
            </a:r>
            <a:br>
              <a:rPr lang="en-GB" sz="4400" b="1" dirty="0">
                <a:solidFill>
                  <a:srgbClr val="FFFFFF"/>
                </a:solidFill>
                <a:latin typeface="Comic Sans MS"/>
                <a:ea typeface="Comic Sans MS"/>
                <a:cs typeface="Comic Sans MS"/>
                <a:sym typeface="Comic Sans MS"/>
              </a:rPr>
            </a:br>
            <a:br>
              <a:rPr lang="en-GB" sz="4400" b="1" dirty="0">
                <a:solidFill>
                  <a:srgbClr val="FFFFFF"/>
                </a:solidFill>
                <a:latin typeface="Comic Sans MS"/>
                <a:ea typeface="Comic Sans MS"/>
                <a:cs typeface="Comic Sans MS"/>
                <a:sym typeface="Comic Sans MS"/>
              </a:rPr>
            </a:br>
            <a:r>
              <a:rPr lang="en-GB" sz="4400" b="1" dirty="0">
                <a:solidFill>
                  <a:srgbClr val="FFFFFF"/>
                </a:solidFill>
                <a:latin typeface="Comic Sans MS"/>
                <a:ea typeface="Comic Sans MS"/>
                <a:cs typeface="Comic Sans MS"/>
                <a:sym typeface="Comic Sans MS"/>
              </a:rPr>
              <a:t>The Long and Painful Path to Security</a:t>
            </a:r>
          </a:p>
        </p:txBody>
      </p:sp>
      <p:sp>
        <p:nvSpPr>
          <p:cNvPr id="66" name="Google Shape;66;p13"/>
          <p:cNvSpPr txBox="1">
            <a:spLocks noGrp="1"/>
          </p:cNvSpPr>
          <p:nvPr>
            <p:ph type="subTitle" idx="1"/>
          </p:nvPr>
        </p:nvSpPr>
        <p:spPr>
          <a:xfrm>
            <a:off x="1097280" y="5141026"/>
            <a:ext cx="10058400" cy="1282707"/>
          </a:xfrm>
          <a:prstGeom prst="rect">
            <a:avLst/>
          </a:prstGeom>
          <a:effectLst>
            <a:outerShdw blurRad="50800" dist="38100" dir="2700000" algn="tl" rotWithShape="0">
              <a:prstClr val="black">
                <a:alpha val="40000"/>
              </a:prstClr>
            </a:outerShdw>
          </a:effectLst>
        </p:spPr>
        <p:txBody>
          <a:bodyPr spcFirstLastPara="1" vert="horz" lIns="91425" tIns="45700" rIns="91425" bIns="45700" rtlCol="0" anchorCtr="0">
            <a:normAutofit/>
          </a:bodyPr>
          <a:lstStyle/>
          <a:p>
            <a:pPr>
              <a:buClr>
                <a:schemeClr val="dk1"/>
              </a:buClr>
              <a:buSzPts val="500"/>
            </a:pPr>
            <a:r>
              <a:rPr lang="en-GB" dirty="0">
                <a:solidFill>
                  <a:srgbClr val="FFFFFF"/>
                </a:solidFill>
                <a:latin typeface="Comic Sans MS"/>
                <a:ea typeface="Comic Sans MS"/>
                <a:cs typeface="Comic Sans MS"/>
                <a:sym typeface="Comic Sans MS"/>
              </a:rPr>
              <a:t>José </a:t>
            </a:r>
            <a:r>
              <a:rPr lang="en-GB" dirty="0" err="1">
                <a:solidFill>
                  <a:srgbClr val="FFFFFF"/>
                </a:solidFill>
                <a:latin typeface="Comic Sans MS"/>
                <a:ea typeface="Comic Sans MS"/>
                <a:cs typeface="Comic Sans MS"/>
                <a:sym typeface="Comic Sans MS"/>
              </a:rPr>
              <a:t>Legatheaux</a:t>
            </a:r>
            <a:r>
              <a:rPr lang="en-GB" dirty="0">
                <a:solidFill>
                  <a:srgbClr val="FFFFFF"/>
                </a:solidFill>
                <a:latin typeface="Comic Sans MS"/>
                <a:ea typeface="Comic Sans MS"/>
                <a:cs typeface="Comic Sans MS"/>
                <a:sym typeface="Comic Sans MS"/>
              </a:rPr>
              <a:t> Martins</a:t>
            </a:r>
          </a:p>
          <a:p>
            <a:pPr>
              <a:buClr>
                <a:schemeClr val="dk1"/>
              </a:buClr>
              <a:buSzPts val="500"/>
            </a:pPr>
            <a:r>
              <a:rPr lang="en-GB" dirty="0" err="1">
                <a:solidFill>
                  <a:srgbClr val="FFFFFF"/>
                </a:solidFill>
                <a:latin typeface="Comic Sans MS"/>
                <a:ea typeface="Comic Sans MS"/>
                <a:cs typeface="Comic Sans MS"/>
                <a:sym typeface="Comic Sans MS"/>
              </a:rPr>
              <a:t>Departamento</a:t>
            </a:r>
            <a:r>
              <a:rPr lang="en-GB" dirty="0">
                <a:solidFill>
                  <a:srgbClr val="FFFFFF"/>
                </a:solidFill>
                <a:latin typeface="Comic Sans MS"/>
                <a:ea typeface="Comic Sans MS"/>
                <a:cs typeface="Comic Sans MS"/>
                <a:sym typeface="Comic Sans MS"/>
              </a:rPr>
              <a:t> de </a:t>
            </a:r>
            <a:r>
              <a:rPr lang="en-GB" dirty="0" err="1">
                <a:solidFill>
                  <a:srgbClr val="FFFFFF"/>
                </a:solidFill>
                <a:latin typeface="Comic Sans MS"/>
                <a:ea typeface="Comic Sans MS"/>
                <a:cs typeface="Comic Sans MS"/>
                <a:sym typeface="Comic Sans MS"/>
              </a:rPr>
              <a:t>Informática</a:t>
            </a:r>
            <a:r>
              <a:rPr lang="en-GB" dirty="0">
                <a:solidFill>
                  <a:srgbClr val="FFFFFF"/>
                </a:solidFill>
                <a:latin typeface="Comic Sans MS"/>
                <a:ea typeface="Comic Sans MS"/>
                <a:cs typeface="Comic Sans MS"/>
                <a:sym typeface="Comic Sans MS"/>
              </a:rPr>
              <a:t> da FCT/UNL</a:t>
            </a:r>
          </a:p>
        </p:txBody>
      </p:sp>
    </p:spTree>
    <p:extLst>
      <p:ext uri="{BB962C8B-B14F-4D97-AF65-F5344CB8AC3E}">
        <p14:creationId xmlns:p14="http://schemas.microsoft.com/office/powerpoint/2010/main" val="19942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700"/>
                                        <p:tgtEl>
                                          <p:spTgt spid="66">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5"/>
                                        </p:tgtEl>
                                        <p:attrNameLst>
                                          <p:attrName>style.visibility</p:attrName>
                                        </p:attrNameLst>
                                      </p:cBhvr>
                                      <p:to>
                                        <p:strVal val="visible"/>
                                      </p:to>
                                    </p:set>
                                    <p:animEffect transition="in" filter="fade">
                                      <p:cBhvr>
                                        <p:cTn id="10" dur="7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66">
                                            <p:txEl>
                                              <p:pRg st="1" end="1"/>
                                            </p:txEl>
                                          </p:spTgt>
                                        </p:tgtEl>
                                        <p:attrNameLst>
                                          <p:attrName>style.visibility</p:attrName>
                                        </p:attrNameLst>
                                      </p:cBhvr>
                                      <p:to>
                                        <p:strVal val="visible"/>
                                      </p:to>
                                    </p:set>
                                    <p:animEffect transition="in" filter="fade">
                                      <p:cBhvr>
                                        <p:cTn id="15" dur="700"/>
                                        <p:tgtEl>
                                          <p:spTgt spid="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p:txBody>
          <a:bodyPr>
            <a:normAutofit/>
          </a:bodyPr>
          <a:lstStyle/>
          <a:p>
            <a:pPr algn="ctr"/>
            <a:r>
              <a:rPr lang="en-US" sz="3600" b="1" dirty="0">
                <a:solidFill>
                  <a:srgbClr val="012EFF"/>
                </a:solidFill>
              </a:rPr>
              <a:t>Tragedy of Commons (Garret Harding - 1968)</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5725550" y="1825625"/>
            <a:ext cx="5628249" cy="3843655"/>
          </a:xfrm>
        </p:spPr>
        <p:txBody>
          <a:bodyPr>
            <a:normAutofit lnSpcReduction="10000"/>
          </a:bodyPr>
          <a:lstStyle/>
          <a:p>
            <a:pPr algn="l">
              <a:lnSpc>
                <a:spcPct val="90000"/>
              </a:lnSpc>
              <a:spcAft>
                <a:spcPts val="600"/>
              </a:spcAft>
            </a:pPr>
            <a:r>
              <a:rPr lang="en-GB" spc="20" dirty="0"/>
              <a:t>Security mechanisms add  burden, increase operational costs and do not immediately improve providers revenues</a:t>
            </a:r>
          </a:p>
          <a:p>
            <a:pPr algn="l">
              <a:lnSpc>
                <a:spcPct val="90000"/>
              </a:lnSpc>
              <a:spcAft>
                <a:spcPts val="600"/>
              </a:spcAft>
            </a:pPr>
            <a:r>
              <a:rPr lang="en-GB" spc="20" dirty="0"/>
              <a:t>They are mostly a common good, and not a direct good of a specific service provider</a:t>
            </a:r>
          </a:p>
          <a:p>
            <a:pPr algn="l">
              <a:lnSpc>
                <a:spcPct val="90000"/>
              </a:lnSpc>
              <a:spcAft>
                <a:spcPts val="600"/>
              </a:spcAft>
            </a:pPr>
            <a:r>
              <a:rPr lang="en-GB" spc="20" dirty="0">
                <a:solidFill>
                  <a:srgbClr val="FF0000"/>
                </a:solidFill>
              </a:rPr>
              <a:t>Unless it looses customers for not implementing them</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10</a:t>
            </a:fld>
            <a:endParaRPr lang="uk-UA" altLang="en-US" dirty="0"/>
          </a:p>
        </p:txBody>
      </p:sp>
      <p:pic>
        <p:nvPicPr>
          <p:cNvPr id="6" name="Picture 5" descr="Diagram&#10;&#10;Description automatically generated">
            <a:extLst>
              <a:ext uri="{FF2B5EF4-FFF2-40B4-BE49-F238E27FC236}">
                <a16:creationId xmlns:a16="http://schemas.microsoft.com/office/drawing/2014/main" id="{D51CBFDA-3AF0-0B4D-A8A6-9282198A2127}"/>
              </a:ext>
            </a:extLst>
          </p:cNvPr>
          <p:cNvPicPr>
            <a:picLocks noChangeAspect="1"/>
          </p:cNvPicPr>
          <p:nvPr/>
        </p:nvPicPr>
        <p:blipFill>
          <a:blip r:embed="rId2"/>
          <a:stretch>
            <a:fillRect/>
          </a:stretch>
        </p:blipFill>
        <p:spPr>
          <a:xfrm>
            <a:off x="685800" y="1914525"/>
            <a:ext cx="4630034" cy="3495675"/>
          </a:xfrm>
          <a:prstGeom prst="rect">
            <a:avLst/>
          </a:prstGeom>
        </p:spPr>
      </p:pic>
    </p:spTree>
    <p:extLst>
      <p:ext uri="{BB962C8B-B14F-4D97-AF65-F5344CB8AC3E}">
        <p14:creationId xmlns:p14="http://schemas.microsoft.com/office/powerpoint/2010/main" val="289175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p:txBody>
          <a:bodyPr>
            <a:normAutofit/>
          </a:bodyPr>
          <a:lstStyle/>
          <a:p>
            <a:pPr algn="ctr"/>
            <a:r>
              <a:rPr lang="en-US" b="1" dirty="0">
                <a:solidFill>
                  <a:srgbClr val="012EFF"/>
                </a:solidFill>
              </a:rPr>
              <a:t>Agenda</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p:txBody>
          <a:bodyPr>
            <a:normAutofit/>
          </a:bodyPr>
          <a:lstStyle/>
          <a:p>
            <a:pPr algn="l">
              <a:lnSpc>
                <a:spcPct val="90000"/>
              </a:lnSpc>
              <a:spcAft>
                <a:spcPts val="600"/>
              </a:spcAft>
            </a:pPr>
            <a:r>
              <a:rPr lang="en-GB" sz="3600" spc="20" dirty="0"/>
              <a:t>Mapping </a:t>
            </a:r>
            <a:r>
              <a:rPr lang="en-GB" sz="3600" b="1" spc="20" dirty="0"/>
              <a:t>Routing Security </a:t>
            </a:r>
            <a:r>
              <a:rPr lang="en-GB" sz="3600" spc="20" dirty="0"/>
              <a:t>adoption progress</a:t>
            </a:r>
          </a:p>
          <a:p>
            <a:pPr algn="l">
              <a:lnSpc>
                <a:spcPct val="90000"/>
              </a:lnSpc>
              <a:spcAft>
                <a:spcPts val="600"/>
              </a:spcAft>
            </a:pPr>
            <a:endParaRPr lang="en-GB" sz="3600" spc="20" dirty="0"/>
          </a:p>
          <a:p>
            <a:pPr algn="l">
              <a:lnSpc>
                <a:spcPct val="90000"/>
              </a:lnSpc>
              <a:spcAft>
                <a:spcPts val="600"/>
              </a:spcAft>
            </a:pPr>
            <a:r>
              <a:rPr lang="en-GB" sz="3600" spc="20" dirty="0"/>
              <a:t>Mapping </a:t>
            </a:r>
            <a:r>
              <a:rPr lang="en-GB" sz="3600" b="1" spc="20" dirty="0"/>
              <a:t>DNSSEC validation </a:t>
            </a:r>
            <a:r>
              <a:rPr lang="en-GB" sz="3600" spc="20" dirty="0"/>
              <a:t>progress</a:t>
            </a:r>
          </a:p>
          <a:p>
            <a:pPr algn="l">
              <a:lnSpc>
                <a:spcPct val="90000"/>
              </a:lnSpc>
              <a:spcAft>
                <a:spcPts val="600"/>
              </a:spcAft>
            </a:pPr>
            <a:endParaRPr lang="en-GB" sz="3600" spc="20" dirty="0"/>
          </a:p>
          <a:p>
            <a:pPr algn="l">
              <a:lnSpc>
                <a:spcPct val="90000"/>
              </a:lnSpc>
              <a:spcAft>
                <a:spcPts val="600"/>
              </a:spcAft>
            </a:pPr>
            <a:r>
              <a:rPr lang="en-GB" sz="3600" spc="20" dirty="0"/>
              <a:t>Mapping </a:t>
            </a:r>
            <a:r>
              <a:rPr lang="en-GB" sz="3600" b="1" spc="20" dirty="0"/>
              <a:t>HTTPS adoption </a:t>
            </a:r>
            <a:r>
              <a:rPr lang="en-GB" sz="3600" spc="20" dirty="0"/>
              <a:t>progress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11</a:t>
            </a:fld>
            <a:endParaRPr lang="uk-UA" altLang="en-US" dirty="0"/>
          </a:p>
        </p:txBody>
      </p:sp>
    </p:spTree>
    <p:extLst>
      <p:ext uri="{BB962C8B-B14F-4D97-AF65-F5344CB8AC3E}">
        <p14:creationId xmlns:p14="http://schemas.microsoft.com/office/powerpoint/2010/main" val="230911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p:txBody>
          <a:bodyPr>
            <a:normAutofit/>
          </a:bodyPr>
          <a:lstStyle/>
          <a:p>
            <a:pPr algn="ctr"/>
            <a:r>
              <a:rPr lang="en-US" sz="4000" b="1" dirty="0">
                <a:solidFill>
                  <a:srgbClr val="012EFF"/>
                </a:solidFill>
              </a:rPr>
              <a:t>APNIC Observatories</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838200" y="1799120"/>
            <a:ext cx="3684457" cy="4351338"/>
          </a:xfrm>
        </p:spPr>
        <p:txBody>
          <a:bodyPr>
            <a:normAutofit/>
          </a:bodyPr>
          <a:lstStyle/>
          <a:p>
            <a:pPr algn="l">
              <a:lnSpc>
                <a:spcPct val="90000"/>
              </a:lnSpc>
              <a:spcAft>
                <a:spcPts val="600"/>
              </a:spcAft>
            </a:pPr>
            <a:r>
              <a:rPr lang="en-GB" sz="2400" spc="20" dirty="0"/>
              <a:t>APNIC Laboratories, lead by </a:t>
            </a:r>
            <a:r>
              <a:rPr lang="en-GB" sz="2400" spc="20" dirty="0" err="1"/>
              <a:t>Geof</a:t>
            </a:r>
            <a:r>
              <a:rPr lang="en-GB" sz="2400" spc="20" dirty="0"/>
              <a:t> Houston, setup an extensive Internet Monitoring Infrastructure</a:t>
            </a:r>
          </a:p>
          <a:p>
            <a:pPr algn="l">
              <a:lnSpc>
                <a:spcPct val="90000"/>
              </a:lnSpc>
              <a:spcAft>
                <a:spcPts val="600"/>
              </a:spcAft>
            </a:pPr>
            <a:endParaRPr lang="en-GB" sz="2400" spc="20" dirty="0"/>
          </a:p>
          <a:p>
            <a:pPr marL="0" indent="0" algn="l">
              <a:lnSpc>
                <a:spcPct val="90000"/>
              </a:lnSpc>
              <a:spcAft>
                <a:spcPts val="600"/>
              </a:spcAft>
              <a:buNone/>
            </a:pPr>
            <a:r>
              <a:rPr lang="en-GB" sz="2400" spc="20" dirty="0"/>
              <a:t>https://</a:t>
            </a:r>
            <a:r>
              <a:rPr lang="en-GB" sz="2400" spc="20" dirty="0" err="1"/>
              <a:t>labs.apnic.net</a:t>
            </a:r>
            <a:endParaRPr lang="en-GB" sz="2400" spc="20" dirty="0"/>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12</a:t>
            </a:fld>
            <a:endParaRPr lang="uk-UA" altLang="en-US" dirty="0"/>
          </a:p>
        </p:txBody>
      </p:sp>
      <p:pic>
        <p:nvPicPr>
          <p:cNvPr id="6" name="Picture 5" descr="Graphical user interface&#10;&#10;Description automatically generated">
            <a:extLst>
              <a:ext uri="{FF2B5EF4-FFF2-40B4-BE49-F238E27FC236}">
                <a16:creationId xmlns:a16="http://schemas.microsoft.com/office/drawing/2014/main" id="{568C9070-821D-CC46-9037-67EBC6AC8CC3}"/>
              </a:ext>
            </a:extLst>
          </p:cNvPr>
          <p:cNvPicPr>
            <a:picLocks noChangeAspect="1"/>
          </p:cNvPicPr>
          <p:nvPr/>
        </p:nvPicPr>
        <p:blipFill>
          <a:blip r:embed="rId2"/>
          <a:stretch>
            <a:fillRect/>
          </a:stretch>
        </p:blipFill>
        <p:spPr>
          <a:xfrm>
            <a:off x="5452946" y="1447799"/>
            <a:ext cx="6341842" cy="4351337"/>
          </a:xfrm>
          <a:prstGeom prst="rect">
            <a:avLst/>
          </a:prstGeom>
        </p:spPr>
      </p:pic>
    </p:spTree>
    <p:extLst>
      <p:ext uri="{BB962C8B-B14F-4D97-AF65-F5344CB8AC3E}">
        <p14:creationId xmlns:p14="http://schemas.microsoft.com/office/powerpoint/2010/main" val="161331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D062-6106-A44A-BCB8-475E46945A7F}"/>
              </a:ext>
            </a:extLst>
          </p:cNvPr>
          <p:cNvSpPr>
            <a:spLocks noGrp="1"/>
          </p:cNvSpPr>
          <p:nvPr>
            <p:ph type="title"/>
          </p:nvPr>
        </p:nvSpPr>
        <p:spPr>
          <a:xfrm>
            <a:off x="838200" y="278296"/>
            <a:ext cx="10515600" cy="1099930"/>
          </a:xfrm>
        </p:spPr>
        <p:txBody>
          <a:bodyPr/>
          <a:lstStyle/>
          <a:p>
            <a:pPr algn="ctr"/>
            <a:r>
              <a:rPr lang="en-GB" dirty="0"/>
              <a:t>Securing Routing</a:t>
            </a:r>
          </a:p>
        </p:txBody>
      </p:sp>
      <p:sp>
        <p:nvSpPr>
          <p:cNvPr id="3" name="Content Placeholder 2">
            <a:extLst>
              <a:ext uri="{FF2B5EF4-FFF2-40B4-BE49-F238E27FC236}">
                <a16:creationId xmlns:a16="http://schemas.microsoft.com/office/drawing/2014/main" id="{272C7C9C-9083-314F-A472-36584EDFC352}"/>
              </a:ext>
            </a:extLst>
          </p:cNvPr>
          <p:cNvSpPr>
            <a:spLocks noGrp="1"/>
          </p:cNvSpPr>
          <p:nvPr>
            <p:ph idx="1"/>
          </p:nvPr>
        </p:nvSpPr>
        <p:spPr>
          <a:xfrm>
            <a:off x="838200" y="1378226"/>
            <a:ext cx="10515600" cy="4719224"/>
          </a:xfrm>
        </p:spPr>
        <p:txBody>
          <a:bodyPr anchor="ctr">
            <a:noAutofit/>
          </a:bodyPr>
          <a:lstStyle/>
          <a:p>
            <a:pPr>
              <a:lnSpc>
                <a:spcPct val="100000"/>
              </a:lnSpc>
            </a:pPr>
            <a:r>
              <a:rPr lang="en-GB" dirty="0"/>
              <a:t>BGP – Border Gateway Protocol – The protocol that supports routing packets in the core of the Internet. It has no security measures built in. Mostly defined in the 90’s, got updates in 2006</a:t>
            </a:r>
          </a:p>
          <a:p>
            <a:pPr>
              <a:lnSpc>
                <a:spcPct val="100000"/>
              </a:lnSpc>
            </a:pPr>
            <a:r>
              <a:rPr lang="en-GB" dirty="0"/>
              <a:t>ROV – Route Origin Validation – It is a certificate allowing network operators to check whether an AS is allowed to originate a given route, signed by the Regional Internet Registry</a:t>
            </a:r>
          </a:p>
          <a:p>
            <a:pPr>
              <a:lnSpc>
                <a:spcPct val="100000"/>
              </a:lnSpc>
            </a:pPr>
            <a:r>
              <a:rPr lang="en-GB" dirty="0"/>
              <a:t>RPKI – Resource Public Key Infrastructure – the set of mechanisms used to issue and validate ROVs</a:t>
            </a:r>
          </a:p>
        </p:txBody>
      </p:sp>
    </p:spTree>
    <p:extLst>
      <p:ext uri="{BB962C8B-B14F-4D97-AF65-F5344CB8AC3E}">
        <p14:creationId xmlns:p14="http://schemas.microsoft.com/office/powerpoint/2010/main" val="360130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38200" y="365126"/>
            <a:ext cx="10515600" cy="1241976"/>
          </a:xfrm>
        </p:spPr>
        <p:txBody>
          <a:bodyPr>
            <a:normAutofit/>
          </a:bodyPr>
          <a:lstStyle/>
          <a:p>
            <a:pPr algn="ctr"/>
            <a:r>
              <a:rPr lang="en-US" b="1" dirty="0">
                <a:solidFill>
                  <a:srgbClr val="012EFF"/>
                </a:solidFill>
              </a:rPr>
              <a:t>Route Origin Validation Worldwide</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622300" y="1825625"/>
            <a:ext cx="3937000" cy="4351338"/>
          </a:xfrm>
        </p:spPr>
        <p:txBody>
          <a:bodyPr>
            <a:normAutofit fontScale="92500"/>
          </a:bodyPr>
          <a:lstStyle/>
          <a:p>
            <a:pPr algn="l">
              <a:lnSpc>
                <a:spcPct val="90000"/>
              </a:lnSpc>
              <a:spcAft>
                <a:spcPts val="600"/>
              </a:spcAft>
            </a:pPr>
            <a:r>
              <a:rPr lang="en-GB" sz="2000" spc="20" dirty="0"/>
              <a:t>Regional NICs assign ranges of IP addresses to Networks </a:t>
            </a:r>
          </a:p>
          <a:p>
            <a:pPr algn="l">
              <a:lnSpc>
                <a:spcPct val="90000"/>
              </a:lnSpc>
              <a:spcAft>
                <a:spcPts val="600"/>
              </a:spcAft>
            </a:pPr>
            <a:r>
              <a:rPr lang="en-GB" sz="2000" spc="20" dirty="0"/>
              <a:t>Owners of IP address ranges can publish certificates of the valid routes they can originate</a:t>
            </a:r>
          </a:p>
          <a:p>
            <a:pPr algn="l">
              <a:lnSpc>
                <a:spcPct val="90000"/>
              </a:lnSpc>
              <a:spcAft>
                <a:spcPts val="600"/>
              </a:spcAft>
            </a:pPr>
            <a:r>
              <a:rPr lang="en-GB" sz="2000" spc="20" dirty="0"/>
              <a:t>Thus, core routers of the Internet can check if the routes they receive were originated by the owners of the announced IP addresses</a:t>
            </a:r>
          </a:p>
          <a:p>
            <a:pPr algn="l">
              <a:lnSpc>
                <a:spcPct val="90000"/>
              </a:lnSpc>
              <a:spcAft>
                <a:spcPts val="600"/>
              </a:spcAft>
            </a:pPr>
            <a:r>
              <a:rPr lang="en-GB" sz="2000" spc="20" dirty="0"/>
              <a:t>This is a step in a good direction since BGPSEC, which fully authenticate routes, is not yet a realistic alternative</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14</a:t>
            </a:fld>
            <a:endParaRPr lang="uk-UA" altLang="en-US" dirty="0"/>
          </a:p>
        </p:txBody>
      </p:sp>
      <p:pic>
        <p:nvPicPr>
          <p:cNvPr id="7" name="Picture 6" descr="Map&#10;&#10;Description automatically generated">
            <a:extLst>
              <a:ext uri="{FF2B5EF4-FFF2-40B4-BE49-F238E27FC236}">
                <a16:creationId xmlns:a16="http://schemas.microsoft.com/office/drawing/2014/main" id="{31572289-A7D1-C049-9F42-CD6C603A897B}"/>
              </a:ext>
            </a:extLst>
          </p:cNvPr>
          <p:cNvPicPr>
            <a:picLocks noChangeAspect="1"/>
          </p:cNvPicPr>
          <p:nvPr/>
        </p:nvPicPr>
        <p:blipFill>
          <a:blip r:embed="rId2"/>
          <a:stretch>
            <a:fillRect/>
          </a:stretch>
        </p:blipFill>
        <p:spPr>
          <a:xfrm>
            <a:off x="5066923" y="2173355"/>
            <a:ext cx="6599004" cy="3591341"/>
          </a:xfrm>
          <a:prstGeom prst="rect">
            <a:avLst/>
          </a:prstGeom>
        </p:spPr>
      </p:pic>
    </p:spTree>
    <p:extLst>
      <p:ext uri="{BB962C8B-B14F-4D97-AF65-F5344CB8AC3E}">
        <p14:creationId xmlns:p14="http://schemas.microsoft.com/office/powerpoint/2010/main" val="86256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p:txBody>
          <a:bodyPr>
            <a:normAutofit/>
          </a:bodyPr>
          <a:lstStyle/>
          <a:p>
            <a:pPr algn="ctr"/>
            <a:r>
              <a:rPr lang="en-US" sz="4000" b="1" dirty="0">
                <a:solidFill>
                  <a:srgbClr val="012EFF"/>
                </a:solidFill>
              </a:rPr>
              <a:t>Route Origin Validation (ROV) Worldwide</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1951382" y="6097449"/>
            <a:ext cx="8968409" cy="467001"/>
          </a:xfrm>
        </p:spPr>
        <p:txBody>
          <a:bodyPr>
            <a:normAutofit/>
          </a:bodyPr>
          <a:lstStyle/>
          <a:p>
            <a:pPr marL="0" indent="0" algn="l">
              <a:buNone/>
            </a:pPr>
            <a:r>
              <a:rPr lang="en-GB" sz="2000" dirty="0"/>
              <a:t>BGP Prefix Origin Validation – RFC 6811 was published in 2013</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15</a:t>
            </a:fld>
            <a:endParaRPr lang="uk-UA" altLang="en-US" dirty="0"/>
          </a:p>
        </p:txBody>
      </p:sp>
      <p:pic>
        <p:nvPicPr>
          <p:cNvPr id="7" name="Picture 6" descr="Table&#10;&#10;Description automatically generated">
            <a:extLst>
              <a:ext uri="{FF2B5EF4-FFF2-40B4-BE49-F238E27FC236}">
                <a16:creationId xmlns:a16="http://schemas.microsoft.com/office/drawing/2014/main" id="{43EDC9F9-F50C-7F4D-814F-A1A41ADFAAB7}"/>
              </a:ext>
            </a:extLst>
          </p:cNvPr>
          <p:cNvPicPr>
            <a:picLocks noChangeAspect="1"/>
          </p:cNvPicPr>
          <p:nvPr/>
        </p:nvPicPr>
        <p:blipFill>
          <a:blip r:embed="rId2"/>
          <a:stretch>
            <a:fillRect/>
          </a:stretch>
        </p:blipFill>
        <p:spPr>
          <a:xfrm>
            <a:off x="1951382" y="1410665"/>
            <a:ext cx="8410218" cy="4486553"/>
          </a:xfrm>
          <a:prstGeom prst="rect">
            <a:avLst/>
          </a:prstGeom>
        </p:spPr>
      </p:pic>
    </p:spTree>
    <p:extLst>
      <p:ext uri="{BB962C8B-B14F-4D97-AF65-F5344CB8AC3E}">
        <p14:creationId xmlns:p14="http://schemas.microsoft.com/office/powerpoint/2010/main" val="309930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690769" y="161925"/>
            <a:ext cx="10810461" cy="1083779"/>
          </a:xfrm>
        </p:spPr>
        <p:txBody>
          <a:bodyPr>
            <a:normAutofit/>
          </a:bodyPr>
          <a:lstStyle/>
          <a:p>
            <a:pPr algn="ctr"/>
            <a:r>
              <a:rPr lang="en-US" b="1" dirty="0">
                <a:solidFill>
                  <a:srgbClr val="012EFF"/>
                </a:solidFill>
              </a:rPr>
              <a:t>Dimension of Autonomous Systems in PT</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2477051" y="6337955"/>
            <a:ext cx="8111435" cy="351114"/>
          </a:xfrm>
        </p:spPr>
        <p:txBody>
          <a:bodyPr>
            <a:normAutofit lnSpcReduction="10000"/>
          </a:bodyPr>
          <a:lstStyle/>
          <a:p>
            <a:pPr marL="0" indent="0" algn="l">
              <a:lnSpc>
                <a:spcPct val="90000"/>
              </a:lnSpc>
              <a:spcAft>
                <a:spcPts val="600"/>
              </a:spcAft>
              <a:buNone/>
            </a:pPr>
            <a:r>
              <a:rPr lang="en-GB" sz="2000" spc="20" dirty="0"/>
              <a:t>4 ASs concentrate more than 90% users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16</a:t>
            </a:fld>
            <a:endParaRPr lang="uk-UA" altLang="en-US" dirty="0"/>
          </a:p>
        </p:txBody>
      </p:sp>
      <p:pic>
        <p:nvPicPr>
          <p:cNvPr id="6" name="Picture 5" descr="Table&#10;&#10;Description automatically generated">
            <a:extLst>
              <a:ext uri="{FF2B5EF4-FFF2-40B4-BE49-F238E27FC236}">
                <a16:creationId xmlns:a16="http://schemas.microsoft.com/office/drawing/2014/main" id="{17107F28-A6D5-CF42-95DB-5FBA5D278ABC}"/>
              </a:ext>
            </a:extLst>
          </p:cNvPr>
          <p:cNvPicPr>
            <a:picLocks noChangeAspect="1"/>
          </p:cNvPicPr>
          <p:nvPr/>
        </p:nvPicPr>
        <p:blipFill>
          <a:blip r:embed="rId2"/>
          <a:stretch>
            <a:fillRect/>
          </a:stretch>
        </p:blipFill>
        <p:spPr>
          <a:xfrm>
            <a:off x="1566931" y="1353576"/>
            <a:ext cx="9021555" cy="4775455"/>
          </a:xfrm>
          <a:prstGeom prst="rect">
            <a:avLst/>
          </a:prstGeom>
        </p:spPr>
      </p:pic>
    </p:spTree>
    <p:extLst>
      <p:ext uri="{BB962C8B-B14F-4D97-AF65-F5344CB8AC3E}">
        <p14:creationId xmlns:p14="http://schemas.microsoft.com/office/powerpoint/2010/main" val="3790752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38200" y="261074"/>
            <a:ext cx="10515600" cy="1164572"/>
          </a:xfrm>
        </p:spPr>
        <p:txBody>
          <a:bodyPr>
            <a:normAutofit/>
          </a:bodyPr>
          <a:lstStyle/>
          <a:p>
            <a:pPr algn="ctr"/>
            <a:r>
              <a:rPr lang="en-US" b="1" dirty="0">
                <a:solidFill>
                  <a:srgbClr val="012EFF"/>
                </a:solidFill>
              </a:rPr>
              <a:t>Route Origin Validation in Portugal</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17</a:t>
            </a:fld>
            <a:endParaRPr lang="uk-UA" altLang="en-US" dirty="0"/>
          </a:p>
        </p:txBody>
      </p:sp>
      <p:pic>
        <p:nvPicPr>
          <p:cNvPr id="4" name="Picture 3" descr="Graphical user interface, application, table&#10;&#10;Description automatically generated">
            <a:extLst>
              <a:ext uri="{FF2B5EF4-FFF2-40B4-BE49-F238E27FC236}">
                <a16:creationId xmlns:a16="http://schemas.microsoft.com/office/drawing/2014/main" id="{E871EFAF-4B76-534B-A351-6D4920F52F01}"/>
              </a:ext>
            </a:extLst>
          </p:cNvPr>
          <p:cNvPicPr>
            <a:picLocks noChangeAspect="1"/>
          </p:cNvPicPr>
          <p:nvPr/>
        </p:nvPicPr>
        <p:blipFill>
          <a:blip r:embed="rId2"/>
          <a:stretch>
            <a:fillRect/>
          </a:stretch>
        </p:blipFill>
        <p:spPr>
          <a:xfrm>
            <a:off x="1860550" y="1425645"/>
            <a:ext cx="8470900" cy="4508500"/>
          </a:xfrm>
          <a:prstGeom prst="rect">
            <a:avLst/>
          </a:prstGeom>
        </p:spPr>
      </p:pic>
    </p:spTree>
    <p:extLst>
      <p:ext uri="{BB962C8B-B14F-4D97-AF65-F5344CB8AC3E}">
        <p14:creationId xmlns:p14="http://schemas.microsoft.com/office/powerpoint/2010/main" val="232758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38200" y="365125"/>
            <a:ext cx="10515600" cy="908783"/>
          </a:xfrm>
        </p:spPr>
        <p:txBody>
          <a:bodyPr>
            <a:normAutofit/>
          </a:bodyPr>
          <a:lstStyle/>
          <a:p>
            <a:pPr algn="ctr"/>
            <a:r>
              <a:rPr lang="en-US" sz="4000" b="1" dirty="0">
                <a:solidFill>
                  <a:srgbClr val="012EFF"/>
                </a:solidFill>
              </a:rPr>
              <a:t>DNSSEC Deployment Worldwide</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838200" y="1477108"/>
            <a:ext cx="10515600" cy="5015767"/>
          </a:xfrm>
        </p:spPr>
        <p:txBody>
          <a:bodyPr>
            <a:normAutofit lnSpcReduction="10000"/>
          </a:bodyPr>
          <a:lstStyle/>
          <a:p>
            <a:pPr algn="l">
              <a:lnSpc>
                <a:spcPct val="90000"/>
              </a:lnSpc>
              <a:spcAft>
                <a:spcPts val="600"/>
              </a:spcAft>
            </a:pPr>
            <a:r>
              <a:rPr lang="en-GB" sz="2800" spc="20" dirty="0"/>
              <a:t>It is easy to test if the domain name of a site is DNSSEC certified. However, </a:t>
            </a:r>
            <a:r>
              <a:rPr lang="en-GB" spc="20" dirty="0"/>
              <a:t>one cannot</a:t>
            </a:r>
            <a:r>
              <a:rPr lang="en-GB" sz="2800" spc="20" dirty="0"/>
              <a:t> easily find figures on the percentage of domain zones implementing DNSSEC</a:t>
            </a:r>
          </a:p>
          <a:p>
            <a:pPr algn="l">
              <a:lnSpc>
                <a:spcPct val="90000"/>
              </a:lnSpc>
              <a:spcAft>
                <a:spcPts val="600"/>
              </a:spcAft>
            </a:pPr>
            <a:r>
              <a:rPr lang="en-GB" sz="2800" b="1" spc="20" dirty="0">
                <a:solidFill>
                  <a:srgbClr val="FF0000"/>
                </a:solidFill>
              </a:rPr>
              <a:t>Of the domains ending in .PT, only around 2.75% of the (active) domains support DNSSEC</a:t>
            </a:r>
          </a:p>
          <a:p>
            <a:pPr algn="l">
              <a:lnSpc>
                <a:spcPct val="90000"/>
              </a:lnSpc>
              <a:spcAft>
                <a:spcPts val="600"/>
              </a:spcAft>
            </a:pPr>
            <a:r>
              <a:rPr lang="en-GB" sz="2800" spc="20" dirty="0"/>
              <a:t>Anyway, for those that implement it, do end users receive the benefits of its adoption?</a:t>
            </a:r>
          </a:p>
          <a:p>
            <a:pPr algn="l">
              <a:lnSpc>
                <a:spcPct val="90000"/>
              </a:lnSpc>
              <a:spcAft>
                <a:spcPts val="600"/>
              </a:spcAft>
            </a:pPr>
            <a:r>
              <a:rPr lang="en-GB" sz="2800" spc="20" dirty="0"/>
              <a:t>In general, end-system outsource to the so-called resolvers the hard work of navigating the DNS</a:t>
            </a:r>
          </a:p>
          <a:p>
            <a:pPr algn="l">
              <a:lnSpc>
                <a:spcPct val="90000"/>
              </a:lnSpc>
              <a:spcAft>
                <a:spcPts val="600"/>
              </a:spcAft>
            </a:pPr>
            <a:r>
              <a:rPr lang="en-GB" sz="2800" spc="20" dirty="0"/>
              <a:t>Do these resolvers perform DNSSEC validation when DNSSEC information is available?</a:t>
            </a:r>
          </a:p>
          <a:p>
            <a:pPr algn="l">
              <a:lnSpc>
                <a:spcPct val="90000"/>
              </a:lnSpc>
              <a:spcAft>
                <a:spcPts val="600"/>
              </a:spcAft>
            </a:pPr>
            <a:endParaRPr lang="en-GB" sz="2800" spc="20" dirty="0"/>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18</a:t>
            </a:fld>
            <a:endParaRPr lang="uk-UA" altLang="en-US" dirty="0"/>
          </a:p>
        </p:txBody>
      </p:sp>
    </p:spTree>
    <p:extLst>
      <p:ext uri="{BB962C8B-B14F-4D97-AF65-F5344CB8AC3E}">
        <p14:creationId xmlns:p14="http://schemas.microsoft.com/office/powerpoint/2010/main" val="276700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38200" y="296248"/>
            <a:ext cx="10515600" cy="1325563"/>
          </a:xfrm>
        </p:spPr>
        <p:txBody>
          <a:bodyPr>
            <a:normAutofit/>
          </a:bodyPr>
          <a:lstStyle/>
          <a:p>
            <a:pPr algn="ctr"/>
            <a:r>
              <a:rPr lang="en-US" sz="4000" b="1" dirty="0">
                <a:solidFill>
                  <a:srgbClr val="012EFF"/>
                </a:solidFill>
              </a:rPr>
              <a:t>DNSSEC Validation Availability Worldwide</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838200" y="1825625"/>
            <a:ext cx="3238500" cy="4351338"/>
          </a:xfrm>
        </p:spPr>
        <p:txBody>
          <a:bodyPr>
            <a:normAutofit/>
          </a:bodyPr>
          <a:lstStyle/>
          <a:p>
            <a:pPr algn="l">
              <a:lnSpc>
                <a:spcPct val="90000"/>
              </a:lnSpc>
              <a:spcAft>
                <a:spcPts val="600"/>
              </a:spcAft>
            </a:pPr>
            <a:r>
              <a:rPr lang="en-GB" sz="2000" spc="20" dirty="0"/>
              <a:t>Verifying all DNSSEC signatures by the end systems is not realistic. Thus, users are dependent of their resolvers providers doing it</a:t>
            </a:r>
          </a:p>
          <a:p>
            <a:pPr algn="l">
              <a:lnSpc>
                <a:spcPct val="90000"/>
              </a:lnSpc>
              <a:spcAft>
                <a:spcPts val="600"/>
              </a:spcAft>
            </a:pPr>
            <a:r>
              <a:rPr lang="en-GB" sz="2000" spc="20" dirty="0"/>
              <a:t>In this map, green countries are those where most users receive DNSSEC verified information </a:t>
            </a:r>
            <a:r>
              <a:rPr lang="en-GB" sz="2000" b="1" spc="20" dirty="0">
                <a:solidFill>
                  <a:srgbClr val="FF0000"/>
                </a:solidFill>
              </a:rPr>
              <a:t>when it is available</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19</a:t>
            </a:fld>
            <a:endParaRPr lang="uk-UA" altLang="en-US" dirty="0"/>
          </a:p>
        </p:txBody>
      </p:sp>
      <p:pic>
        <p:nvPicPr>
          <p:cNvPr id="6" name="Picture 5" descr="Map&#10;&#10;Description automatically generated">
            <a:extLst>
              <a:ext uri="{FF2B5EF4-FFF2-40B4-BE49-F238E27FC236}">
                <a16:creationId xmlns:a16="http://schemas.microsoft.com/office/drawing/2014/main" id="{9D7AA34A-05CB-8342-9F2D-29078CFD1F64}"/>
              </a:ext>
            </a:extLst>
          </p:cNvPr>
          <p:cNvPicPr>
            <a:picLocks noChangeAspect="1"/>
          </p:cNvPicPr>
          <p:nvPr/>
        </p:nvPicPr>
        <p:blipFill>
          <a:blip r:embed="rId2"/>
          <a:stretch>
            <a:fillRect/>
          </a:stretch>
        </p:blipFill>
        <p:spPr>
          <a:xfrm>
            <a:off x="4590096" y="1961321"/>
            <a:ext cx="6763704" cy="3717511"/>
          </a:xfrm>
          <a:prstGeom prst="rect">
            <a:avLst/>
          </a:prstGeom>
        </p:spPr>
      </p:pic>
    </p:spTree>
    <p:extLst>
      <p:ext uri="{BB962C8B-B14F-4D97-AF65-F5344CB8AC3E}">
        <p14:creationId xmlns:p14="http://schemas.microsoft.com/office/powerpoint/2010/main" val="317640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p:txBody>
          <a:bodyPr>
            <a:normAutofit/>
          </a:bodyPr>
          <a:lstStyle/>
          <a:p>
            <a:pPr algn="ctr"/>
            <a:r>
              <a:rPr lang="en-US" b="1" dirty="0">
                <a:solidFill>
                  <a:srgbClr val="012EFF"/>
                </a:solidFill>
              </a:rPr>
              <a:t>Trust and Security on the Internet</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p:txBody>
          <a:bodyPr>
            <a:normAutofit/>
          </a:bodyPr>
          <a:lstStyle/>
          <a:p>
            <a:pPr algn="l"/>
            <a:r>
              <a:rPr lang="en-GB" dirty="0"/>
              <a:t>The principles of the basic architecture of the Internet have always favoured simplicity and scalability over security</a:t>
            </a:r>
          </a:p>
          <a:p>
            <a:pPr marL="0" indent="0" algn="l">
              <a:buNone/>
            </a:pPr>
            <a:endParaRPr lang="en-GB" dirty="0"/>
          </a:p>
          <a:p>
            <a:pPr algn="l"/>
            <a:r>
              <a:rPr lang="en-GB" dirty="0"/>
              <a:t>This was a clever decision since, at that time, it prevented the adoption of wrong solutions to then poorly understood problems and technologies, which would have make the Internet architecture centralized, fragile and unable to scale and evolve.</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2</a:t>
            </a:fld>
            <a:endParaRPr lang="uk-UA" altLang="en-US"/>
          </a:p>
        </p:txBody>
      </p:sp>
    </p:spTree>
    <p:extLst>
      <p:ext uri="{BB962C8B-B14F-4D97-AF65-F5344CB8AC3E}">
        <p14:creationId xmlns:p14="http://schemas.microsoft.com/office/powerpoint/2010/main" val="95050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20</a:t>
            </a:fld>
            <a:endParaRPr lang="uk-UA" altLang="en-US" dirty="0"/>
          </a:p>
        </p:txBody>
      </p:sp>
      <p:pic>
        <p:nvPicPr>
          <p:cNvPr id="8" name="Picture 7" descr="Table&#10;&#10;Description automatically generated">
            <a:extLst>
              <a:ext uri="{FF2B5EF4-FFF2-40B4-BE49-F238E27FC236}">
                <a16:creationId xmlns:a16="http://schemas.microsoft.com/office/drawing/2014/main" id="{C7EDADC3-F0B1-DF43-B11A-3E6A1135F20E}"/>
              </a:ext>
            </a:extLst>
          </p:cNvPr>
          <p:cNvPicPr>
            <a:picLocks noChangeAspect="1"/>
          </p:cNvPicPr>
          <p:nvPr/>
        </p:nvPicPr>
        <p:blipFill>
          <a:blip r:embed="rId2"/>
          <a:stretch>
            <a:fillRect/>
          </a:stretch>
        </p:blipFill>
        <p:spPr>
          <a:xfrm>
            <a:off x="1332099" y="1931504"/>
            <a:ext cx="10021701" cy="2994991"/>
          </a:xfrm>
          <a:prstGeom prst="rect">
            <a:avLst/>
          </a:prstGeom>
        </p:spPr>
      </p:pic>
      <p:sp>
        <p:nvSpPr>
          <p:cNvPr id="10" name="Title 9">
            <a:extLst>
              <a:ext uri="{FF2B5EF4-FFF2-40B4-BE49-F238E27FC236}">
                <a16:creationId xmlns:a16="http://schemas.microsoft.com/office/drawing/2014/main" id="{C43A0A15-1F8B-AE4F-87FF-886DA9DF22E3}"/>
              </a:ext>
            </a:extLst>
          </p:cNvPr>
          <p:cNvSpPr>
            <a:spLocks noGrp="1"/>
          </p:cNvSpPr>
          <p:nvPr>
            <p:ph type="title"/>
          </p:nvPr>
        </p:nvSpPr>
        <p:spPr/>
        <p:txBody>
          <a:bodyPr/>
          <a:lstStyle/>
          <a:p>
            <a:pPr algn="ctr"/>
            <a:r>
              <a:rPr lang="en-US" dirty="0"/>
              <a:t>DNSSEC Validation Ratio Worldwide</a:t>
            </a:r>
            <a:endParaRPr lang="en-GB" dirty="0"/>
          </a:p>
        </p:txBody>
      </p:sp>
    </p:spTree>
    <p:extLst>
      <p:ext uri="{BB962C8B-B14F-4D97-AF65-F5344CB8AC3E}">
        <p14:creationId xmlns:p14="http://schemas.microsoft.com/office/powerpoint/2010/main" val="66207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654050" y="314326"/>
            <a:ext cx="10883900" cy="954950"/>
          </a:xfrm>
        </p:spPr>
        <p:txBody>
          <a:bodyPr>
            <a:normAutofit/>
          </a:bodyPr>
          <a:lstStyle/>
          <a:p>
            <a:pPr algn="ctr"/>
            <a:r>
              <a:rPr lang="en-US" sz="3600" b="1" dirty="0">
                <a:solidFill>
                  <a:srgbClr val="012EFF"/>
                </a:solidFill>
              </a:rPr>
              <a:t>DNSSEC Validation Ratio in Portugal</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21</a:t>
            </a:fld>
            <a:endParaRPr lang="uk-UA" altLang="en-US" dirty="0"/>
          </a:p>
        </p:txBody>
      </p:sp>
      <p:pic>
        <p:nvPicPr>
          <p:cNvPr id="4" name="Picture 3" descr="Table&#10;&#10;Description automatically generated">
            <a:extLst>
              <a:ext uri="{FF2B5EF4-FFF2-40B4-BE49-F238E27FC236}">
                <a16:creationId xmlns:a16="http://schemas.microsoft.com/office/drawing/2014/main" id="{FAEE2501-5482-4542-A476-A1D98D2521C6}"/>
              </a:ext>
            </a:extLst>
          </p:cNvPr>
          <p:cNvPicPr>
            <a:picLocks noChangeAspect="1"/>
          </p:cNvPicPr>
          <p:nvPr/>
        </p:nvPicPr>
        <p:blipFill>
          <a:blip r:embed="rId2"/>
          <a:stretch>
            <a:fillRect/>
          </a:stretch>
        </p:blipFill>
        <p:spPr>
          <a:xfrm>
            <a:off x="1441450" y="1269275"/>
            <a:ext cx="9309100" cy="4902200"/>
          </a:xfrm>
          <a:prstGeom prst="rect">
            <a:avLst/>
          </a:prstGeom>
        </p:spPr>
      </p:pic>
    </p:spTree>
    <p:extLst>
      <p:ext uri="{BB962C8B-B14F-4D97-AF65-F5344CB8AC3E}">
        <p14:creationId xmlns:p14="http://schemas.microsoft.com/office/powerpoint/2010/main" val="4287654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ctrTitle"/>
          </p:nvPr>
        </p:nvSpPr>
        <p:spPr>
          <a:xfrm>
            <a:off x="1524000" y="1787525"/>
            <a:ext cx="9144000" cy="2692400"/>
          </a:xfrm>
        </p:spPr>
        <p:txBody>
          <a:bodyPr>
            <a:normAutofit/>
          </a:bodyPr>
          <a:lstStyle/>
          <a:p>
            <a:pPr algn="ctr"/>
            <a:r>
              <a:rPr lang="en-US" sz="3600" b="1" dirty="0">
                <a:solidFill>
                  <a:srgbClr val="012EFF"/>
                </a:solidFill>
              </a:rPr>
              <a:t>Transport Layer Security Adoption</a:t>
            </a:r>
            <a:br>
              <a:rPr lang="en-US" sz="3600" b="1" dirty="0">
                <a:solidFill>
                  <a:srgbClr val="012EFF"/>
                </a:solidFill>
              </a:rPr>
            </a:br>
            <a:br>
              <a:rPr lang="en-US" sz="3600" b="1" dirty="0">
                <a:solidFill>
                  <a:srgbClr val="012EFF"/>
                </a:solidFill>
              </a:rPr>
            </a:br>
            <a:br>
              <a:rPr lang="en-US" sz="3600" b="1" dirty="0">
                <a:solidFill>
                  <a:srgbClr val="012EFF"/>
                </a:solidFill>
              </a:rPr>
            </a:br>
            <a:r>
              <a:rPr lang="en-US" sz="3600" b="1" dirty="0">
                <a:solidFill>
                  <a:srgbClr val="012EFF"/>
                </a:solidFill>
              </a:rPr>
              <a:t>HTTPS / TLS / Deployment </a:t>
            </a:r>
            <a:br>
              <a:rPr lang="en-US" sz="3600" dirty="0">
                <a:solidFill>
                  <a:srgbClr val="012EFF"/>
                </a:solidFill>
              </a:rPr>
            </a:br>
            <a:r>
              <a:rPr lang="en-US" sz="3600" dirty="0">
                <a:solidFill>
                  <a:srgbClr val="012EFF"/>
                </a:solidFill>
              </a:rPr>
              <a:t>for the </a:t>
            </a:r>
            <a:r>
              <a:rPr lang="en-US" sz="3600" b="1" dirty="0">
                <a:solidFill>
                  <a:srgbClr val="012EFF"/>
                </a:solidFill>
              </a:rPr>
              <a:t>WEB and Email Servers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22</a:t>
            </a:fld>
            <a:endParaRPr lang="uk-UA" altLang="en-US" dirty="0"/>
          </a:p>
        </p:txBody>
      </p:sp>
    </p:spTree>
    <p:extLst>
      <p:ext uri="{BB962C8B-B14F-4D97-AF65-F5344CB8AC3E}">
        <p14:creationId xmlns:p14="http://schemas.microsoft.com/office/powerpoint/2010/main" val="2719452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1005798" y="187447"/>
            <a:ext cx="10515600" cy="884568"/>
          </a:xfrm>
        </p:spPr>
        <p:txBody>
          <a:bodyPr>
            <a:normAutofit/>
          </a:bodyPr>
          <a:lstStyle/>
          <a:p>
            <a:pPr algn="ctr"/>
            <a:r>
              <a:rPr lang="en-US" sz="3600" b="1" dirty="0">
                <a:solidFill>
                  <a:srgbClr val="012EFF"/>
                </a:solidFill>
              </a:rPr>
              <a:t>Percentage of Pages Loaded Using HTTPS</a:t>
            </a:r>
          </a:p>
        </p:txBody>
      </p:sp>
      <p:sp>
        <p:nvSpPr>
          <p:cNvPr id="10" name="Content Placeholder 1">
            <a:extLst>
              <a:ext uri="{FF2B5EF4-FFF2-40B4-BE49-F238E27FC236}">
                <a16:creationId xmlns:a16="http://schemas.microsoft.com/office/drawing/2014/main" id="{222627B4-6931-BE4B-971D-FAF54EBB175D}"/>
              </a:ext>
            </a:extLst>
          </p:cNvPr>
          <p:cNvSpPr>
            <a:spLocks noGrp="1"/>
          </p:cNvSpPr>
          <p:nvPr>
            <p:ph idx="1"/>
          </p:nvPr>
        </p:nvSpPr>
        <p:spPr>
          <a:xfrm>
            <a:off x="3957299" y="1122937"/>
            <a:ext cx="5090202" cy="391941"/>
          </a:xfrm>
        </p:spPr>
        <p:txBody>
          <a:bodyPr>
            <a:noAutofit/>
          </a:bodyPr>
          <a:lstStyle/>
          <a:p>
            <a:pPr marL="0" indent="0" algn="l">
              <a:buNone/>
            </a:pPr>
            <a:r>
              <a:rPr lang="en-GB" sz="1800" b="1" dirty="0"/>
              <a:t>Source: https://</a:t>
            </a:r>
            <a:r>
              <a:rPr lang="en-GB" sz="1800" b="1" dirty="0" err="1"/>
              <a:t>letsencrypt.org</a:t>
            </a:r>
            <a:r>
              <a:rPr lang="en-GB" sz="1800" b="1" dirty="0"/>
              <a:t>/stats/</a:t>
            </a:r>
            <a:endParaRPr lang="en-GB" sz="1100" b="1" dirty="0"/>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23</a:t>
            </a:fld>
            <a:endParaRPr lang="uk-UA" altLang="en-US" dirty="0"/>
          </a:p>
        </p:txBody>
      </p:sp>
      <p:pic>
        <p:nvPicPr>
          <p:cNvPr id="7" name="Picture 6">
            <a:extLst>
              <a:ext uri="{FF2B5EF4-FFF2-40B4-BE49-F238E27FC236}">
                <a16:creationId xmlns:a16="http://schemas.microsoft.com/office/drawing/2014/main" id="{9CCCD1DD-1D08-2241-AE9C-210BD2FA64F2}"/>
              </a:ext>
            </a:extLst>
          </p:cNvPr>
          <p:cNvPicPr>
            <a:picLocks noChangeAspect="1"/>
          </p:cNvPicPr>
          <p:nvPr/>
        </p:nvPicPr>
        <p:blipFill>
          <a:blip r:embed="rId2"/>
          <a:stretch>
            <a:fillRect/>
          </a:stretch>
        </p:blipFill>
        <p:spPr>
          <a:xfrm>
            <a:off x="1726085" y="1565800"/>
            <a:ext cx="8739829" cy="5104753"/>
          </a:xfrm>
          <a:prstGeom prst="rect">
            <a:avLst/>
          </a:prstGeom>
        </p:spPr>
      </p:pic>
    </p:spTree>
    <p:extLst>
      <p:ext uri="{BB962C8B-B14F-4D97-AF65-F5344CB8AC3E}">
        <p14:creationId xmlns:p14="http://schemas.microsoft.com/office/powerpoint/2010/main" val="81836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5399-4C1B-174F-B90C-3926C74F4FDD}"/>
              </a:ext>
            </a:extLst>
          </p:cNvPr>
          <p:cNvSpPr>
            <a:spLocks noGrp="1"/>
          </p:cNvSpPr>
          <p:nvPr>
            <p:ph type="title"/>
          </p:nvPr>
        </p:nvSpPr>
        <p:spPr>
          <a:xfrm>
            <a:off x="838200" y="365125"/>
            <a:ext cx="10515600" cy="1082675"/>
          </a:xfrm>
        </p:spPr>
        <p:txBody>
          <a:bodyPr>
            <a:normAutofit/>
          </a:bodyPr>
          <a:lstStyle/>
          <a:p>
            <a:pPr algn="ctr"/>
            <a:r>
              <a:rPr lang="en-GB" sz="4000" dirty="0"/>
              <a:t>Devil is in the Details (of HTTPS)</a:t>
            </a:r>
          </a:p>
        </p:txBody>
      </p:sp>
      <p:sp>
        <p:nvSpPr>
          <p:cNvPr id="3" name="Content Placeholder 2">
            <a:extLst>
              <a:ext uri="{FF2B5EF4-FFF2-40B4-BE49-F238E27FC236}">
                <a16:creationId xmlns:a16="http://schemas.microsoft.com/office/drawing/2014/main" id="{86A76B27-03E5-9644-997E-8D44C592D3F1}"/>
              </a:ext>
            </a:extLst>
          </p:cNvPr>
          <p:cNvSpPr>
            <a:spLocks noGrp="1"/>
          </p:cNvSpPr>
          <p:nvPr>
            <p:ph idx="1"/>
          </p:nvPr>
        </p:nvSpPr>
        <p:spPr>
          <a:xfrm>
            <a:off x="838200" y="1447800"/>
            <a:ext cx="10094843" cy="5138530"/>
          </a:xfrm>
        </p:spPr>
        <p:txBody>
          <a:bodyPr>
            <a:normAutofit lnSpcReduction="10000"/>
          </a:bodyPr>
          <a:lstStyle/>
          <a:p>
            <a:r>
              <a:rPr lang="en-GB" dirty="0"/>
              <a:t>Does the site </a:t>
            </a:r>
            <a:r>
              <a:rPr lang="en-GB" b="1" dirty="0">
                <a:solidFill>
                  <a:srgbClr val="FF0000"/>
                </a:solidFill>
              </a:rPr>
              <a:t>redirects</a:t>
            </a:r>
            <a:r>
              <a:rPr lang="en-GB" dirty="0"/>
              <a:t> HTTP requests to HTTPS?</a:t>
            </a:r>
          </a:p>
          <a:p>
            <a:r>
              <a:rPr lang="en-GB" dirty="0"/>
              <a:t>Does the site has a </a:t>
            </a:r>
            <a:r>
              <a:rPr lang="en-GB" b="1" dirty="0">
                <a:solidFill>
                  <a:srgbClr val="FF0000"/>
                </a:solidFill>
              </a:rPr>
              <a:t>HSTS</a:t>
            </a:r>
            <a:r>
              <a:rPr lang="en-GB" dirty="0"/>
              <a:t> (always forcing HTTPS) Policy?</a:t>
            </a:r>
          </a:p>
          <a:p>
            <a:r>
              <a:rPr lang="en-GB" dirty="0"/>
              <a:t>Does the site only uses TLS </a:t>
            </a:r>
            <a:r>
              <a:rPr lang="en-GB" b="1" dirty="0">
                <a:solidFill>
                  <a:srgbClr val="FF0000"/>
                </a:solidFill>
              </a:rPr>
              <a:t>safe versions</a:t>
            </a:r>
            <a:r>
              <a:rPr lang="en-GB" dirty="0"/>
              <a:t>?</a:t>
            </a:r>
          </a:p>
          <a:p>
            <a:r>
              <a:rPr lang="en-GB" dirty="0"/>
              <a:t>Do the recommended </a:t>
            </a:r>
            <a:r>
              <a:rPr lang="en-GB" b="1" dirty="0">
                <a:solidFill>
                  <a:srgbClr val="FF0000"/>
                </a:solidFill>
              </a:rPr>
              <a:t>security HTTP headers </a:t>
            </a:r>
            <a:r>
              <a:rPr lang="en-GB" dirty="0"/>
              <a:t>are present?</a:t>
            </a:r>
          </a:p>
          <a:p>
            <a:r>
              <a:rPr lang="en-GB" dirty="0"/>
              <a:t>Is the site public key (</a:t>
            </a:r>
            <a:r>
              <a:rPr lang="en-GB" b="1" dirty="0">
                <a:solidFill>
                  <a:srgbClr val="FF0000"/>
                </a:solidFill>
              </a:rPr>
              <a:t>certificate) </a:t>
            </a:r>
            <a:r>
              <a:rPr lang="en-GB" b="1" dirty="0"/>
              <a:t>and </a:t>
            </a:r>
            <a:r>
              <a:rPr lang="en-GB" dirty="0"/>
              <a:t>the chain of certificates </a:t>
            </a:r>
            <a:r>
              <a:rPr lang="en-GB" b="1" dirty="0">
                <a:solidFill>
                  <a:srgbClr val="FF0000"/>
                </a:solidFill>
              </a:rPr>
              <a:t>valid</a:t>
            </a:r>
            <a:r>
              <a:rPr lang="en-GB" dirty="0">
                <a:solidFill>
                  <a:srgbClr val="FF0000"/>
                </a:solidFill>
              </a:rPr>
              <a:t>?</a:t>
            </a:r>
            <a:endParaRPr lang="en-GB" dirty="0"/>
          </a:p>
          <a:p>
            <a:r>
              <a:rPr lang="en-GB" dirty="0"/>
              <a:t>As well as:</a:t>
            </a:r>
          </a:p>
          <a:p>
            <a:pPr lvl="1"/>
            <a:r>
              <a:rPr lang="en-GB" dirty="0"/>
              <a:t>Does the site supports </a:t>
            </a:r>
            <a:r>
              <a:rPr lang="en-GB" b="1" dirty="0">
                <a:solidFill>
                  <a:srgbClr val="FF0000"/>
                </a:solidFill>
              </a:rPr>
              <a:t>DANE</a:t>
            </a:r>
            <a:r>
              <a:rPr lang="en-GB" dirty="0"/>
              <a:t> (DNS Based Authentication of Named Entities – Requires DNSSEC)?</a:t>
            </a:r>
          </a:p>
          <a:p>
            <a:pPr lvl="1"/>
            <a:r>
              <a:rPr lang="en-GB" dirty="0"/>
              <a:t>Does the server supports </a:t>
            </a:r>
            <a:r>
              <a:rPr lang="en-GB" b="1" dirty="0">
                <a:solidFill>
                  <a:srgbClr val="FF0000"/>
                </a:solidFill>
              </a:rPr>
              <a:t>OCSP stapling </a:t>
            </a:r>
            <a:r>
              <a:rPr lang="en-GB" dirty="0"/>
              <a:t>(presenting short term certification of his certificate validity state)?</a:t>
            </a:r>
          </a:p>
        </p:txBody>
      </p:sp>
    </p:spTree>
    <p:extLst>
      <p:ext uri="{BB962C8B-B14F-4D97-AF65-F5344CB8AC3E}">
        <p14:creationId xmlns:p14="http://schemas.microsoft.com/office/powerpoint/2010/main" val="451370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76B27-03E5-9644-997E-8D44C592D3F1}"/>
              </a:ext>
            </a:extLst>
          </p:cNvPr>
          <p:cNvSpPr>
            <a:spLocks noGrp="1"/>
          </p:cNvSpPr>
          <p:nvPr>
            <p:ph idx="1"/>
          </p:nvPr>
        </p:nvSpPr>
        <p:spPr>
          <a:xfrm>
            <a:off x="838200" y="1219199"/>
            <a:ext cx="10642600" cy="5273676"/>
          </a:xfrm>
        </p:spPr>
        <p:txBody>
          <a:bodyPr>
            <a:normAutofit lnSpcReduction="10000"/>
          </a:bodyPr>
          <a:lstStyle/>
          <a:p>
            <a:r>
              <a:rPr lang="en-GB" dirty="0"/>
              <a:t>Does the email domain has </a:t>
            </a:r>
            <a:r>
              <a:rPr lang="en-GB" b="1" dirty="0">
                <a:solidFill>
                  <a:srgbClr val="FF0000"/>
                </a:solidFill>
              </a:rPr>
              <a:t>SPF </a:t>
            </a:r>
            <a:r>
              <a:rPr lang="en-GB" dirty="0"/>
              <a:t>(Sender Policy Framework) support </a:t>
            </a:r>
            <a:r>
              <a:rPr lang="en-GB" b="1" dirty="0">
                <a:solidFill>
                  <a:srgbClr val="FF0000"/>
                </a:solidFill>
              </a:rPr>
              <a:t>DKIM </a:t>
            </a:r>
            <a:r>
              <a:rPr lang="en-GB" dirty="0"/>
              <a:t>(Domain Keys Identified Email) and </a:t>
            </a:r>
            <a:r>
              <a:rPr lang="en-GB" b="1" dirty="0">
                <a:solidFill>
                  <a:srgbClr val="FF0000"/>
                </a:solidFill>
              </a:rPr>
              <a:t>DMARK </a:t>
            </a:r>
            <a:r>
              <a:rPr lang="en-GB" dirty="0"/>
              <a:t>(Domain-based Message Authentication, Reporting and Conformance)?</a:t>
            </a:r>
          </a:p>
          <a:p>
            <a:r>
              <a:rPr lang="en-GB" dirty="0"/>
              <a:t>Does the email server only uses safe TLS (or SSL) </a:t>
            </a:r>
            <a:r>
              <a:rPr lang="en-GB" b="1" dirty="0">
                <a:solidFill>
                  <a:srgbClr val="FF0000"/>
                </a:solidFill>
              </a:rPr>
              <a:t>safe versions</a:t>
            </a:r>
            <a:r>
              <a:rPr lang="en-GB" dirty="0">
                <a:solidFill>
                  <a:srgbClr val="FF0000"/>
                </a:solidFill>
              </a:rPr>
              <a:t>?</a:t>
            </a:r>
          </a:p>
          <a:p>
            <a:r>
              <a:rPr lang="en-GB" dirty="0"/>
              <a:t>Is the site public key (</a:t>
            </a:r>
            <a:r>
              <a:rPr lang="en-GB" b="1" dirty="0">
                <a:solidFill>
                  <a:srgbClr val="FF0000"/>
                </a:solidFill>
              </a:rPr>
              <a:t>certificate) </a:t>
            </a:r>
            <a:r>
              <a:rPr lang="en-GB" b="1" dirty="0"/>
              <a:t>and </a:t>
            </a:r>
            <a:r>
              <a:rPr lang="en-GB" dirty="0"/>
              <a:t>the chain of certificates </a:t>
            </a:r>
            <a:r>
              <a:rPr lang="en-GB" b="1" dirty="0">
                <a:solidFill>
                  <a:srgbClr val="FF0000"/>
                </a:solidFill>
              </a:rPr>
              <a:t>valid</a:t>
            </a:r>
            <a:r>
              <a:rPr lang="en-GB" dirty="0">
                <a:solidFill>
                  <a:srgbClr val="FF0000"/>
                </a:solidFill>
              </a:rPr>
              <a:t>?</a:t>
            </a:r>
            <a:endParaRPr lang="en-GB" dirty="0"/>
          </a:p>
          <a:p>
            <a:r>
              <a:rPr lang="en-GB" dirty="0"/>
              <a:t>As well as:</a:t>
            </a:r>
          </a:p>
          <a:p>
            <a:pPr lvl="1"/>
            <a:r>
              <a:rPr lang="en-GB" dirty="0"/>
              <a:t>Does the server supports </a:t>
            </a:r>
            <a:r>
              <a:rPr lang="en-GB" b="1" dirty="0">
                <a:solidFill>
                  <a:srgbClr val="FF0000"/>
                </a:solidFill>
              </a:rPr>
              <a:t>DANE</a:t>
            </a:r>
            <a:r>
              <a:rPr lang="en-GB" dirty="0"/>
              <a:t> (DNS Based Authentication of Named Entities – Requires DNSSEC)?</a:t>
            </a:r>
          </a:p>
          <a:p>
            <a:pPr lvl="1"/>
            <a:r>
              <a:rPr lang="en-GB" dirty="0"/>
              <a:t>SPF, DKIM and DMARK information are published on the DNS and are only full proof if the domain supports DNSSEC</a:t>
            </a:r>
          </a:p>
          <a:p>
            <a:endParaRPr lang="en-GB" dirty="0">
              <a:solidFill>
                <a:srgbClr val="FF0000"/>
              </a:solidFill>
            </a:endParaRPr>
          </a:p>
          <a:p>
            <a:endParaRPr lang="en-GB" dirty="0"/>
          </a:p>
        </p:txBody>
      </p:sp>
      <p:sp>
        <p:nvSpPr>
          <p:cNvPr id="2" name="Title 1">
            <a:extLst>
              <a:ext uri="{FF2B5EF4-FFF2-40B4-BE49-F238E27FC236}">
                <a16:creationId xmlns:a16="http://schemas.microsoft.com/office/drawing/2014/main" id="{DF425399-4C1B-174F-B90C-3926C74F4FDD}"/>
              </a:ext>
            </a:extLst>
          </p:cNvPr>
          <p:cNvSpPr>
            <a:spLocks noGrp="1"/>
          </p:cNvSpPr>
          <p:nvPr>
            <p:ph type="title"/>
          </p:nvPr>
        </p:nvSpPr>
        <p:spPr>
          <a:xfrm>
            <a:off x="838200" y="365125"/>
            <a:ext cx="10515600" cy="854075"/>
          </a:xfrm>
        </p:spPr>
        <p:txBody>
          <a:bodyPr>
            <a:normAutofit/>
          </a:bodyPr>
          <a:lstStyle/>
          <a:p>
            <a:pPr algn="ctr"/>
            <a:r>
              <a:rPr lang="en-GB" sz="4000" dirty="0"/>
              <a:t>Devil is in the Details (of SMTP)</a:t>
            </a:r>
          </a:p>
        </p:txBody>
      </p:sp>
    </p:spTree>
    <p:extLst>
      <p:ext uri="{BB962C8B-B14F-4D97-AF65-F5344CB8AC3E}">
        <p14:creationId xmlns:p14="http://schemas.microsoft.com/office/powerpoint/2010/main" val="563168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38200" y="365125"/>
            <a:ext cx="10515600" cy="976313"/>
          </a:xfrm>
        </p:spPr>
        <p:txBody>
          <a:bodyPr>
            <a:normAutofit/>
          </a:bodyPr>
          <a:lstStyle/>
          <a:p>
            <a:pPr algn="ctr"/>
            <a:r>
              <a:rPr lang="en-US" sz="3600" b="1" dirty="0">
                <a:solidFill>
                  <a:srgbClr val="012EFF"/>
                </a:solidFill>
              </a:rPr>
              <a:t>WEB and Email Security Observatories</a:t>
            </a:r>
          </a:p>
        </p:txBody>
      </p:sp>
      <p:sp>
        <p:nvSpPr>
          <p:cNvPr id="8" name="Content Placeholder 7">
            <a:extLst>
              <a:ext uri="{FF2B5EF4-FFF2-40B4-BE49-F238E27FC236}">
                <a16:creationId xmlns:a16="http://schemas.microsoft.com/office/drawing/2014/main" id="{6C2E36D6-3BD6-D649-A1B6-AB469545B9F1}"/>
              </a:ext>
            </a:extLst>
          </p:cNvPr>
          <p:cNvSpPr>
            <a:spLocks noGrp="1"/>
          </p:cNvSpPr>
          <p:nvPr>
            <p:ph idx="1"/>
          </p:nvPr>
        </p:nvSpPr>
        <p:spPr>
          <a:xfrm>
            <a:off x="838200" y="1341437"/>
            <a:ext cx="10756900" cy="5151437"/>
          </a:xfrm>
        </p:spPr>
        <p:txBody>
          <a:bodyPr>
            <a:normAutofit/>
          </a:bodyPr>
          <a:lstStyle/>
          <a:p>
            <a:pPr marL="0" indent="0" algn="l">
              <a:buNone/>
            </a:pPr>
            <a:r>
              <a:rPr lang="en-PT" dirty="0">
                <a:latin typeface="Comic Sans MS" panose="030F0902030302020204" pitchFamily="66" charset="0"/>
              </a:rPr>
              <a:t>Examples of observatories and tools that perform extensive site tests</a:t>
            </a:r>
          </a:p>
          <a:p>
            <a:pPr marL="0" indent="0" algn="l">
              <a:buNone/>
            </a:pPr>
            <a:endParaRPr lang="en-PT" sz="3600" dirty="0">
              <a:latin typeface="Comic Sans MS" panose="030F0902030302020204" pitchFamily="66" charset="0"/>
            </a:endParaRPr>
          </a:p>
          <a:p>
            <a:pPr lvl="1"/>
            <a:r>
              <a:rPr lang="en-PT" b="1" dirty="0">
                <a:latin typeface="Comic Sans MS" panose="030F0902030302020204" pitchFamily="66" charset="0"/>
              </a:rPr>
              <a:t>Mozilla Observatory </a:t>
            </a:r>
            <a:r>
              <a:rPr lang="en-GB" b="1" dirty="0">
                <a:hlinkClick r:id="rId2"/>
              </a:rPr>
              <a:t>https://observatory.mozilla.org/analyze</a:t>
            </a:r>
            <a:r>
              <a:rPr lang="en-GB" b="1" dirty="0"/>
              <a:t> </a:t>
            </a:r>
          </a:p>
          <a:p>
            <a:pPr lvl="1"/>
            <a:endParaRPr lang="en-GB" b="1" dirty="0"/>
          </a:p>
          <a:p>
            <a:pPr lvl="1"/>
            <a:r>
              <a:rPr lang="en-PT" b="1" dirty="0">
                <a:latin typeface="Comic Sans MS" panose="030F0902030302020204" pitchFamily="66" charset="0"/>
              </a:rPr>
              <a:t>Censys </a:t>
            </a:r>
            <a:r>
              <a:rPr lang="en-GB" b="1" dirty="0">
                <a:latin typeface="Comic Sans MS" panose="030F0902030302020204" pitchFamily="66" charset="0"/>
                <a:hlinkClick r:id="rId3"/>
              </a:rPr>
              <a:t>https://censys.io</a:t>
            </a:r>
            <a:endParaRPr lang="en-GB" b="1" dirty="0">
              <a:latin typeface="Comic Sans MS" panose="030F0902030302020204" pitchFamily="66" charset="0"/>
            </a:endParaRPr>
          </a:p>
          <a:p>
            <a:pPr lvl="1"/>
            <a:endParaRPr lang="en-PT" b="1" dirty="0">
              <a:latin typeface="Comic Sans MS" panose="030F0902030302020204" pitchFamily="66" charset="0"/>
            </a:endParaRPr>
          </a:p>
          <a:p>
            <a:pPr lvl="1" algn="l"/>
            <a:r>
              <a:rPr lang="en-PT" b="1" dirty="0">
                <a:hlinkClick r:id="rId4"/>
              </a:rPr>
              <a:t>https://internet.nl</a:t>
            </a:r>
            <a:endParaRPr lang="en-PT" b="1" dirty="0">
              <a:latin typeface="Comic Sans MS" panose="030F0902030302020204" pitchFamily="66" charset="0"/>
            </a:endParaRPr>
          </a:p>
          <a:p>
            <a:pPr lvl="1" algn="l"/>
            <a:endParaRPr lang="en-PT" b="1" dirty="0">
              <a:latin typeface="Comic Sans MS" panose="030F0902030302020204" pitchFamily="66" charset="0"/>
            </a:endParaRPr>
          </a:p>
          <a:p>
            <a:pPr lvl="1" algn="l"/>
            <a:r>
              <a:rPr lang="en-PT" b="1" dirty="0">
                <a:latin typeface="Comic Sans MS" panose="030F0902030302020204" pitchFamily="66" charset="0"/>
              </a:rPr>
              <a:t>Webcheck </a:t>
            </a:r>
            <a:r>
              <a:rPr lang="en-PT" b="1" dirty="0">
                <a:latin typeface="Comic Sans MS" panose="030F0902030302020204" pitchFamily="66" charset="0"/>
                <a:hlinkClick r:id="rId5"/>
              </a:rPr>
              <a:t>https://webcheck.pt</a:t>
            </a:r>
            <a:endParaRPr lang="en-PT" b="1" dirty="0">
              <a:latin typeface="Comic Sans MS" panose="030F0902030302020204" pitchFamily="66" charset="0"/>
            </a:endParaRPr>
          </a:p>
          <a:p>
            <a:pPr lvl="1" algn="l"/>
            <a:endParaRPr lang="en-PT" b="1" dirty="0">
              <a:latin typeface="Comic Sans MS" panose="030F0902030302020204" pitchFamily="66" charset="0"/>
            </a:endParaRPr>
          </a:p>
          <a:p>
            <a:pPr lvl="1" algn="l"/>
            <a:r>
              <a:rPr lang="en-GB" dirty="0">
                <a:latin typeface="Comic Sans MS" panose="030F0902030302020204" pitchFamily="66" charset="0"/>
              </a:rPr>
              <a:t>A</a:t>
            </a:r>
            <a:r>
              <a:rPr lang="en-PT" dirty="0">
                <a:latin typeface="Comic Sans MS" panose="030F0902030302020204" pitchFamily="66" charset="0"/>
              </a:rPr>
              <a:t>nd </a:t>
            </a:r>
            <a:r>
              <a:rPr lang="en-PT" dirty="0"/>
              <a:t>several</a:t>
            </a:r>
            <a:r>
              <a:rPr lang="en-PT" dirty="0">
                <a:latin typeface="Comic Sans MS" panose="030F0902030302020204" pitchFamily="66" charset="0"/>
              </a:rPr>
              <a:t> others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26</a:t>
            </a:fld>
            <a:endParaRPr lang="uk-UA" altLang="en-US" dirty="0"/>
          </a:p>
        </p:txBody>
      </p:sp>
    </p:spTree>
    <p:extLst>
      <p:ext uri="{BB962C8B-B14F-4D97-AF65-F5344CB8AC3E}">
        <p14:creationId xmlns:p14="http://schemas.microsoft.com/office/powerpoint/2010/main" val="3325591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8E54-2A98-F14A-A2AB-343E199DC81E}"/>
              </a:ext>
            </a:extLst>
          </p:cNvPr>
          <p:cNvSpPr>
            <a:spLocks noGrp="1"/>
          </p:cNvSpPr>
          <p:nvPr>
            <p:ph type="title"/>
          </p:nvPr>
        </p:nvSpPr>
        <p:spPr>
          <a:xfrm>
            <a:off x="838200" y="365126"/>
            <a:ext cx="10515600" cy="935038"/>
          </a:xfrm>
        </p:spPr>
        <p:txBody>
          <a:bodyPr/>
          <a:lstStyle/>
          <a:p>
            <a:r>
              <a:rPr lang="en-GB" dirty="0"/>
              <a:t>Analysis of Portuguese Web Providers</a:t>
            </a:r>
          </a:p>
        </p:txBody>
      </p:sp>
      <p:sp>
        <p:nvSpPr>
          <p:cNvPr id="3" name="Content Placeholder 2">
            <a:extLst>
              <a:ext uri="{FF2B5EF4-FFF2-40B4-BE49-F238E27FC236}">
                <a16:creationId xmlns:a16="http://schemas.microsoft.com/office/drawing/2014/main" id="{B808DE45-D528-CA48-8A80-18A44762B38E}"/>
              </a:ext>
            </a:extLst>
          </p:cNvPr>
          <p:cNvSpPr>
            <a:spLocks noGrp="1"/>
          </p:cNvSpPr>
          <p:nvPr>
            <p:ph idx="1"/>
          </p:nvPr>
        </p:nvSpPr>
        <p:spPr>
          <a:xfrm>
            <a:off x="838200" y="1468438"/>
            <a:ext cx="10515600" cy="4718050"/>
          </a:xfrm>
        </p:spPr>
        <p:txBody>
          <a:bodyPr>
            <a:normAutofit fontScale="92500" lnSpcReduction="10000"/>
          </a:bodyPr>
          <a:lstStyle/>
          <a:p>
            <a:r>
              <a:rPr lang="en-GB" sz="3200" dirty="0"/>
              <a:t>Most small and medium users contract their web presence with a hosting provider that provides the management of their DNS, Web server and email service</a:t>
            </a:r>
          </a:p>
          <a:p>
            <a:r>
              <a:rPr lang="en-GB" sz="3200" dirty="0"/>
              <a:t>The way services are implemented by these providers has an huge impact on the security adoption rate by companies</a:t>
            </a:r>
          </a:p>
          <a:p>
            <a:r>
              <a:rPr lang="en-GB" sz="3200" dirty="0"/>
              <a:t>This study encompasses 6 of the todays Top 10 registrars of the .PT domain</a:t>
            </a:r>
          </a:p>
          <a:p>
            <a:r>
              <a:rPr lang="en-GB" sz="3200" dirty="0"/>
              <a:t>By 2019, 4 of these providers managed at least 50000 domains</a:t>
            </a:r>
          </a:p>
        </p:txBody>
      </p:sp>
    </p:spTree>
    <p:extLst>
      <p:ext uri="{BB962C8B-B14F-4D97-AF65-F5344CB8AC3E}">
        <p14:creationId xmlns:p14="http://schemas.microsoft.com/office/powerpoint/2010/main" val="265943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A6FB9-5599-3544-88D9-6D92D8CCD8B6}"/>
              </a:ext>
            </a:extLst>
          </p:cNvPr>
          <p:cNvSpPr>
            <a:spLocks noGrp="1"/>
          </p:cNvSpPr>
          <p:nvPr>
            <p:ph type="title"/>
          </p:nvPr>
        </p:nvSpPr>
        <p:spPr>
          <a:xfrm>
            <a:off x="838200" y="184805"/>
            <a:ext cx="10515600" cy="729595"/>
          </a:xfrm>
        </p:spPr>
        <p:txBody>
          <a:bodyPr vert="horz" lIns="91440" tIns="45720" rIns="91440" bIns="45720" rtlCol="0" anchor="ctr">
            <a:noAutofit/>
          </a:bodyPr>
          <a:lstStyle/>
          <a:p>
            <a:pPr algn="ctr"/>
            <a:r>
              <a:rPr lang="en-GB" sz="3600" dirty="0"/>
              <a:t>Web Hosting Highest Security Level Provided</a:t>
            </a:r>
            <a:endParaRPr lang="en-US" sz="3200"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086FC620-131B-5F46-BAC9-F6A27F0B98DE}"/>
              </a:ext>
            </a:extLst>
          </p:cNvPr>
          <p:cNvGraphicFramePr>
            <a:graphicFrameLocks noGrp="1"/>
          </p:cNvGraphicFramePr>
          <p:nvPr>
            <p:extLst>
              <p:ext uri="{D42A27DB-BD31-4B8C-83A1-F6EECF244321}">
                <p14:modId xmlns:p14="http://schemas.microsoft.com/office/powerpoint/2010/main" val="2824608482"/>
              </p:ext>
            </p:extLst>
          </p:nvPr>
        </p:nvGraphicFramePr>
        <p:xfrm>
          <a:off x="835150" y="1228725"/>
          <a:ext cx="10652000" cy="5086352"/>
        </p:xfrm>
        <a:graphic>
          <a:graphicData uri="http://schemas.openxmlformats.org/drawingml/2006/table">
            <a:tbl>
              <a:tblPr firstRow="1" bandRow="1">
                <a:tableStyleId>{5C22544A-7EE6-4342-B048-85BDC9FD1C3A}</a:tableStyleId>
              </a:tblPr>
              <a:tblGrid>
                <a:gridCol w="1955657">
                  <a:extLst>
                    <a:ext uri="{9D8B030D-6E8A-4147-A177-3AD203B41FA5}">
                      <a16:colId xmlns:a16="http://schemas.microsoft.com/office/drawing/2014/main" val="1214688452"/>
                    </a:ext>
                  </a:extLst>
                </a:gridCol>
                <a:gridCol w="1546206">
                  <a:extLst>
                    <a:ext uri="{9D8B030D-6E8A-4147-A177-3AD203B41FA5}">
                      <a16:colId xmlns:a16="http://schemas.microsoft.com/office/drawing/2014/main" val="1412830485"/>
                    </a:ext>
                  </a:extLst>
                </a:gridCol>
                <a:gridCol w="1546206">
                  <a:extLst>
                    <a:ext uri="{9D8B030D-6E8A-4147-A177-3AD203B41FA5}">
                      <a16:colId xmlns:a16="http://schemas.microsoft.com/office/drawing/2014/main" val="3147232584"/>
                    </a:ext>
                  </a:extLst>
                </a:gridCol>
                <a:gridCol w="1546206">
                  <a:extLst>
                    <a:ext uri="{9D8B030D-6E8A-4147-A177-3AD203B41FA5}">
                      <a16:colId xmlns:a16="http://schemas.microsoft.com/office/drawing/2014/main" val="217327366"/>
                    </a:ext>
                  </a:extLst>
                </a:gridCol>
                <a:gridCol w="2306794">
                  <a:extLst>
                    <a:ext uri="{9D8B030D-6E8A-4147-A177-3AD203B41FA5}">
                      <a16:colId xmlns:a16="http://schemas.microsoft.com/office/drawing/2014/main" val="3858368853"/>
                    </a:ext>
                  </a:extLst>
                </a:gridCol>
                <a:gridCol w="1750931">
                  <a:extLst>
                    <a:ext uri="{9D8B030D-6E8A-4147-A177-3AD203B41FA5}">
                      <a16:colId xmlns:a16="http://schemas.microsoft.com/office/drawing/2014/main" val="1675547849"/>
                    </a:ext>
                  </a:extLst>
                </a:gridCol>
              </a:tblGrid>
              <a:tr h="945182">
                <a:tc>
                  <a:txBody>
                    <a:bodyPr/>
                    <a:lstStyle/>
                    <a:p>
                      <a:pPr algn="ctr">
                        <a:lnSpc>
                          <a:spcPct val="115000"/>
                        </a:lnSpc>
                      </a:pPr>
                      <a:r>
                        <a:rPr lang="pt-PT" sz="1100" b="1">
                          <a:effectLst/>
                        </a:rPr>
                        <a:t> </a:t>
                      </a:r>
                      <a:endParaRPr lang="en-PT" sz="1800" b="1">
                        <a:effectLst/>
                      </a:endParaRPr>
                    </a:p>
                    <a:p>
                      <a:pPr algn="ctr">
                        <a:lnSpc>
                          <a:spcPct val="115000"/>
                        </a:lnSpc>
                      </a:pPr>
                      <a:r>
                        <a:rPr lang="en-GB" sz="1100" b="1">
                          <a:effectLst/>
                        </a:rPr>
                        <a:t>Fornecedor de serviços</a:t>
                      </a:r>
                      <a:endParaRPr lang="en-PT" sz="1800" b="1">
                        <a:effectLst/>
                        <a:latin typeface="Arial" panose="020B0604020202020204" pitchFamily="34" charset="0"/>
                        <a:ea typeface="Arial" panose="020B0604020202020204" pitchFamily="34" charset="0"/>
                      </a:endParaRPr>
                    </a:p>
                  </a:txBody>
                  <a:tcPr marL="101742" marR="101742" marT="101742" marB="101742" anchor="ctr"/>
                </a:tc>
                <a:tc>
                  <a:txBody>
                    <a:bodyPr/>
                    <a:lstStyle/>
                    <a:p>
                      <a:pPr algn="ctr">
                        <a:lnSpc>
                          <a:spcPct val="115000"/>
                        </a:lnSpc>
                      </a:pPr>
                      <a:r>
                        <a:rPr lang="en-GB" sz="1400" b="1">
                          <a:effectLst/>
                        </a:rPr>
                        <a:t> </a:t>
                      </a:r>
                      <a:endParaRPr lang="en-PT" sz="1800" b="1">
                        <a:effectLst/>
                      </a:endParaRPr>
                    </a:p>
                    <a:p>
                      <a:pPr algn="ctr">
                        <a:lnSpc>
                          <a:spcPct val="115000"/>
                        </a:lnSpc>
                      </a:pPr>
                      <a:r>
                        <a:rPr lang="en-GB" sz="1400" b="1">
                          <a:effectLst/>
                        </a:rPr>
                        <a:t>IPv6</a:t>
                      </a:r>
                      <a:endParaRPr lang="en-PT" sz="1800" b="1">
                        <a:effectLst/>
                        <a:latin typeface="Arial" panose="020B0604020202020204" pitchFamily="34" charset="0"/>
                        <a:ea typeface="Arial" panose="020B0604020202020204" pitchFamily="34" charset="0"/>
                      </a:endParaRPr>
                    </a:p>
                  </a:txBody>
                  <a:tcPr marL="101742" marR="101742" marT="101742" marB="101742" anchor="ctr"/>
                </a:tc>
                <a:tc>
                  <a:txBody>
                    <a:bodyPr/>
                    <a:lstStyle/>
                    <a:p>
                      <a:pPr>
                        <a:lnSpc>
                          <a:spcPct val="115000"/>
                        </a:lnSpc>
                      </a:pPr>
                      <a:r>
                        <a:rPr lang="en-GB" sz="1400" b="1" dirty="0">
                          <a:effectLst/>
                        </a:rPr>
                        <a:t> </a:t>
                      </a:r>
                      <a:endParaRPr lang="en-PT" sz="1800" b="1" dirty="0">
                        <a:effectLst/>
                      </a:endParaRPr>
                    </a:p>
                    <a:p>
                      <a:pPr algn="ctr">
                        <a:lnSpc>
                          <a:spcPct val="115000"/>
                        </a:lnSpc>
                      </a:pPr>
                      <a:r>
                        <a:rPr lang="en-GB" sz="1400" b="1" dirty="0">
                          <a:effectLst/>
                        </a:rPr>
                        <a:t>DNSSEC</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algn="ctr">
                        <a:lnSpc>
                          <a:spcPct val="115000"/>
                        </a:lnSpc>
                      </a:pPr>
                      <a:r>
                        <a:rPr lang="en-GB" sz="1400" b="1">
                          <a:effectLst/>
                        </a:rPr>
                        <a:t>HTTPS</a:t>
                      </a:r>
                      <a:endParaRPr lang="en-PT" sz="1800" b="1">
                        <a:effectLst/>
                      </a:endParaRPr>
                    </a:p>
                    <a:p>
                      <a:pPr algn="ctr">
                        <a:lnSpc>
                          <a:spcPct val="115000"/>
                        </a:lnSpc>
                      </a:pPr>
                      <a:r>
                        <a:rPr lang="en-GB" sz="1400" b="1">
                          <a:effectLst/>
                        </a:rPr>
                        <a:t>available</a:t>
                      </a:r>
                      <a:endParaRPr lang="en-PT" sz="1800" b="1">
                        <a:effectLst/>
                        <a:latin typeface="Arial" panose="020B0604020202020204" pitchFamily="34" charset="0"/>
                        <a:ea typeface="Arial" panose="020B0604020202020204" pitchFamily="34" charset="0"/>
                      </a:endParaRPr>
                    </a:p>
                  </a:txBody>
                  <a:tcPr marL="101742" marR="101742" marT="101742" marB="101742" anchor="ctr"/>
                </a:tc>
                <a:tc>
                  <a:txBody>
                    <a:bodyPr/>
                    <a:lstStyle/>
                    <a:p>
                      <a:pPr algn="ctr">
                        <a:lnSpc>
                          <a:spcPct val="115000"/>
                        </a:lnSpc>
                      </a:pPr>
                      <a:r>
                        <a:rPr lang="en-GB" sz="1400" b="1">
                          <a:effectLst/>
                        </a:rPr>
                        <a:t>TLS characteristics</a:t>
                      </a:r>
                      <a:endParaRPr lang="en-PT" sz="1800" b="1">
                        <a:effectLst/>
                        <a:latin typeface="Arial" panose="020B0604020202020204" pitchFamily="34" charset="0"/>
                        <a:ea typeface="Arial" panose="020B0604020202020204" pitchFamily="34" charset="0"/>
                      </a:endParaRPr>
                    </a:p>
                  </a:txBody>
                  <a:tcPr marL="101742" marR="101742" marT="101742" marB="101742" anchor="ctr"/>
                </a:tc>
                <a:tc>
                  <a:txBody>
                    <a:bodyPr/>
                    <a:lstStyle/>
                    <a:p>
                      <a:pPr algn="ctr">
                        <a:lnSpc>
                          <a:spcPct val="115000"/>
                        </a:lnSpc>
                      </a:pPr>
                      <a:r>
                        <a:rPr lang="en-GB" sz="1400" b="1">
                          <a:effectLst/>
                        </a:rPr>
                        <a:t>Internet.nl evaluation</a:t>
                      </a:r>
                      <a:endParaRPr lang="en-PT" sz="1800" b="1">
                        <a:effectLst/>
                        <a:latin typeface="Arial" panose="020B0604020202020204" pitchFamily="34" charset="0"/>
                        <a:ea typeface="Arial" panose="020B0604020202020204" pitchFamily="34" charset="0"/>
                      </a:endParaRPr>
                    </a:p>
                  </a:txBody>
                  <a:tcPr marL="101742" marR="101742" marT="101742" marB="101742" anchor="ctr"/>
                </a:tc>
                <a:extLst>
                  <a:ext uri="{0D108BD9-81ED-4DB2-BD59-A6C34878D82A}">
                    <a16:rowId xmlns:a16="http://schemas.microsoft.com/office/drawing/2014/main" val="1645219699"/>
                  </a:ext>
                </a:extLst>
              </a:tr>
              <a:tr h="690195">
                <a:tc>
                  <a:txBody>
                    <a:bodyPr/>
                    <a:lstStyle/>
                    <a:p>
                      <a:pPr>
                        <a:lnSpc>
                          <a:spcPct val="115000"/>
                        </a:lnSpc>
                      </a:pPr>
                      <a:r>
                        <a:rPr lang="en-GB" sz="1400" b="1">
                          <a:effectLst/>
                        </a:rPr>
                        <a:t>PTISP</a:t>
                      </a:r>
                      <a:endParaRPr lang="en-PT" sz="1800" b="1">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algn="ctr">
                        <a:lnSpc>
                          <a:spcPct val="115000"/>
                        </a:lnSpc>
                      </a:pPr>
                      <a:r>
                        <a:rPr lang="en-GB" sz="1600" b="1" dirty="0">
                          <a:effectLst/>
                        </a:rPr>
                        <a:t>Partial</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algn="ctr">
                        <a:lnSpc>
                          <a:spcPct val="115000"/>
                        </a:lnSpc>
                      </a:pPr>
                      <a:r>
                        <a:rPr lang="en-GB" sz="1800" b="1">
                          <a:effectLst/>
                        </a:rPr>
                        <a:t>34%</a:t>
                      </a:r>
                      <a:endParaRPr lang="en-PT" sz="1800" b="1">
                        <a:effectLst/>
                        <a:latin typeface="Arial" panose="020B0604020202020204" pitchFamily="34" charset="0"/>
                        <a:ea typeface="Arial" panose="020B0604020202020204" pitchFamily="34" charset="0"/>
                      </a:endParaRPr>
                    </a:p>
                  </a:txBody>
                  <a:tcPr marL="101742" marR="101742" marT="101742" marB="101742" anchor="ctr"/>
                </a:tc>
                <a:extLst>
                  <a:ext uri="{0D108BD9-81ED-4DB2-BD59-A6C34878D82A}">
                    <a16:rowId xmlns:a16="http://schemas.microsoft.com/office/drawing/2014/main" val="3910334691"/>
                  </a:ext>
                </a:extLst>
              </a:tr>
              <a:tr h="690195">
                <a:tc>
                  <a:txBody>
                    <a:bodyPr/>
                    <a:lstStyle/>
                    <a:p>
                      <a:pPr>
                        <a:lnSpc>
                          <a:spcPct val="115000"/>
                        </a:lnSpc>
                      </a:pPr>
                      <a:r>
                        <a:rPr lang="en-GB" sz="1400" b="1">
                          <a:effectLst/>
                        </a:rPr>
                        <a:t>AMEN</a:t>
                      </a:r>
                      <a:endParaRPr lang="en-PT" sz="1800" b="1">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algn="ctr">
                        <a:lnSpc>
                          <a:spcPct val="115000"/>
                        </a:lnSpc>
                      </a:pPr>
                      <a:r>
                        <a:rPr lang="en-GB" sz="1600" b="1" dirty="0">
                          <a:effectLst/>
                        </a:rPr>
                        <a:t>Partial</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algn="ctr">
                        <a:lnSpc>
                          <a:spcPct val="115000"/>
                        </a:lnSpc>
                      </a:pPr>
                      <a:r>
                        <a:rPr lang="en-GB" sz="1800" b="1">
                          <a:effectLst/>
                        </a:rPr>
                        <a:t>32%</a:t>
                      </a:r>
                      <a:endParaRPr lang="en-PT" sz="1800" b="1">
                        <a:effectLst/>
                        <a:latin typeface="Arial" panose="020B0604020202020204" pitchFamily="34" charset="0"/>
                        <a:ea typeface="Arial" panose="020B0604020202020204" pitchFamily="34" charset="0"/>
                      </a:endParaRPr>
                    </a:p>
                  </a:txBody>
                  <a:tcPr marL="101742" marR="101742" marT="101742" marB="101742" anchor="ctr"/>
                </a:tc>
                <a:extLst>
                  <a:ext uri="{0D108BD9-81ED-4DB2-BD59-A6C34878D82A}">
                    <a16:rowId xmlns:a16="http://schemas.microsoft.com/office/drawing/2014/main" val="2074926815"/>
                  </a:ext>
                </a:extLst>
              </a:tr>
              <a:tr h="690195">
                <a:tc>
                  <a:txBody>
                    <a:bodyPr/>
                    <a:lstStyle/>
                    <a:p>
                      <a:pPr>
                        <a:lnSpc>
                          <a:spcPct val="115000"/>
                        </a:lnSpc>
                      </a:pPr>
                      <a:r>
                        <a:rPr lang="en-GB" sz="1400" b="1">
                          <a:effectLst/>
                        </a:rPr>
                        <a:t>DOMINIOS</a:t>
                      </a:r>
                      <a:endParaRPr lang="en-PT" sz="1800" b="1">
                        <a:effectLst/>
                        <a:latin typeface="Arial" panose="020B0604020202020204" pitchFamily="34" charset="0"/>
                        <a:ea typeface="Arial" panose="020B0604020202020204" pitchFamily="34" charset="0"/>
                      </a:endParaRPr>
                    </a:p>
                  </a:txBody>
                  <a:tcPr marL="101742" marR="101742" marT="101742" marB="101742" anchor="ctr"/>
                </a:tc>
                <a:tc>
                  <a:txBody>
                    <a:bodyPr/>
                    <a:lstStyle/>
                    <a:p>
                      <a:pPr algn="ctr">
                        <a:lnSpc>
                          <a:spcPct val="115000"/>
                        </a:lnSpc>
                      </a:pPr>
                      <a:r>
                        <a:rPr lang="en-GB" sz="1600" b="1" dirty="0">
                          <a:effectLst/>
                        </a:rPr>
                        <a:t>X</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algn="ctr">
                        <a:lnSpc>
                          <a:spcPct val="115000"/>
                        </a:lnSpc>
                      </a:pPr>
                      <a:r>
                        <a:rPr lang="en-GB" sz="1800" b="1">
                          <a:effectLst/>
                        </a:rPr>
                        <a:t>76%</a:t>
                      </a:r>
                      <a:endParaRPr lang="en-PT" sz="1800" b="1">
                        <a:effectLst/>
                        <a:latin typeface="Arial" panose="020B0604020202020204" pitchFamily="34" charset="0"/>
                        <a:ea typeface="Arial" panose="020B0604020202020204" pitchFamily="34" charset="0"/>
                      </a:endParaRPr>
                    </a:p>
                  </a:txBody>
                  <a:tcPr marL="101742" marR="101742" marT="101742" marB="101742" anchor="ctr"/>
                </a:tc>
                <a:extLst>
                  <a:ext uri="{0D108BD9-81ED-4DB2-BD59-A6C34878D82A}">
                    <a16:rowId xmlns:a16="http://schemas.microsoft.com/office/drawing/2014/main" val="537840757"/>
                  </a:ext>
                </a:extLst>
              </a:tr>
              <a:tr h="690195">
                <a:tc>
                  <a:txBody>
                    <a:bodyPr/>
                    <a:lstStyle/>
                    <a:p>
                      <a:pPr>
                        <a:lnSpc>
                          <a:spcPct val="115000"/>
                        </a:lnSpc>
                      </a:pPr>
                      <a:r>
                        <a:rPr lang="en-GB" sz="1400" b="1" dirty="0">
                          <a:effectLst/>
                        </a:rPr>
                        <a:t>OVH</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Partial</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algn="ctr">
                        <a:lnSpc>
                          <a:spcPct val="115000"/>
                        </a:lnSpc>
                      </a:pPr>
                      <a:r>
                        <a:rPr lang="en-GB" sz="1800" b="1">
                          <a:effectLst/>
                        </a:rPr>
                        <a:t>94%</a:t>
                      </a:r>
                      <a:endParaRPr lang="en-PT" sz="1800" b="1">
                        <a:effectLst/>
                        <a:latin typeface="Arial" panose="020B0604020202020204" pitchFamily="34" charset="0"/>
                        <a:ea typeface="Arial" panose="020B0604020202020204" pitchFamily="34" charset="0"/>
                      </a:endParaRPr>
                    </a:p>
                  </a:txBody>
                  <a:tcPr marL="101742" marR="101742" marT="101742" marB="101742" anchor="ctr"/>
                </a:tc>
                <a:extLst>
                  <a:ext uri="{0D108BD9-81ED-4DB2-BD59-A6C34878D82A}">
                    <a16:rowId xmlns:a16="http://schemas.microsoft.com/office/drawing/2014/main" val="2753881239"/>
                  </a:ext>
                </a:extLst>
              </a:tr>
              <a:tr h="690195">
                <a:tc>
                  <a:txBody>
                    <a:bodyPr/>
                    <a:lstStyle/>
                    <a:p>
                      <a:pPr>
                        <a:lnSpc>
                          <a:spcPct val="115000"/>
                        </a:lnSpc>
                      </a:pPr>
                      <a:r>
                        <a:rPr lang="en-GB" sz="1400" b="1">
                          <a:effectLst/>
                        </a:rPr>
                        <a:t>SAMPLING</a:t>
                      </a:r>
                      <a:endParaRPr lang="en-PT" sz="1800" b="1">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algn="ctr">
                        <a:lnSpc>
                          <a:spcPct val="115000"/>
                        </a:lnSpc>
                      </a:pPr>
                      <a:r>
                        <a:rPr lang="en-GB" sz="1800" b="1">
                          <a:effectLst/>
                        </a:rPr>
                        <a:t>66%</a:t>
                      </a:r>
                      <a:endParaRPr lang="en-PT" sz="1800" b="1">
                        <a:effectLst/>
                        <a:latin typeface="Arial" panose="020B0604020202020204" pitchFamily="34" charset="0"/>
                        <a:ea typeface="Arial" panose="020B0604020202020204" pitchFamily="34" charset="0"/>
                      </a:endParaRPr>
                    </a:p>
                  </a:txBody>
                  <a:tcPr marL="101742" marR="101742" marT="101742" marB="101742" anchor="ctr"/>
                </a:tc>
                <a:extLst>
                  <a:ext uri="{0D108BD9-81ED-4DB2-BD59-A6C34878D82A}">
                    <a16:rowId xmlns:a16="http://schemas.microsoft.com/office/drawing/2014/main" val="764270440"/>
                  </a:ext>
                </a:extLst>
              </a:tr>
              <a:tr h="690195">
                <a:tc>
                  <a:txBody>
                    <a:bodyPr/>
                    <a:lstStyle/>
                    <a:p>
                      <a:pPr>
                        <a:lnSpc>
                          <a:spcPct val="115000"/>
                        </a:lnSpc>
                      </a:pPr>
                      <a:r>
                        <a:rPr lang="en-GB" sz="1400" b="1">
                          <a:effectLst/>
                        </a:rPr>
                        <a:t>WEBSP</a:t>
                      </a:r>
                      <a:endParaRPr lang="en-PT" sz="1800" b="1">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algn="ctr">
                        <a:lnSpc>
                          <a:spcPct val="115000"/>
                        </a:lnSpc>
                      </a:pPr>
                      <a:r>
                        <a:rPr lang="en-GB" sz="1600" b="1" dirty="0">
                          <a:effectLst/>
                        </a:rPr>
                        <a:t>X</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Partial</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algn="ctr">
                        <a:lnSpc>
                          <a:spcPct val="115000"/>
                        </a:lnSpc>
                      </a:pPr>
                      <a:r>
                        <a:rPr lang="en-GB" sz="1800" b="1" dirty="0">
                          <a:effectLst/>
                        </a:rPr>
                        <a:t>32%</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extLst>
                  <a:ext uri="{0D108BD9-81ED-4DB2-BD59-A6C34878D82A}">
                    <a16:rowId xmlns:a16="http://schemas.microsoft.com/office/drawing/2014/main" val="284486466"/>
                  </a:ext>
                </a:extLst>
              </a:tr>
            </a:tbl>
          </a:graphicData>
        </a:graphic>
      </p:graphicFrame>
    </p:spTree>
    <p:extLst>
      <p:ext uri="{BB962C8B-B14F-4D97-AF65-F5344CB8AC3E}">
        <p14:creationId xmlns:p14="http://schemas.microsoft.com/office/powerpoint/2010/main" val="3687368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02FAC-FF28-0543-9A6F-E3D7EE3AD923}"/>
              </a:ext>
            </a:extLst>
          </p:cNvPr>
          <p:cNvSpPr>
            <a:spLocks noGrp="1"/>
          </p:cNvSpPr>
          <p:nvPr>
            <p:ph type="title"/>
          </p:nvPr>
        </p:nvSpPr>
        <p:spPr>
          <a:xfrm>
            <a:off x="836675" y="433678"/>
            <a:ext cx="10515600" cy="720894"/>
          </a:xfrm>
        </p:spPr>
        <p:txBody>
          <a:bodyPr vert="horz" lIns="91440" tIns="45720" rIns="91440" bIns="45720" rtlCol="0" anchor="ctr">
            <a:normAutofit fontScale="90000"/>
          </a:bodyPr>
          <a:lstStyle/>
          <a:p>
            <a:pPr algn="ctr"/>
            <a:r>
              <a:rPr lang="en-US" sz="5200" kern="1200" dirty="0"/>
              <a:t>A More detailed View</a:t>
            </a:r>
          </a:p>
        </p:txBody>
      </p:sp>
      <p:graphicFrame>
        <p:nvGraphicFramePr>
          <p:cNvPr id="3" name="Table 2">
            <a:extLst>
              <a:ext uri="{FF2B5EF4-FFF2-40B4-BE49-F238E27FC236}">
                <a16:creationId xmlns:a16="http://schemas.microsoft.com/office/drawing/2014/main" id="{4B5B5337-4BB2-7348-8FEC-C53EEE7AE6BB}"/>
              </a:ext>
            </a:extLst>
          </p:cNvPr>
          <p:cNvGraphicFramePr>
            <a:graphicFrameLocks noGrp="1"/>
          </p:cNvGraphicFramePr>
          <p:nvPr>
            <p:extLst>
              <p:ext uri="{D42A27DB-BD31-4B8C-83A1-F6EECF244321}">
                <p14:modId xmlns:p14="http://schemas.microsoft.com/office/powerpoint/2010/main" val="1434800229"/>
              </p:ext>
            </p:extLst>
          </p:nvPr>
        </p:nvGraphicFramePr>
        <p:xfrm>
          <a:off x="971550" y="1300162"/>
          <a:ext cx="10380725" cy="5124160"/>
        </p:xfrm>
        <a:graphic>
          <a:graphicData uri="http://schemas.openxmlformats.org/drawingml/2006/table">
            <a:tbl>
              <a:tblPr firstRow="1" bandRow="1">
                <a:tableStyleId>{5C22544A-7EE6-4342-B048-85BDC9FD1C3A}</a:tableStyleId>
              </a:tblPr>
              <a:tblGrid>
                <a:gridCol w="1627554">
                  <a:extLst>
                    <a:ext uri="{9D8B030D-6E8A-4147-A177-3AD203B41FA5}">
                      <a16:colId xmlns:a16="http://schemas.microsoft.com/office/drawing/2014/main" val="3255979113"/>
                    </a:ext>
                  </a:extLst>
                </a:gridCol>
                <a:gridCol w="1251255">
                  <a:extLst>
                    <a:ext uri="{9D8B030D-6E8A-4147-A177-3AD203B41FA5}">
                      <a16:colId xmlns:a16="http://schemas.microsoft.com/office/drawing/2014/main" val="779156769"/>
                    </a:ext>
                  </a:extLst>
                </a:gridCol>
                <a:gridCol w="1073494">
                  <a:extLst>
                    <a:ext uri="{9D8B030D-6E8A-4147-A177-3AD203B41FA5}">
                      <a16:colId xmlns:a16="http://schemas.microsoft.com/office/drawing/2014/main" val="318205287"/>
                    </a:ext>
                  </a:extLst>
                </a:gridCol>
                <a:gridCol w="1800699">
                  <a:extLst>
                    <a:ext uri="{9D8B030D-6E8A-4147-A177-3AD203B41FA5}">
                      <a16:colId xmlns:a16="http://schemas.microsoft.com/office/drawing/2014/main" val="1536763732"/>
                    </a:ext>
                  </a:extLst>
                </a:gridCol>
                <a:gridCol w="1194696">
                  <a:extLst>
                    <a:ext uri="{9D8B030D-6E8A-4147-A177-3AD203B41FA5}">
                      <a16:colId xmlns:a16="http://schemas.microsoft.com/office/drawing/2014/main" val="2398745485"/>
                    </a:ext>
                  </a:extLst>
                </a:gridCol>
                <a:gridCol w="917665">
                  <a:extLst>
                    <a:ext uri="{9D8B030D-6E8A-4147-A177-3AD203B41FA5}">
                      <a16:colId xmlns:a16="http://schemas.microsoft.com/office/drawing/2014/main" val="3623572825"/>
                    </a:ext>
                  </a:extLst>
                </a:gridCol>
                <a:gridCol w="1264107">
                  <a:extLst>
                    <a:ext uri="{9D8B030D-6E8A-4147-A177-3AD203B41FA5}">
                      <a16:colId xmlns:a16="http://schemas.microsoft.com/office/drawing/2014/main" val="2896049601"/>
                    </a:ext>
                  </a:extLst>
                </a:gridCol>
                <a:gridCol w="1251255">
                  <a:extLst>
                    <a:ext uri="{9D8B030D-6E8A-4147-A177-3AD203B41FA5}">
                      <a16:colId xmlns:a16="http://schemas.microsoft.com/office/drawing/2014/main" val="2712231772"/>
                    </a:ext>
                  </a:extLst>
                </a:gridCol>
              </a:tblGrid>
              <a:tr h="1244338">
                <a:tc>
                  <a:txBody>
                    <a:bodyPr/>
                    <a:lstStyle/>
                    <a:p>
                      <a:pPr algn="ctr">
                        <a:lnSpc>
                          <a:spcPct val="115000"/>
                        </a:lnSpc>
                      </a:pPr>
                      <a:r>
                        <a:rPr lang="pt-PT" sz="1200" b="1">
                          <a:effectLst/>
                        </a:rPr>
                        <a:t> </a:t>
                      </a:r>
                      <a:endParaRPr lang="en-PT" sz="1900" b="1">
                        <a:effectLst/>
                      </a:endParaRPr>
                    </a:p>
                    <a:p>
                      <a:pPr algn="ctr">
                        <a:lnSpc>
                          <a:spcPct val="115000"/>
                        </a:lnSpc>
                      </a:pPr>
                      <a:r>
                        <a:rPr lang="en-GB" sz="1200" b="1">
                          <a:effectLst/>
                        </a:rPr>
                        <a:t>Fornecedor de serviços</a:t>
                      </a:r>
                      <a:endParaRPr lang="en-PT" sz="1900" b="1">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a:effectLst/>
                        </a:rPr>
                        <a:t>HTTPS redirect</a:t>
                      </a:r>
                      <a:endParaRPr lang="en-PT" sz="1900" b="1">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dirty="0">
                          <a:effectLst/>
                        </a:rPr>
                        <a:t> </a:t>
                      </a:r>
                      <a:endParaRPr lang="en-PT" sz="1900" b="1" dirty="0">
                        <a:effectLst/>
                      </a:endParaRPr>
                    </a:p>
                    <a:p>
                      <a:pPr algn="ctr">
                        <a:lnSpc>
                          <a:spcPct val="115000"/>
                        </a:lnSpc>
                      </a:pPr>
                      <a:r>
                        <a:rPr lang="en-GB" sz="1600" b="1" dirty="0">
                          <a:effectLst/>
                        </a:rPr>
                        <a:t>HSTS</a:t>
                      </a:r>
                      <a:endParaRPr lang="en-PT" sz="19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a:effectLst/>
                        </a:rPr>
                        <a:t>HTTPS characteristics</a:t>
                      </a:r>
                      <a:endParaRPr lang="en-PT" sz="1900" b="1">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dirty="0">
                          <a:effectLst/>
                        </a:rPr>
                        <a:t>HTTP security headers</a:t>
                      </a:r>
                      <a:endParaRPr lang="en-PT" sz="19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a:effectLst/>
                        </a:rPr>
                        <a:t> </a:t>
                      </a:r>
                      <a:endParaRPr lang="en-PT" sz="1900" b="1">
                        <a:effectLst/>
                      </a:endParaRPr>
                    </a:p>
                    <a:p>
                      <a:pPr algn="ctr">
                        <a:lnSpc>
                          <a:spcPct val="115000"/>
                        </a:lnSpc>
                      </a:pPr>
                      <a:r>
                        <a:rPr lang="en-GB" sz="1600" b="1">
                          <a:effectLst/>
                        </a:rPr>
                        <a:t>DANE</a:t>
                      </a:r>
                      <a:endParaRPr lang="en-PT" sz="1900" b="1">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a:effectLst/>
                        </a:rPr>
                        <a:t>Validity of the certificate</a:t>
                      </a:r>
                      <a:endParaRPr lang="en-PT" sz="1900" b="1">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a:effectLst/>
                        </a:rPr>
                        <a:t>OCSP stapling</a:t>
                      </a:r>
                      <a:endParaRPr lang="en-PT" sz="1900" b="1">
                        <a:effectLst/>
                        <a:latin typeface="Arial" panose="020B0604020202020204" pitchFamily="34" charset="0"/>
                        <a:ea typeface="Arial" panose="020B0604020202020204" pitchFamily="34" charset="0"/>
                      </a:endParaRPr>
                    </a:p>
                  </a:txBody>
                  <a:tcPr marL="110096" marR="110096" marT="110096" marB="110096" anchor="ctr"/>
                </a:tc>
                <a:extLst>
                  <a:ext uri="{0D108BD9-81ED-4DB2-BD59-A6C34878D82A}">
                    <a16:rowId xmlns:a16="http://schemas.microsoft.com/office/drawing/2014/main" val="3327042068"/>
                  </a:ext>
                </a:extLst>
              </a:tr>
              <a:tr h="646637">
                <a:tc>
                  <a:txBody>
                    <a:bodyPr/>
                    <a:lstStyle/>
                    <a:p>
                      <a:pPr>
                        <a:lnSpc>
                          <a:spcPct val="115000"/>
                        </a:lnSpc>
                      </a:pPr>
                      <a:r>
                        <a:rPr lang="en-GB" sz="1800" b="1">
                          <a:effectLst/>
                        </a:rPr>
                        <a:t>PTISP</a:t>
                      </a:r>
                      <a:endParaRPr lang="en-PT" sz="1800" b="1">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800" b="1" dirty="0">
                          <a:effectLst/>
                        </a:rPr>
                        <a:t>X</a:t>
                      </a:r>
                      <a:endParaRPr lang="en-PT" sz="18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algn="ctr">
                        <a:lnSpc>
                          <a:spcPct val="115000"/>
                        </a:lnSpc>
                      </a:pPr>
                      <a:r>
                        <a:rPr lang="en-GB" sz="1800" b="1" dirty="0">
                          <a:effectLst/>
                        </a:rPr>
                        <a:t>Partial</a:t>
                      </a:r>
                      <a:endParaRPr lang="en-PT" sz="18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extLst>
                  <a:ext uri="{0D108BD9-81ED-4DB2-BD59-A6C34878D82A}">
                    <a16:rowId xmlns:a16="http://schemas.microsoft.com/office/drawing/2014/main" val="3402919529"/>
                  </a:ext>
                </a:extLst>
              </a:tr>
              <a:tr h="646637">
                <a:tc>
                  <a:txBody>
                    <a:bodyPr/>
                    <a:lstStyle/>
                    <a:p>
                      <a:pPr>
                        <a:lnSpc>
                          <a:spcPct val="115000"/>
                        </a:lnSpc>
                      </a:pPr>
                      <a:r>
                        <a:rPr lang="en-GB" sz="1800" b="1">
                          <a:effectLst/>
                        </a:rPr>
                        <a:t>AMEN</a:t>
                      </a:r>
                      <a:endParaRPr lang="en-PT" sz="1800" b="1">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800" b="1" dirty="0">
                          <a:effectLst/>
                        </a:rPr>
                        <a:t>Yes</a:t>
                      </a:r>
                      <a:endParaRPr lang="en-PT" sz="18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algn="ctr">
                        <a:lnSpc>
                          <a:spcPct val="115000"/>
                        </a:lnSpc>
                      </a:pPr>
                      <a:r>
                        <a:rPr lang="en-GB" sz="1800" b="1" dirty="0">
                          <a:effectLst/>
                        </a:rPr>
                        <a:t>Partial</a:t>
                      </a:r>
                      <a:endParaRPr lang="en-PT" sz="18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Partial</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extLst>
                  <a:ext uri="{0D108BD9-81ED-4DB2-BD59-A6C34878D82A}">
                    <a16:rowId xmlns:a16="http://schemas.microsoft.com/office/drawing/2014/main" val="2739855221"/>
                  </a:ext>
                </a:extLst>
              </a:tr>
              <a:tr h="646637">
                <a:tc>
                  <a:txBody>
                    <a:bodyPr/>
                    <a:lstStyle/>
                    <a:p>
                      <a:pPr>
                        <a:lnSpc>
                          <a:spcPct val="115000"/>
                        </a:lnSpc>
                      </a:pPr>
                      <a:r>
                        <a:rPr lang="en-GB" sz="1800" b="1">
                          <a:effectLst/>
                        </a:rPr>
                        <a:t>DOMINIOS</a:t>
                      </a:r>
                      <a:endParaRPr lang="en-PT" sz="1800" b="1">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algn="ctr">
                        <a:lnSpc>
                          <a:spcPct val="115000"/>
                        </a:lnSpc>
                      </a:pPr>
                      <a:r>
                        <a:rPr lang="en-GB" sz="1800" b="1" dirty="0">
                          <a:effectLst/>
                        </a:rPr>
                        <a:t>Yes</a:t>
                      </a:r>
                      <a:endParaRPr lang="en-PT" sz="18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algn="ctr">
                        <a:lnSpc>
                          <a:spcPct val="115000"/>
                        </a:lnSpc>
                      </a:pPr>
                      <a:r>
                        <a:rPr lang="en-GB" sz="1800" b="1" dirty="0">
                          <a:effectLst/>
                        </a:rPr>
                        <a:t>Yes</a:t>
                      </a:r>
                      <a:endParaRPr lang="en-PT" sz="1800" b="1" dirty="0">
                        <a:effectLst/>
                        <a:latin typeface="Arial" panose="020B0604020202020204" pitchFamily="34" charset="0"/>
                        <a:ea typeface="Arial" panose="020B0604020202020204" pitchFamily="34" charset="0"/>
                      </a:endParaRPr>
                    </a:p>
                  </a:txBody>
                  <a:tcPr marL="110096" marR="110096" marT="110096" marB="110096" anchor="ctr"/>
                </a:tc>
                <a:extLst>
                  <a:ext uri="{0D108BD9-81ED-4DB2-BD59-A6C34878D82A}">
                    <a16:rowId xmlns:a16="http://schemas.microsoft.com/office/drawing/2014/main" val="2446806622"/>
                  </a:ext>
                </a:extLst>
              </a:tr>
              <a:tr h="646637">
                <a:tc>
                  <a:txBody>
                    <a:bodyPr/>
                    <a:lstStyle/>
                    <a:p>
                      <a:pPr>
                        <a:lnSpc>
                          <a:spcPct val="115000"/>
                        </a:lnSpc>
                      </a:pPr>
                      <a:r>
                        <a:rPr lang="en-GB" sz="1800" b="1">
                          <a:effectLst/>
                        </a:rPr>
                        <a:t>OVH</a:t>
                      </a:r>
                      <a:endParaRPr lang="en-PT" sz="1800" b="1">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Partial</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algn="ctr">
                        <a:lnSpc>
                          <a:spcPct val="115000"/>
                        </a:lnSpc>
                      </a:pPr>
                      <a:r>
                        <a:rPr lang="en-GB" sz="1800" b="1" dirty="0">
                          <a:effectLst/>
                        </a:rPr>
                        <a:t>Partial</a:t>
                      </a:r>
                      <a:endParaRPr lang="en-PT" sz="1800" b="1" dirty="0">
                        <a:effectLst/>
                        <a:latin typeface="Arial" panose="020B0604020202020204" pitchFamily="34" charset="0"/>
                        <a:ea typeface="Arial" panose="020B0604020202020204" pitchFamily="34" charset="0"/>
                      </a:endParaRPr>
                    </a:p>
                  </a:txBody>
                  <a:tcPr marL="110096" marR="110096" marT="110096" marB="110096" anchor="ctr"/>
                </a:tc>
                <a:extLst>
                  <a:ext uri="{0D108BD9-81ED-4DB2-BD59-A6C34878D82A}">
                    <a16:rowId xmlns:a16="http://schemas.microsoft.com/office/drawing/2014/main" val="2283365593"/>
                  </a:ext>
                </a:extLst>
              </a:tr>
              <a:tr h="646637">
                <a:tc>
                  <a:txBody>
                    <a:bodyPr/>
                    <a:lstStyle/>
                    <a:p>
                      <a:pPr>
                        <a:lnSpc>
                          <a:spcPct val="115000"/>
                        </a:lnSpc>
                      </a:pPr>
                      <a:r>
                        <a:rPr lang="en-GB" sz="1800" b="1">
                          <a:effectLst/>
                        </a:rPr>
                        <a:t>SAMPLING</a:t>
                      </a:r>
                      <a:endParaRPr lang="en-PT" sz="1800" b="1">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extLst>
                  <a:ext uri="{0D108BD9-81ED-4DB2-BD59-A6C34878D82A}">
                    <a16:rowId xmlns:a16="http://schemas.microsoft.com/office/drawing/2014/main" val="2182592412"/>
                  </a:ext>
                </a:extLst>
              </a:tr>
              <a:tr h="646637">
                <a:tc>
                  <a:txBody>
                    <a:bodyPr/>
                    <a:lstStyle/>
                    <a:p>
                      <a:pPr>
                        <a:lnSpc>
                          <a:spcPct val="115000"/>
                        </a:lnSpc>
                      </a:pPr>
                      <a:r>
                        <a:rPr lang="en-GB" sz="1800" b="1">
                          <a:effectLst/>
                        </a:rPr>
                        <a:t>WEBSP</a:t>
                      </a:r>
                      <a:endParaRPr lang="en-PT" sz="1800" b="1">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Partial</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extLst>
                  <a:ext uri="{0D108BD9-81ED-4DB2-BD59-A6C34878D82A}">
                    <a16:rowId xmlns:a16="http://schemas.microsoft.com/office/drawing/2014/main" val="1360645009"/>
                  </a:ext>
                </a:extLst>
              </a:tr>
            </a:tbl>
          </a:graphicData>
        </a:graphic>
      </p:graphicFrame>
    </p:spTree>
    <p:extLst>
      <p:ext uri="{BB962C8B-B14F-4D97-AF65-F5344CB8AC3E}">
        <p14:creationId xmlns:p14="http://schemas.microsoft.com/office/powerpoint/2010/main" val="301914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38200" y="365126"/>
            <a:ext cx="10515600" cy="943170"/>
          </a:xfrm>
        </p:spPr>
        <p:txBody>
          <a:bodyPr>
            <a:normAutofit/>
          </a:bodyPr>
          <a:lstStyle/>
          <a:p>
            <a:pPr algn="ctr"/>
            <a:r>
              <a:rPr lang="en-US" b="1" dirty="0">
                <a:solidFill>
                  <a:srgbClr val="012EFF"/>
                </a:solidFill>
              </a:rPr>
              <a:t>Could it </a:t>
            </a:r>
            <a:r>
              <a:rPr lang="en-US" dirty="0"/>
              <a:t>have been</a:t>
            </a:r>
            <a:r>
              <a:rPr lang="en-US" b="1" dirty="0">
                <a:solidFill>
                  <a:srgbClr val="012EFF"/>
                </a:solidFill>
              </a:rPr>
              <a:t> different?</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838200" y="1524000"/>
            <a:ext cx="10515600" cy="4832350"/>
          </a:xfrm>
        </p:spPr>
        <p:txBody>
          <a:bodyPr>
            <a:normAutofit/>
          </a:bodyPr>
          <a:lstStyle/>
          <a:p>
            <a:pPr algn="l"/>
            <a:r>
              <a:rPr lang="en-GB" sz="2000" dirty="0"/>
              <a:t>Public-Key Cryptosystems, the foundation of scalable decentralized security, were invented after TCP/IP was being “standardized” (late 70’s - early 80´s)</a:t>
            </a:r>
          </a:p>
          <a:p>
            <a:pPr algn="l"/>
            <a:r>
              <a:rPr lang="en-GB" sz="2000" dirty="0"/>
              <a:t>During the 90’s the use of strong Symmetric Cryptosystems in the Internet was forbidden</a:t>
            </a:r>
            <a:endParaRPr lang="en-GB" sz="2000" i="1" dirty="0"/>
          </a:p>
          <a:p>
            <a:pPr algn="l"/>
            <a:r>
              <a:rPr lang="en-GB" sz="2000" dirty="0"/>
              <a:t>Cerf, V.; Kahn, R. (1974). </a:t>
            </a:r>
            <a:r>
              <a:rPr lang="en-GB" sz="2000" dirty="0">
                <a:hlinkClick r:id="rId2"/>
              </a:rPr>
              <a:t>"A Protocol for Packet Network Intercommunication"</a:t>
            </a:r>
            <a:r>
              <a:rPr lang="en-GB" sz="2000" dirty="0"/>
              <a:t>. IEEE Transactions on Communications, </a:t>
            </a:r>
            <a:r>
              <a:rPr lang="en-GB" sz="2000" b="1" dirty="0"/>
              <a:t>2</a:t>
            </a:r>
            <a:r>
              <a:rPr lang="en-GB" sz="2000" dirty="0"/>
              <a:t> (5): 637–648.</a:t>
            </a:r>
          </a:p>
          <a:p>
            <a:pPr algn="l"/>
            <a:r>
              <a:rPr lang="en-GB" sz="2000" dirty="0">
                <a:hlinkClick r:id="rId3"/>
              </a:rPr>
              <a:t>Vinton Cerf</a:t>
            </a:r>
            <a:r>
              <a:rPr lang="en-GB" sz="2000" dirty="0"/>
              <a:t>, </a:t>
            </a:r>
            <a:r>
              <a:rPr lang="en-GB" sz="2000" dirty="0">
                <a:hlinkClick r:id="rId4" tooltip="Yogen Dalal"/>
              </a:rPr>
              <a:t>Yogen Dalal</a:t>
            </a:r>
            <a:r>
              <a:rPr lang="en-GB" sz="2000" dirty="0"/>
              <a:t>, Carl Sunshine (December 1974), </a:t>
            </a:r>
            <a:r>
              <a:rPr lang="en-GB" sz="2000" dirty="0">
                <a:hlinkClick r:id="rId5" tooltip="RFC (identifier)"/>
              </a:rPr>
              <a:t>RFC</a:t>
            </a:r>
            <a:r>
              <a:rPr lang="en-GB" sz="2000" dirty="0"/>
              <a:t> </a:t>
            </a:r>
            <a:r>
              <a:rPr lang="en-GB" sz="2000" dirty="0">
                <a:hlinkClick r:id="rId6"/>
              </a:rPr>
              <a:t>675</a:t>
            </a:r>
            <a:r>
              <a:rPr lang="en-GB" sz="2000" dirty="0"/>
              <a:t>, Specification of Internet Transmission Control Protocol</a:t>
            </a:r>
          </a:p>
          <a:p>
            <a:r>
              <a:rPr lang="en-GB" sz="2000" dirty="0">
                <a:hlinkClick r:id="rId7" tooltip="Whitfield Diffie"/>
              </a:rPr>
              <a:t>Diffie, Whitfield</a:t>
            </a:r>
            <a:r>
              <a:rPr lang="en-GB" sz="2000" dirty="0"/>
              <a:t>; </a:t>
            </a:r>
            <a:r>
              <a:rPr lang="en-GB" sz="2000" dirty="0">
                <a:hlinkClick r:id="rId8" tooltip="Martin Hellman"/>
              </a:rPr>
              <a:t>Hellman, Martin E.</a:t>
            </a:r>
            <a:r>
              <a:rPr lang="en-GB" sz="2000" dirty="0"/>
              <a:t> (November 1976). </a:t>
            </a:r>
            <a:r>
              <a:rPr lang="en-GB" sz="2000" dirty="0">
                <a:hlinkClick r:id="rId9"/>
              </a:rPr>
              <a:t>"New Directions in Cryptography"</a:t>
            </a:r>
            <a:r>
              <a:rPr lang="en-GB" sz="2000" dirty="0"/>
              <a:t>. </a:t>
            </a:r>
            <a:r>
              <a:rPr lang="en-GB" sz="2000" i="1" dirty="0">
                <a:hlinkClick r:id="rId10" tooltip="IEEE Transactions on Information Theory"/>
              </a:rPr>
              <a:t>IEEE Transactions on Information Theory</a:t>
            </a:r>
            <a:r>
              <a:rPr lang="en-GB" sz="2000" dirty="0"/>
              <a:t>. </a:t>
            </a:r>
            <a:r>
              <a:rPr lang="en-GB" sz="2000" b="1" dirty="0"/>
              <a:t>22</a:t>
            </a:r>
            <a:r>
              <a:rPr lang="en-GB" sz="2000" dirty="0"/>
              <a:t> (6): 644–654</a:t>
            </a:r>
          </a:p>
          <a:p>
            <a:r>
              <a:rPr lang="en-GB" sz="2000" dirty="0"/>
              <a:t>Rivest, R.; Shamir, A.; Adleman, L. (February 1978). </a:t>
            </a:r>
            <a:r>
              <a:rPr lang="en-GB" sz="2000" dirty="0">
                <a:hlinkClick r:id="rId11"/>
              </a:rPr>
              <a:t>"A Method for Obtaining Digital Signatures and Public-Key Cryptosystems"</a:t>
            </a:r>
            <a:r>
              <a:rPr lang="en-GB" sz="2000" dirty="0"/>
              <a:t>. </a:t>
            </a:r>
            <a:r>
              <a:rPr lang="en-GB" sz="2000" dirty="0">
                <a:hlinkClick r:id="rId12" tooltip="Communications of the ACM"/>
              </a:rPr>
              <a:t>Communications of the ACM</a:t>
            </a:r>
            <a:r>
              <a:rPr lang="en-GB" sz="2000" dirty="0"/>
              <a:t>. </a:t>
            </a:r>
            <a:r>
              <a:rPr lang="en-GB" sz="2000" b="1" dirty="0"/>
              <a:t>21</a:t>
            </a:r>
            <a:r>
              <a:rPr lang="en-GB" sz="2000" dirty="0"/>
              <a:t> (2): 120–126.</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3</a:t>
            </a:fld>
            <a:endParaRPr lang="uk-UA" altLang="en-US"/>
          </a:p>
        </p:txBody>
      </p:sp>
    </p:spTree>
    <p:extLst>
      <p:ext uri="{BB962C8B-B14F-4D97-AF65-F5344CB8AC3E}">
        <p14:creationId xmlns:p14="http://schemas.microsoft.com/office/powerpoint/2010/main" val="2657683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A6FB9-5599-3544-88D9-6D92D8CCD8B6}"/>
              </a:ext>
            </a:extLst>
          </p:cNvPr>
          <p:cNvSpPr>
            <a:spLocks noGrp="1"/>
          </p:cNvSpPr>
          <p:nvPr>
            <p:ph type="title"/>
          </p:nvPr>
        </p:nvSpPr>
        <p:spPr>
          <a:xfrm>
            <a:off x="428625" y="184806"/>
            <a:ext cx="11187113" cy="986770"/>
          </a:xfrm>
        </p:spPr>
        <p:txBody>
          <a:bodyPr vert="horz" lIns="91440" tIns="45720" rIns="91440" bIns="45720" rtlCol="0" anchor="ctr">
            <a:normAutofit/>
          </a:bodyPr>
          <a:lstStyle/>
          <a:p>
            <a:pPr algn="ctr"/>
            <a:r>
              <a:rPr lang="en-US" sz="3600" kern="1200" dirty="0"/>
              <a:t>Mail Service Highest Security Level Provided</a:t>
            </a:r>
          </a:p>
        </p:txBody>
      </p:sp>
      <p:graphicFrame>
        <p:nvGraphicFramePr>
          <p:cNvPr id="3" name="Table 2">
            <a:extLst>
              <a:ext uri="{FF2B5EF4-FFF2-40B4-BE49-F238E27FC236}">
                <a16:creationId xmlns:a16="http://schemas.microsoft.com/office/drawing/2014/main" id="{EBA7CA12-546C-2741-AB50-483158269135}"/>
              </a:ext>
            </a:extLst>
          </p:cNvPr>
          <p:cNvGraphicFramePr>
            <a:graphicFrameLocks noGrp="1"/>
          </p:cNvGraphicFramePr>
          <p:nvPr>
            <p:extLst>
              <p:ext uri="{D42A27DB-BD31-4B8C-83A1-F6EECF244321}">
                <p14:modId xmlns:p14="http://schemas.microsoft.com/office/powerpoint/2010/main" val="2190026738"/>
              </p:ext>
            </p:extLst>
          </p:nvPr>
        </p:nvGraphicFramePr>
        <p:xfrm>
          <a:off x="700088" y="1171575"/>
          <a:ext cx="10915649" cy="5157785"/>
        </p:xfrm>
        <a:graphic>
          <a:graphicData uri="http://schemas.openxmlformats.org/drawingml/2006/table">
            <a:tbl>
              <a:tblPr firstRow="1" bandRow="1">
                <a:tableStyleId>{5C22544A-7EE6-4342-B048-85BDC9FD1C3A}</a:tableStyleId>
              </a:tblPr>
              <a:tblGrid>
                <a:gridCol w="1713375">
                  <a:extLst>
                    <a:ext uri="{9D8B030D-6E8A-4147-A177-3AD203B41FA5}">
                      <a16:colId xmlns:a16="http://schemas.microsoft.com/office/drawing/2014/main" val="3415458833"/>
                    </a:ext>
                  </a:extLst>
                </a:gridCol>
                <a:gridCol w="1455920">
                  <a:extLst>
                    <a:ext uri="{9D8B030D-6E8A-4147-A177-3AD203B41FA5}">
                      <a16:colId xmlns:a16="http://schemas.microsoft.com/office/drawing/2014/main" val="2705966819"/>
                    </a:ext>
                  </a:extLst>
                </a:gridCol>
                <a:gridCol w="1555405">
                  <a:extLst>
                    <a:ext uri="{9D8B030D-6E8A-4147-A177-3AD203B41FA5}">
                      <a16:colId xmlns:a16="http://schemas.microsoft.com/office/drawing/2014/main" val="1381565601"/>
                    </a:ext>
                  </a:extLst>
                </a:gridCol>
                <a:gridCol w="1555405">
                  <a:extLst>
                    <a:ext uri="{9D8B030D-6E8A-4147-A177-3AD203B41FA5}">
                      <a16:colId xmlns:a16="http://schemas.microsoft.com/office/drawing/2014/main" val="2647013431"/>
                    </a:ext>
                  </a:extLst>
                </a:gridCol>
                <a:gridCol w="1555405">
                  <a:extLst>
                    <a:ext uri="{9D8B030D-6E8A-4147-A177-3AD203B41FA5}">
                      <a16:colId xmlns:a16="http://schemas.microsoft.com/office/drawing/2014/main" val="1552717586"/>
                    </a:ext>
                  </a:extLst>
                </a:gridCol>
                <a:gridCol w="1524734">
                  <a:extLst>
                    <a:ext uri="{9D8B030D-6E8A-4147-A177-3AD203B41FA5}">
                      <a16:colId xmlns:a16="http://schemas.microsoft.com/office/drawing/2014/main" val="2923066945"/>
                    </a:ext>
                  </a:extLst>
                </a:gridCol>
                <a:gridCol w="1555405">
                  <a:extLst>
                    <a:ext uri="{9D8B030D-6E8A-4147-A177-3AD203B41FA5}">
                      <a16:colId xmlns:a16="http://schemas.microsoft.com/office/drawing/2014/main" val="2812693516"/>
                    </a:ext>
                  </a:extLst>
                </a:gridCol>
              </a:tblGrid>
              <a:tr h="1090715">
                <a:tc>
                  <a:txBody>
                    <a:bodyPr/>
                    <a:lstStyle/>
                    <a:p>
                      <a:pPr algn="ctr">
                        <a:lnSpc>
                          <a:spcPct val="115000"/>
                        </a:lnSpc>
                      </a:pPr>
                      <a:r>
                        <a:rPr lang="pt-PT" sz="1300" b="1">
                          <a:effectLst/>
                        </a:rPr>
                        <a:t> </a:t>
                      </a:r>
                      <a:endParaRPr lang="en-PT" sz="2000" b="1">
                        <a:effectLst/>
                      </a:endParaRPr>
                    </a:p>
                    <a:p>
                      <a:pPr algn="ctr">
                        <a:lnSpc>
                          <a:spcPct val="115000"/>
                        </a:lnSpc>
                      </a:pPr>
                      <a:r>
                        <a:rPr lang="en-GB" sz="1300" b="1">
                          <a:effectLst/>
                        </a:rPr>
                        <a:t>Fornecedor de serviços</a:t>
                      </a:r>
                      <a:endParaRPr lang="en-PT" sz="2000" b="1">
                        <a:effectLst/>
                        <a:latin typeface="Arial" panose="020B0604020202020204" pitchFamily="34" charset="0"/>
                        <a:ea typeface="Arial" panose="020B0604020202020204" pitchFamily="34" charset="0"/>
                      </a:endParaRPr>
                    </a:p>
                  </a:txBody>
                  <a:tcPr marL="114657" marR="114657" marT="114657" marB="114657"/>
                </a:tc>
                <a:tc>
                  <a:txBody>
                    <a:bodyPr/>
                    <a:lstStyle/>
                    <a:p>
                      <a:pPr algn="ctr">
                        <a:lnSpc>
                          <a:spcPct val="115000"/>
                        </a:lnSpc>
                      </a:pPr>
                      <a:r>
                        <a:rPr lang="en-GB" sz="1600" b="1" dirty="0">
                          <a:effectLst/>
                        </a:rPr>
                        <a:t> </a:t>
                      </a:r>
                      <a:endParaRPr lang="en-PT" sz="2000" b="1" dirty="0">
                        <a:effectLst/>
                      </a:endParaRPr>
                    </a:p>
                    <a:p>
                      <a:pPr algn="ctr">
                        <a:lnSpc>
                          <a:spcPct val="115000"/>
                        </a:lnSpc>
                      </a:pPr>
                      <a:r>
                        <a:rPr lang="en-GB" sz="1600" b="1" dirty="0">
                          <a:effectLst/>
                        </a:rPr>
                        <a:t>IPv6</a:t>
                      </a:r>
                      <a:endParaRPr lang="en-PT" sz="2000" b="1" dirty="0">
                        <a:effectLst/>
                        <a:latin typeface="Arial" panose="020B0604020202020204" pitchFamily="34" charset="0"/>
                        <a:ea typeface="Arial" panose="020B0604020202020204" pitchFamily="34" charset="0"/>
                      </a:endParaRPr>
                    </a:p>
                  </a:txBody>
                  <a:tcPr marL="114657" marR="114657" marT="114657" marB="114657"/>
                </a:tc>
                <a:tc>
                  <a:txBody>
                    <a:bodyPr/>
                    <a:lstStyle/>
                    <a:p>
                      <a:pPr algn="ctr">
                        <a:lnSpc>
                          <a:spcPct val="115000"/>
                        </a:lnSpc>
                      </a:pPr>
                      <a:r>
                        <a:rPr lang="en-GB" sz="1600" b="1">
                          <a:effectLst/>
                        </a:rPr>
                        <a:t> </a:t>
                      </a:r>
                      <a:endParaRPr lang="en-PT" sz="2000" b="1">
                        <a:effectLst/>
                      </a:endParaRPr>
                    </a:p>
                    <a:p>
                      <a:pPr algn="ctr">
                        <a:lnSpc>
                          <a:spcPct val="115000"/>
                        </a:lnSpc>
                      </a:pPr>
                      <a:r>
                        <a:rPr lang="en-GB" sz="1600" b="1">
                          <a:effectLst/>
                        </a:rPr>
                        <a:t>DNSSEC</a:t>
                      </a:r>
                      <a:endParaRPr lang="en-PT" sz="2000" b="1">
                        <a:effectLst/>
                        <a:latin typeface="Arial" panose="020B0604020202020204" pitchFamily="34" charset="0"/>
                        <a:ea typeface="Arial" panose="020B0604020202020204" pitchFamily="34" charset="0"/>
                      </a:endParaRPr>
                    </a:p>
                  </a:txBody>
                  <a:tcPr marL="114657" marR="114657" marT="114657" marB="114657"/>
                </a:tc>
                <a:tc>
                  <a:txBody>
                    <a:bodyPr/>
                    <a:lstStyle/>
                    <a:p>
                      <a:pPr algn="ctr">
                        <a:lnSpc>
                          <a:spcPct val="115000"/>
                        </a:lnSpc>
                      </a:pPr>
                      <a:r>
                        <a:rPr lang="en-GB" sz="1600" b="1">
                          <a:effectLst/>
                        </a:rPr>
                        <a:t>SPF, DKIM, DMARC</a:t>
                      </a:r>
                      <a:endParaRPr lang="en-PT" sz="2000" b="1">
                        <a:effectLst/>
                        <a:latin typeface="Arial" panose="020B0604020202020204" pitchFamily="34" charset="0"/>
                        <a:ea typeface="Arial" panose="020B0604020202020204" pitchFamily="34" charset="0"/>
                      </a:endParaRPr>
                    </a:p>
                  </a:txBody>
                  <a:tcPr marL="114657" marR="114657" marT="114657" marB="114657"/>
                </a:tc>
                <a:tc>
                  <a:txBody>
                    <a:bodyPr/>
                    <a:lstStyle/>
                    <a:p>
                      <a:pPr algn="ctr">
                        <a:lnSpc>
                          <a:spcPct val="115000"/>
                        </a:lnSpc>
                      </a:pPr>
                      <a:r>
                        <a:rPr lang="en-GB" sz="1600" b="1">
                          <a:effectLst/>
                        </a:rPr>
                        <a:t> </a:t>
                      </a:r>
                      <a:endParaRPr lang="en-PT" sz="2000" b="1">
                        <a:effectLst/>
                      </a:endParaRPr>
                    </a:p>
                    <a:p>
                      <a:pPr algn="ctr">
                        <a:lnSpc>
                          <a:spcPct val="115000"/>
                        </a:lnSpc>
                      </a:pPr>
                      <a:r>
                        <a:rPr lang="en-GB" sz="1600" b="1">
                          <a:effectLst/>
                        </a:rPr>
                        <a:t>TLS support</a:t>
                      </a:r>
                      <a:endParaRPr lang="en-PT" sz="2000" b="1">
                        <a:effectLst/>
                        <a:latin typeface="Arial" panose="020B0604020202020204" pitchFamily="34" charset="0"/>
                        <a:ea typeface="Arial" panose="020B0604020202020204" pitchFamily="34" charset="0"/>
                      </a:endParaRPr>
                    </a:p>
                  </a:txBody>
                  <a:tcPr marL="114657" marR="114657" marT="114657" marB="114657"/>
                </a:tc>
                <a:tc>
                  <a:txBody>
                    <a:bodyPr/>
                    <a:lstStyle/>
                    <a:p>
                      <a:pPr algn="ctr">
                        <a:lnSpc>
                          <a:spcPct val="115000"/>
                        </a:lnSpc>
                      </a:pPr>
                      <a:r>
                        <a:rPr lang="en-GB" sz="1600" b="1">
                          <a:effectLst/>
                        </a:rPr>
                        <a:t> </a:t>
                      </a:r>
                      <a:endParaRPr lang="en-PT" sz="2000" b="1">
                        <a:effectLst/>
                      </a:endParaRPr>
                    </a:p>
                    <a:p>
                      <a:pPr algn="ctr">
                        <a:lnSpc>
                          <a:spcPct val="115000"/>
                        </a:lnSpc>
                      </a:pPr>
                      <a:r>
                        <a:rPr lang="en-GB" sz="1600" b="1">
                          <a:effectLst/>
                        </a:rPr>
                        <a:t>DANE</a:t>
                      </a:r>
                      <a:endParaRPr lang="en-PT" sz="2000" b="1">
                        <a:effectLst/>
                        <a:latin typeface="Arial" panose="020B0604020202020204" pitchFamily="34" charset="0"/>
                        <a:ea typeface="Arial" panose="020B0604020202020204" pitchFamily="34" charset="0"/>
                      </a:endParaRPr>
                    </a:p>
                  </a:txBody>
                  <a:tcPr marL="114657" marR="114657" marT="114657" marB="114657"/>
                </a:tc>
                <a:tc>
                  <a:txBody>
                    <a:bodyPr/>
                    <a:lstStyle/>
                    <a:p>
                      <a:pPr algn="ctr">
                        <a:lnSpc>
                          <a:spcPct val="115000"/>
                        </a:lnSpc>
                      </a:pPr>
                      <a:r>
                        <a:rPr lang="en-GB" sz="1600" b="1">
                          <a:effectLst/>
                        </a:rPr>
                        <a:t>Internet.nl evaluation</a:t>
                      </a:r>
                      <a:endParaRPr lang="en-PT" sz="2000" b="1">
                        <a:effectLst/>
                        <a:latin typeface="Arial" panose="020B0604020202020204" pitchFamily="34" charset="0"/>
                        <a:ea typeface="Arial" panose="020B0604020202020204" pitchFamily="34" charset="0"/>
                      </a:endParaRPr>
                    </a:p>
                  </a:txBody>
                  <a:tcPr marL="114657" marR="114657" marT="114657" marB="114657"/>
                </a:tc>
                <a:extLst>
                  <a:ext uri="{0D108BD9-81ED-4DB2-BD59-A6C34878D82A}">
                    <a16:rowId xmlns:a16="http://schemas.microsoft.com/office/drawing/2014/main" val="575597395"/>
                  </a:ext>
                </a:extLst>
              </a:tr>
              <a:tr h="677845">
                <a:tc>
                  <a:txBody>
                    <a:bodyPr/>
                    <a:lstStyle/>
                    <a:p>
                      <a:pPr>
                        <a:lnSpc>
                          <a:spcPct val="115000"/>
                        </a:lnSpc>
                      </a:pPr>
                      <a:r>
                        <a:rPr lang="en-GB" sz="1600" b="1">
                          <a:effectLst/>
                        </a:rPr>
                        <a:t>PTISP</a:t>
                      </a:r>
                      <a:endParaRPr lang="en-PT" sz="2000" b="1">
                        <a:effectLst/>
                        <a:latin typeface="Arial" panose="020B0604020202020204" pitchFamily="34" charset="0"/>
                        <a:ea typeface="Arial" panose="020B0604020202020204" pitchFamily="34" charset="0"/>
                      </a:endParaRPr>
                    </a:p>
                  </a:txBody>
                  <a:tcPr marL="114657" marR="114657" marT="114657" marB="114657"/>
                </a:tc>
                <a:tc>
                  <a:txBody>
                    <a:bodyPr/>
                    <a:lstStyle/>
                    <a:p>
                      <a:pPr algn="ctr">
                        <a:lnSpc>
                          <a:spcPct val="115000"/>
                        </a:lnSpc>
                      </a:pPr>
                      <a:r>
                        <a:rPr lang="en-GB" sz="1800" b="1" dirty="0">
                          <a:effectLst/>
                        </a:rPr>
                        <a:t>Yes</a:t>
                      </a:r>
                      <a:endParaRPr lang="en-PT" sz="2000" b="1" dirty="0">
                        <a:effectLst/>
                        <a:latin typeface="Arial" panose="020B0604020202020204" pitchFamily="34" charset="0"/>
                        <a:ea typeface="Arial" panose="020B0604020202020204" pitchFamily="34" charset="0"/>
                      </a:endParaRPr>
                    </a:p>
                  </a:txBody>
                  <a:tcPr marL="114657" marR="114657" marT="114657" marB="114657"/>
                </a:tc>
                <a:tc>
                  <a:txBody>
                    <a:bodyPr/>
                    <a:lstStyle/>
                    <a:p>
                      <a:pPr algn="ctr">
                        <a:lnSpc>
                          <a:spcPct val="115000"/>
                        </a:lnSpc>
                      </a:pPr>
                      <a:r>
                        <a:rPr lang="en-GB" sz="1800" b="1" dirty="0">
                          <a:effectLst/>
                        </a:rPr>
                        <a:t>X</a:t>
                      </a:r>
                      <a:endParaRPr lang="en-PT" sz="2000" b="1" dirty="0">
                        <a:effectLst/>
                        <a:latin typeface="Arial" panose="020B0604020202020204" pitchFamily="34" charset="0"/>
                        <a:ea typeface="Arial" panose="020B0604020202020204" pitchFamily="34" charset="0"/>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Partial</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algn="ctr">
                        <a:lnSpc>
                          <a:spcPct val="115000"/>
                        </a:lnSpc>
                      </a:pPr>
                      <a:r>
                        <a:rPr lang="en-GB" sz="1800" b="1">
                          <a:effectLst/>
                        </a:rPr>
                        <a:t>44%</a:t>
                      </a:r>
                      <a:endParaRPr lang="en-PT" sz="2000" b="1">
                        <a:effectLst/>
                        <a:latin typeface="Arial" panose="020B0604020202020204" pitchFamily="34" charset="0"/>
                        <a:ea typeface="Arial" panose="020B0604020202020204" pitchFamily="34" charset="0"/>
                      </a:endParaRPr>
                    </a:p>
                  </a:txBody>
                  <a:tcPr marL="114657" marR="114657" marT="114657" marB="114657"/>
                </a:tc>
                <a:extLst>
                  <a:ext uri="{0D108BD9-81ED-4DB2-BD59-A6C34878D82A}">
                    <a16:rowId xmlns:a16="http://schemas.microsoft.com/office/drawing/2014/main" val="3638804044"/>
                  </a:ext>
                </a:extLst>
              </a:tr>
              <a:tr h="677845">
                <a:tc>
                  <a:txBody>
                    <a:bodyPr/>
                    <a:lstStyle/>
                    <a:p>
                      <a:pPr>
                        <a:lnSpc>
                          <a:spcPct val="115000"/>
                        </a:lnSpc>
                      </a:pPr>
                      <a:r>
                        <a:rPr lang="en-GB" sz="1600" b="1" dirty="0">
                          <a:effectLst/>
                        </a:rPr>
                        <a:t>AMEN</a:t>
                      </a:r>
                      <a:endParaRPr lang="en-PT" sz="2000" b="1" dirty="0">
                        <a:effectLst/>
                        <a:latin typeface="Arial" panose="020B0604020202020204" pitchFamily="34" charset="0"/>
                        <a:ea typeface="Arial" panose="020B0604020202020204" pitchFamily="34" charset="0"/>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algn="ctr">
                        <a:lnSpc>
                          <a:spcPct val="115000"/>
                        </a:lnSpc>
                      </a:pPr>
                      <a:r>
                        <a:rPr lang="en-GB" sz="1800" b="1">
                          <a:effectLst/>
                        </a:rPr>
                        <a:t>35%</a:t>
                      </a:r>
                      <a:endParaRPr lang="en-PT" sz="2000" b="1">
                        <a:effectLst/>
                        <a:latin typeface="Arial" panose="020B0604020202020204" pitchFamily="34" charset="0"/>
                        <a:ea typeface="Arial" panose="020B0604020202020204" pitchFamily="34" charset="0"/>
                      </a:endParaRPr>
                    </a:p>
                  </a:txBody>
                  <a:tcPr marL="114657" marR="114657" marT="114657" marB="114657"/>
                </a:tc>
                <a:extLst>
                  <a:ext uri="{0D108BD9-81ED-4DB2-BD59-A6C34878D82A}">
                    <a16:rowId xmlns:a16="http://schemas.microsoft.com/office/drawing/2014/main" val="2380832863"/>
                  </a:ext>
                </a:extLst>
              </a:tr>
              <a:tr h="677845">
                <a:tc>
                  <a:txBody>
                    <a:bodyPr/>
                    <a:lstStyle/>
                    <a:p>
                      <a:pPr>
                        <a:lnSpc>
                          <a:spcPct val="115000"/>
                        </a:lnSpc>
                      </a:pPr>
                      <a:r>
                        <a:rPr lang="en-GB" sz="1600" b="1" dirty="0">
                          <a:effectLst/>
                        </a:rPr>
                        <a:t>DOMINIOS</a:t>
                      </a:r>
                      <a:endParaRPr lang="en-PT" sz="2000" b="1" dirty="0">
                        <a:effectLst/>
                        <a:latin typeface="Arial" panose="020B0604020202020204" pitchFamily="34" charset="0"/>
                        <a:ea typeface="Arial" panose="020B0604020202020204" pitchFamily="34" charset="0"/>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algn="ctr">
                        <a:lnSpc>
                          <a:spcPct val="115000"/>
                        </a:lnSpc>
                      </a:pPr>
                      <a:r>
                        <a:rPr lang="en-GB" sz="1800" b="1" dirty="0">
                          <a:effectLst/>
                        </a:rPr>
                        <a:t>Yes</a:t>
                      </a:r>
                      <a:endParaRPr lang="en-PT" sz="2000" b="1" dirty="0">
                        <a:effectLst/>
                        <a:latin typeface="Arial" panose="020B0604020202020204" pitchFamily="34" charset="0"/>
                        <a:ea typeface="Arial" panose="020B0604020202020204" pitchFamily="34" charset="0"/>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algn="ctr">
                        <a:lnSpc>
                          <a:spcPct val="115000"/>
                        </a:lnSpc>
                      </a:pPr>
                      <a:r>
                        <a:rPr lang="en-GB" sz="1800" b="1">
                          <a:effectLst/>
                        </a:rPr>
                        <a:t>65%</a:t>
                      </a:r>
                      <a:endParaRPr lang="en-PT" sz="2000" b="1">
                        <a:effectLst/>
                        <a:latin typeface="Arial" panose="020B0604020202020204" pitchFamily="34" charset="0"/>
                        <a:ea typeface="Arial" panose="020B0604020202020204" pitchFamily="34" charset="0"/>
                      </a:endParaRPr>
                    </a:p>
                  </a:txBody>
                  <a:tcPr marL="114657" marR="114657" marT="114657" marB="114657"/>
                </a:tc>
                <a:extLst>
                  <a:ext uri="{0D108BD9-81ED-4DB2-BD59-A6C34878D82A}">
                    <a16:rowId xmlns:a16="http://schemas.microsoft.com/office/drawing/2014/main" val="177334173"/>
                  </a:ext>
                </a:extLst>
              </a:tr>
              <a:tr h="677845">
                <a:tc>
                  <a:txBody>
                    <a:bodyPr/>
                    <a:lstStyle/>
                    <a:p>
                      <a:pPr>
                        <a:lnSpc>
                          <a:spcPct val="115000"/>
                        </a:lnSpc>
                      </a:pPr>
                      <a:r>
                        <a:rPr lang="en-GB" sz="1600" b="1">
                          <a:effectLst/>
                        </a:rPr>
                        <a:t>OVH</a:t>
                      </a:r>
                      <a:endParaRPr lang="en-PT" sz="2000" b="1">
                        <a:effectLst/>
                        <a:latin typeface="Arial" panose="020B0604020202020204" pitchFamily="34" charset="0"/>
                        <a:ea typeface="Arial" panose="020B0604020202020204" pitchFamily="34" charset="0"/>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algn="ctr">
                        <a:lnSpc>
                          <a:spcPct val="115000"/>
                        </a:lnSpc>
                      </a:pPr>
                      <a:r>
                        <a:rPr lang="en-GB" sz="1800" b="1" dirty="0">
                          <a:effectLst/>
                        </a:rPr>
                        <a:t>X</a:t>
                      </a:r>
                      <a:endParaRPr lang="en-PT" sz="2000" b="1" dirty="0">
                        <a:effectLst/>
                        <a:latin typeface="Arial" panose="020B0604020202020204" pitchFamily="34" charset="0"/>
                        <a:ea typeface="Arial" panose="020B0604020202020204" pitchFamily="34" charset="0"/>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algn="ctr">
                        <a:lnSpc>
                          <a:spcPct val="115000"/>
                        </a:lnSpc>
                      </a:pPr>
                      <a:r>
                        <a:rPr lang="en-GB" sz="1800" b="1">
                          <a:effectLst/>
                        </a:rPr>
                        <a:t>47%</a:t>
                      </a:r>
                      <a:endParaRPr lang="en-PT" sz="2000" b="1">
                        <a:effectLst/>
                        <a:latin typeface="Arial" panose="020B0604020202020204" pitchFamily="34" charset="0"/>
                        <a:ea typeface="Arial" panose="020B0604020202020204" pitchFamily="34" charset="0"/>
                      </a:endParaRPr>
                    </a:p>
                  </a:txBody>
                  <a:tcPr marL="114657" marR="114657" marT="114657" marB="114657"/>
                </a:tc>
                <a:extLst>
                  <a:ext uri="{0D108BD9-81ED-4DB2-BD59-A6C34878D82A}">
                    <a16:rowId xmlns:a16="http://schemas.microsoft.com/office/drawing/2014/main" val="2945985806"/>
                  </a:ext>
                </a:extLst>
              </a:tr>
              <a:tr h="677845">
                <a:tc>
                  <a:txBody>
                    <a:bodyPr/>
                    <a:lstStyle/>
                    <a:p>
                      <a:pPr>
                        <a:lnSpc>
                          <a:spcPct val="115000"/>
                        </a:lnSpc>
                      </a:pPr>
                      <a:r>
                        <a:rPr lang="en-GB" sz="1600" b="1">
                          <a:effectLst/>
                        </a:rPr>
                        <a:t>SAMPLING</a:t>
                      </a:r>
                      <a:endParaRPr lang="en-PT" sz="2000" b="1">
                        <a:effectLst/>
                        <a:latin typeface="Arial" panose="020B0604020202020204" pitchFamily="34" charset="0"/>
                        <a:ea typeface="Arial" panose="020B0604020202020204" pitchFamily="34" charset="0"/>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algn="ctr">
                        <a:lnSpc>
                          <a:spcPct val="115000"/>
                        </a:lnSpc>
                      </a:pPr>
                      <a:r>
                        <a:rPr lang="en-GB" sz="1800" b="1" dirty="0">
                          <a:effectLst/>
                        </a:rPr>
                        <a:t>Yes</a:t>
                      </a:r>
                      <a:endParaRPr lang="en-PT" sz="2000" b="1" dirty="0">
                        <a:effectLst/>
                        <a:latin typeface="Arial" panose="020B0604020202020204" pitchFamily="34" charset="0"/>
                        <a:ea typeface="Arial" panose="020B0604020202020204" pitchFamily="34" charset="0"/>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algn="ctr">
                        <a:lnSpc>
                          <a:spcPct val="115000"/>
                        </a:lnSpc>
                      </a:pPr>
                      <a:r>
                        <a:rPr lang="en-GB" sz="1800" b="1">
                          <a:effectLst/>
                        </a:rPr>
                        <a:t>64%</a:t>
                      </a:r>
                      <a:endParaRPr lang="en-PT" sz="2000" b="1">
                        <a:effectLst/>
                        <a:latin typeface="Arial" panose="020B0604020202020204" pitchFamily="34" charset="0"/>
                        <a:ea typeface="Arial" panose="020B0604020202020204" pitchFamily="34" charset="0"/>
                      </a:endParaRPr>
                    </a:p>
                  </a:txBody>
                  <a:tcPr marL="114657" marR="114657" marT="114657" marB="114657"/>
                </a:tc>
                <a:extLst>
                  <a:ext uri="{0D108BD9-81ED-4DB2-BD59-A6C34878D82A}">
                    <a16:rowId xmlns:a16="http://schemas.microsoft.com/office/drawing/2014/main" val="3339352794"/>
                  </a:ext>
                </a:extLst>
              </a:tr>
              <a:tr h="677845">
                <a:tc>
                  <a:txBody>
                    <a:bodyPr/>
                    <a:lstStyle/>
                    <a:p>
                      <a:pPr>
                        <a:lnSpc>
                          <a:spcPct val="115000"/>
                        </a:lnSpc>
                      </a:pPr>
                      <a:r>
                        <a:rPr lang="en-GB" sz="1600" b="1">
                          <a:effectLst/>
                        </a:rPr>
                        <a:t>WEBSP</a:t>
                      </a:r>
                      <a:endParaRPr lang="en-PT" sz="2000" b="1">
                        <a:effectLst/>
                        <a:latin typeface="Arial" panose="020B0604020202020204" pitchFamily="34" charset="0"/>
                        <a:ea typeface="Arial" panose="020B0604020202020204" pitchFamily="34" charset="0"/>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algn="ctr">
                        <a:lnSpc>
                          <a:spcPct val="115000"/>
                        </a:lnSpc>
                      </a:pPr>
                      <a:r>
                        <a:rPr lang="en-GB" sz="1800" b="1" dirty="0">
                          <a:effectLst/>
                        </a:rPr>
                        <a:t>X</a:t>
                      </a:r>
                      <a:endParaRPr lang="en-PT" sz="2000" b="1" dirty="0">
                        <a:effectLst/>
                        <a:latin typeface="Arial" panose="020B0604020202020204" pitchFamily="34" charset="0"/>
                        <a:ea typeface="Arial" panose="020B0604020202020204" pitchFamily="34" charset="0"/>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Partial</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Partial</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4657" marR="114657" marT="114657" marB="114657"/>
                </a:tc>
                <a:tc>
                  <a:txBody>
                    <a:bodyPr/>
                    <a:lstStyle/>
                    <a:p>
                      <a:pPr algn="ctr">
                        <a:lnSpc>
                          <a:spcPct val="115000"/>
                        </a:lnSpc>
                      </a:pPr>
                      <a:r>
                        <a:rPr lang="en-GB" sz="1800" b="1" dirty="0">
                          <a:effectLst/>
                        </a:rPr>
                        <a:t>42%</a:t>
                      </a:r>
                      <a:endParaRPr lang="en-PT" sz="2000" b="1" dirty="0">
                        <a:effectLst/>
                        <a:latin typeface="Arial" panose="020B0604020202020204" pitchFamily="34" charset="0"/>
                        <a:ea typeface="Arial" panose="020B0604020202020204" pitchFamily="34" charset="0"/>
                      </a:endParaRPr>
                    </a:p>
                  </a:txBody>
                  <a:tcPr marL="114657" marR="114657" marT="114657" marB="114657"/>
                </a:tc>
                <a:extLst>
                  <a:ext uri="{0D108BD9-81ED-4DB2-BD59-A6C34878D82A}">
                    <a16:rowId xmlns:a16="http://schemas.microsoft.com/office/drawing/2014/main" val="1400557824"/>
                  </a:ext>
                </a:extLst>
              </a:tr>
            </a:tbl>
          </a:graphicData>
        </a:graphic>
      </p:graphicFrame>
    </p:spTree>
    <p:extLst>
      <p:ext uri="{BB962C8B-B14F-4D97-AF65-F5344CB8AC3E}">
        <p14:creationId xmlns:p14="http://schemas.microsoft.com/office/powerpoint/2010/main" val="2829898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21DA5-B8EB-5249-AC42-374AD578E46D}"/>
              </a:ext>
            </a:extLst>
          </p:cNvPr>
          <p:cNvSpPr>
            <a:spLocks noGrp="1"/>
          </p:cNvSpPr>
          <p:nvPr>
            <p:ph type="title"/>
          </p:nvPr>
        </p:nvSpPr>
        <p:spPr>
          <a:xfrm>
            <a:off x="457201" y="184805"/>
            <a:ext cx="11301412" cy="858183"/>
          </a:xfrm>
        </p:spPr>
        <p:txBody>
          <a:bodyPr vert="horz" lIns="91440" tIns="45720" rIns="91440" bIns="45720" rtlCol="0" anchor="ctr">
            <a:normAutofit/>
          </a:bodyPr>
          <a:lstStyle/>
          <a:p>
            <a:pPr algn="ctr"/>
            <a:r>
              <a:rPr lang="en-GB" sz="3200" dirty="0"/>
              <a:t>High Level Official Sites Security Level Assessment</a:t>
            </a:r>
            <a:endParaRPr lang="en-US" sz="2800"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34A22287-8CBB-BC4D-AA82-F7A2AD6C8826}"/>
              </a:ext>
            </a:extLst>
          </p:cNvPr>
          <p:cNvGraphicFramePr>
            <a:graphicFrameLocks noGrp="1"/>
          </p:cNvGraphicFramePr>
          <p:nvPr>
            <p:extLst>
              <p:ext uri="{D42A27DB-BD31-4B8C-83A1-F6EECF244321}">
                <p14:modId xmlns:p14="http://schemas.microsoft.com/office/powerpoint/2010/main" val="3808957052"/>
              </p:ext>
            </p:extLst>
          </p:nvPr>
        </p:nvGraphicFramePr>
        <p:xfrm>
          <a:off x="857250" y="1227792"/>
          <a:ext cx="11015663" cy="5301593"/>
        </p:xfrm>
        <a:graphic>
          <a:graphicData uri="http://schemas.openxmlformats.org/drawingml/2006/table">
            <a:tbl>
              <a:tblPr firstRow="1" bandRow="1">
                <a:tableStyleId>{5C22544A-7EE6-4342-B048-85BDC9FD1C3A}</a:tableStyleId>
              </a:tblPr>
              <a:tblGrid>
                <a:gridCol w="3486709">
                  <a:extLst>
                    <a:ext uri="{9D8B030D-6E8A-4147-A177-3AD203B41FA5}">
                      <a16:colId xmlns:a16="http://schemas.microsoft.com/office/drawing/2014/main" val="2875682882"/>
                    </a:ext>
                  </a:extLst>
                </a:gridCol>
                <a:gridCol w="1313563">
                  <a:extLst>
                    <a:ext uri="{9D8B030D-6E8A-4147-A177-3AD203B41FA5}">
                      <a16:colId xmlns:a16="http://schemas.microsoft.com/office/drawing/2014/main" val="1143831834"/>
                    </a:ext>
                  </a:extLst>
                </a:gridCol>
                <a:gridCol w="1262977">
                  <a:extLst>
                    <a:ext uri="{9D8B030D-6E8A-4147-A177-3AD203B41FA5}">
                      <a16:colId xmlns:a16="http://schemas.microsoft.com/office/drawing/2014/main" val="2062545124"/>
                    </a:ext>
                  </a:extLst>
                </a:gridCol>
                <a:gridCol w="1515908">
                  <a:extLst>
                    <a:ext uri="{9D8B030D-6E8A-4147-A177-3AD203B41FA5}">
                      <a16:colId xmlns:a16="http://schemas.microsoft.com/office/drawing/2014/main" val="357230251"/>
                    </a:ext>
                  </a:extLst>
                </a:gridCol>
                <a:gridCol w="1886875">
                  <a:extLst>
                    <a:ext uri="{9D8B030D-6E8A-4147-A177-3AD203B41FA5}">
                      <a16:colId xmlns:a16="http://schemas.microsoft.com/office/drawing/2014/main" val="2692356198"/>
                    </a:ext>
                  </a:extLst>
                </a:gridCol>
                <a:gridCol w="1549631">
                  <a:extLst>
                    <a:ext uri="{9D8B030D-6E8A-4147-A177-3AD203B41FA5}">
                      <a16:colId xmlns:a16="http://schemas.microsoft.com/office/drawing/2014/main" val="657886210"/>
                    </a:ext>
                  </a:extLst>
                </a:gridCol>
              </a:tblGrid>
              <a:tr h="907441">
                <a:tc>
                  <a:txBody>
                    <a:bodyPr/>
                    <a:lstStyle/>
                    <a:p>
                      <a:pPr algn="ctr">
                        <a:lnSpc>
                          <a:spcPct val="115000"/>
                        </a:lnSpc>
                      </a:pPr>
                      <a:r>
                        <a:rPr lang="pt-PT" sz="1600" b="1" dirty="0">
                          <a:effectLst/>
                        </a:rPr>
                        <a:t> </a:t>
                      </a:r>
                      <a:r>
                        <a:rPr lang="en-GB" sz="2800" b="1" dirty="0">
                          <a:effectLst/>
                        </a:rPr>
                        <a:t>Site</a:t>
                      </a:r>
                      <a:endParaRPr lang="en-PT" sz="4000" b="1" dirty="0">
                        <a:effectLst/>
                        <a:latin typeface="+mn-lt"/>
                        <a:ea typeface="Arial" panose="020B0604020202020204" pitchFamily="34" charset="0"/>
                      </a:endParaRPr>
                    </a:p>
                  </a:txBody>
                  <a:tcPr marL="58636" marR="58636" marT="58636" marB="58636" anchor="ctr"/>
                </a:tc>
                <a:tc>
                  <a:txBody>
                    <a:bodyPr/>
                    <a:lstStyle/>
                    <a:p>
                      <a:pPr algn="ctr">
                        <a:lnSpc>
                          <a:spcPct val="115000"/>
                        </a:lnSpc>
                      </a:pPr>
                      <a:r>
                        <a:rPr lang="en-GB" sz="2000" b="1" dirty="0">
                          <a:effectLst/>
                        </a:rPr>
                        <a:t>IPv6</a:t>
                      </a:r>
                      <a:endParaRPr lang="en-PT" sz="2400" b="1" dirty="0">
                        <a:effectLst/>
                        <a:latin typeface="+mn-lt"/>
                        <a:ea typeface="Arial" panose="020B0604020202020204" pitchFamily="34" charset="0"/>
                      </a:endParaRPr>
                    </a:p>
                  </a:txBody>
                  <a:tcPr marL="58636" marR="58636" marT="58636" marB="58636" anchor="ctr"/>
                </a:tc>
                <a:tc>
                  <a:txBody>
                    <a:bodyPr/>
                    <a:lstStyle/>
                    <a:p>
                      <a:pPr>
                        <a:lnSpc>
                          <a:spcPct val="115000"/>
                        </a:lnSpc>
                      </a:pPr>
                      <a:r>
                        <a:rPr lang="en-GB" sz="2000" b="1" dirty="0">
                          <a:effectLst/>
                        </a:rPr>
                        <a:t> DNSSEC</a:t>
                      </a:r>
                      <a:endParaRPr lang="en-PT" sz="2400" b="1" dirty="0">
                        <a:effectLst/>
                        <a:latin typeface="+mn-lt"/>
                        <a:ea typeface="Arial" panose="020B0604020202020204" pitchFamily="34" charset="0"/>
                      </a:endParaRPr>
                    </a:p>
                  </a:txBody>
                  <a:tcPr marL="58636" marR="58636" marT="58636" marB="58636" anchor="ctr"/>
                </a:tc>
                <a:tc>
                  <a:txBody>
                    <a:bodyPr/>
                    <a:lstStyle/>
                    <a:p>
                      <a:pPr algn="ctr">
                        <a:lnSpc>
                          <a:spcPct val="115000"/>
                        </a:lnSpc>
                      </a:pPr>
                      <a:r>
                        <a:rPr lang="en-GB" sz="2000" b="1" dirty="0">
                          <a:effectLst/>
                        </a:rPr>
                        <a:t>HTTPS</a:t>
                      </a:r>
                      <a:endParaRPr lang="en-PT" sz="2400" b="1" dirty="0">
                        <a:effectLst/>
                      </a:endParaRPr>
                    </a:p>
                    <a:p>
                      <a:pPr algn="ctr">
                        <a:lnSpc>
                          <a:spcPct val="115000"/>
                        </a:lnSpc>
                      </a:pPr>
                      <a:r>
                        <a:rPr lang="en-GB" sz="2000" b="1" dirty="0">
                          <a:effectLst/>
                        </a:rPr>
                        <a:t>available</a:t>
                      </a:r>
                      <a:endParaRPr lang="en-PT" sz="2400" b="1" dirty="0">
                        <a:effectLst/>
                        <a:latin typeface="+mn-lt"/>
                        <a:ea typeface="Arial" panose="020B0604020202020204" pitchFamily="34" charset="0"/>
                      </a:endParaRPr>
                    </a:p>
                  </a:txBody>
                  <a:tcPr marL="58636" marR="58636" marT="58636" marB="58636" anchor="ctr"/>
                </a:tc>
                <a:tc>
                  <a:txBody>
                    <a:bodyPr/>
                    <a:lstStyle/>
                    <a:p>
                      <a:pPr algn="ctr">
                        <a:lnSpc>
                          <a:spcPct val="115000"/>
                        </a:lnSpc>
                      </a:pPr>
                      <a:r>
                        <a:rPr lang="en-GB" sz="2000" b="1" dirty="0">
                          <a:effectLst/>
                        </a:rPr>
                        <a:t>TLS characteristics</a:t>
                      </a:r>
                      <a:endParaRPr lang="en-PT" sz="2400" b="1" dirty="0">
                        <a:effectLst/>
                        <a:latin typeface="+mn-lt"/>
                        <a:ea typeface="Arial" panose="020B0604020202020204" pitchFamily="34" charset="0"/>
                      </a:endParaRPr>
                    </a:p>
                  </a:txBody>
                  <a:tcPr marL="58636" marR="58636" marT="58636" marB="58636" anchor="ctr"/>
                </a:tc>
                <a:tc>
                  <a:txBody>
                    <a:bodyPr/>
                    <a:lstStyle/>
                    <a:p>
                      <a:pPr algn="ctr">
                        <a:lnSpc>
                          <a:spcPct val="115000"/>
                        </a:lnSpc>
                      </a:pPr>
                      <a:r>
                        <a:rPr lang="en-GB" sz="2000" b="1" dirty="0" err="1">
                          <a:effectLst/>
                        </a:rPr>
                        <a:t>Internet.nl</a:t>
                      </a:r>
                      <a:r>
                        <a:rPr lang="en-GB" sz="2000" b="1" dirty="0">
                          <a:effectLst/>
                        </a:rPr>
                        <a:t> evaluation</a:t>
                      </a:r>
                      <a:endParaRPr lang="en-PT" sz="2400" b="1" dirty="0">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2681443068"/>
                  </a:ext>
                </a:extLst>
              </a:tr>
              <a:tr h="627736">
                <a:tc>
                  <a:txBody>
                    <a:bodyPr/>
                    <a:lstStyle/>
                    <a:p>
                      <a:pPr>
                        <a:lnSpc>
                          <a:spcPct val="115000"/>
                        </a:lnSpc>
                      </a:pPr>
                      <a:r>
                        <a:rPr lang="en-GB" sz="1600" b="1">
                          <a:effectLst/>
                        </a:rPr>
                        <a:t>OVH</a:t>
                      </a:r>
                      <a:endParaRPr lang="en-PT" sz="1800" b="1">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algn="ctr">
                        <a:lnSpc>
                          <a:spcPct val="115000"/>
                        </a:lnSpc>
                      </a:pPr>
                      <a:r>
                        <a:rPr lang="en-GB" sz="1800" b="1" dirty="0">
                          <a:effectLst/>
                        </a:rPr>
                        <a:t>Partial</a:t>
                      </a:r>
                      <a:endParaRPr lang="en-GB" sz="1800" b="1" dirty="0">
                        <a:effectLst/>
                        <a:latin typeface="+mn-lt"/>
                      </a:endParaRPr>
                    </a:p>
                  </a:txBody>
                  <a:tcPr marL="58636" marR="58636" marT="58636" marB="58636" anchor="ctr"/>
                </a:tc>
                <a:tc>
                  <a:txBody>
                    <a:bodyPr/>
                    <a:lstStyle/>
                    <a:p>
                      <a:pPr algn="ctr">
                        <a:lnSpc>
                          <a:spcPct val="115000"/>
                        </a:lnSpc>
                      </a:pPr>
                      <a:r>
                        <a:rPr lang="en-GB" sz="1800" b="1">
                          <a:effectLst/>
                        </a:rPr>
                        <a:t>94%</a:t>
                      </a:r>
                      <a:endParaRPr lang="en-PT" sz="1800" b="1">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672576193"/>
                  </a:ext>
                </a:extLst>
              </a:tr>
              <a:tr h="627736">
                <a:tc>
                  <a:txBody>
                    <a:bodyPr/>
                    <a:lstStyle/>
                    <a:p>
                      <a:pPr>
                        <a:lnSpc>
                          <a:spcPct val="115000"/>
                        </a:lnSpc>
                      </a:pPr>
                      <a:r>
                        <a:rPr lang="en-GB" sz="1800" b="1" dirty="0" err="1">
                          <a:effectLst/>
                        </a:rPr>
                        <a:t>presidencia.pt</a:t>
                      </a:r>
                      <a:endParaRPr lang="en-PT" sz="1800" b="1" dirty="0">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algn="ctr">
                        <a:lnSpc>
                          <a:spcPct val="115000"/>
                        </a:lnSpc>
                      </a:pPr>
                      <a:r>
                        <a:rPr lang="en-GB" sz="1800" b="1" dirty="0">
                          <a:effectLst/>
                        </a:rPr>
                        <a:t>Yes</a:t>
                      </a:r>
                      <a:endParaRPr lang="en-PT" sz="2000" b="1" dirty="0">
                        <a:effectLst/>
                        <a:latin typeface="Arial" panose="020B0604020202020204" pitchFamily="34" charset="0"/>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algn="ctr">
                        <a:lnSpc>
                          <a:spcPct val="115000"/>
                        </a:lnSpc>
                      </a:pPr>
                      <a:r>
                        <a:rPr lang="en-GB" sz="1800" b="1">
                          <a:effectLst/>
                        </a:rPr>
                        <a:t>37%</a:t>
                      </a:r>
                      <a:endParaRPr lang="en-PT" sz="1800" b="1">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1709348609"/>
                  </a:ext>
                </a:extLst>
              </a:tr>
              <a:tr h="627736">
                <a:tc>
                  <a:txBody>
                    <a:bodyPr/>
                    <a:lstStyle/>
                    <a:p>
                      <a:pPr>
                        <a:lnSpc>
                          <a:spcPct val="115000"/>
                        </a:lnSpc>
                      </a:pPr>
                      <a:r>
                        <a:rPr lang="en-GB" sz="1800" b="1" dirty="0" err="1">
                          <a:effectLst/>
                        </a:rPr>
                        <a:t>ministeriopublico.pt</a:t>
                      </a:r>
                      <a:endParaRPr lang="en-PT" sz="1800" b="1" dirty="0">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algn="ctr">
                        <a:lnSpc>
                          <a:spcPct val="115000"/>
                        </a:lnSpc>
                      </a:pPr>
                      <a:r>
                        <a:rPr lang="en-GB" sz="1800" b="1" dirty="0">
                          <a:effectLst/>
                        </a:rPr>
                        <a:t>X</a:t>
                      </a:r>
                      <a:endParaRPr lang="en-PT" sz="1800" b="1" dirty="0">
                        <a:effectLst/>
                        <a:latin typeface="Arial" panose="020B0604020202020204" pitchFamily="34" charset="0"/>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8636" marR="58636" marT="58636" marB="58636" anchor="ctr"/>
                </a:tc>
                <a:tc>
                  <a:txBody>
                    <a:bodyPr/>
                    <a:lstStyle/>
                    <a:p>
                      <a:pPr algn="ctr">
                        <a:lnSpc>
                          <a:spcPct val="115000"/>
                        </a:lnSpc>
                      </a:pPr>
                      <a:r>
                        <a:rPr lang="en-GB" sz="1800" b="1">
                          <a:effectLst/>
                        </a:rPr>
                        <a:t>27%</a:t>
                      </a:r>
                      <a:endParaRPr lang="en-PT" sz="1800" b="1">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660200157"/>
                  </a:ext>
                </a:extLst>
              </a:tr>
              <a:tr h="627736">
                <a:tc>
                  <a:txBody>
                    <a:bodyPr/>
                    <a:lstStyle/>
                    <a:p>
                      <a:pPr>
                        <a:lnSpc>
                          <a:spcPct val="115000"/>
                        </a:lnSpc>
                      </a:pPr>
                      <a:r>
                        <a:rPr lang="en-GB" sz="1800" b="1" dirty="0" err="1">
                          <a:effectLst/>
                        </a:rPr>
                        <a:t>portugal.gov.pt</a:t>
                      </a:r>
                      <a:endParaRPr lang="en-PT" sz="1800" b="1" dirty="0">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algn="ctr">
                        <a:lnSpc>
                          <a:spcPct val="115000"/>
                        </a:lnSpc>
                      </a:pPr>
                      <a:r>
                        <a:rPr lang="en-GB" sz="1800" b="1" dirty="0">
                          <a:effectLst/>
                        </a:rPr>
                        <a:t>Yes</a:t>
                      </a:r>
                      <a:endParaRPr lang="en-PT" sz="2000" b="1" dirty="0">
                        <a:effectLst/>
                        <a:latin typeface="Arial" panose="020B0604020202020204" pitchFamily="34" charset="0"/>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8636" marR="58636" marT="58636" marB="58636" anchor="ctr"/>
                </a:tc>
                <a:tc>
                  <a:txBody>
                    <a:bodyPr/>
                    <a:lstStyle/>
                    <a:p>
                      <a:pPr algn="ctr">
                        <a:lnSpc>
                          <a:spcPct val="115000"/>
                        </a:lnSpc>
                      </a:pPr>
                      <a:r>
                        <a:rPr lang="en-GB" sz="1800" b="1" dirty="0">
                          <a:effectLst/>
                        </a:rPr>
                        <a:t>76%</a:t>
                      </a:r>
                      <a:endParaRPr lang="en-PT" sz="1800" b="1" dirty="0">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1840609601"/>
                  </a:ext>
                </a:extLst>
              </a:tr>
              <a:tr h="627736">
                <a:tc>
                  <a:txBody>
                    <a:bodyPr/>
                    <a:lstStyle/>
                    <a:p>
                      <a:pPr>
                        <a:lnSpc>
                          <a:spcPct val="115000"/>
                        </a:lnSpc>
                      </a:pPr>
                      <a:r>
                        <a:rPr lang="en-GB" sz="1800" b="1" dirty="0" err="1">
                          <a:effectLst/>
                        </a:rPr>
                        <a:t>sg.mai.gov.pt</a:t>
                      </a:r>
                      <a:endParaRPr lang="en-PT" sz="1800" b="1" dirty="0">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8636" marR="58636" marT="58636" marB="58636" anchor="ctr"/>
                </a:tc>
                <a:tc>
                  <a:txBody>
                    <a:bodyPr/>
                    <a:lstStyle/>
                    <a:p>
                      <a:pPr algn="ctr">
                        <a:lnSpc>
                          <a:spcPct val="115000"/>
                        </a:lnSpc>
                      </a:pPr>
                      <a:r>
                        <a:rPr lang="en-GB" sz="1800" b="1">
                          <a:effectLst/>
                        </a:rPr>
                        <a:t>37%</a:t>
                      </a:r>
                      <a:endParaRPr lang="en-PT" sz="1800" b="1">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3388004437"/>
                  </a:ext>
                </a:extLst>
              </a:tr>
              <a:tr h="627736">
                <a:tc>
                  <a:txBody>
                    <a:bodyPr/>
                    <a:lstStyle/>
                    <a:p>
                      <a:pPr>
                        <a:lnSpc>
                          <a:spcPct val="115000"/>
                        </a:lnSpc>
                      </a:pPr>
                      <a:r>
                        <a:rPr lang="en-GB" sz="1800" b="1">
                          <a:effectLst/>
                        </a:rPr>
                        <a:t>seg-social.pt</a:t>
                      </a:r>
                      <a:endParaRPr lang="en-PT" sz="1800" b="1">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8636" marR="58636" marT="58636" marB="58636" anchor="ctr"/>
                </a:tc>
                <a:tc>
                  <a:txBody>
                    <a:bodyPr/>
                    <a:lstStyle/>
                    <a:p>
                      <a:pPr algn="ctr">
                        <a:lnSpc>
                          <a:spcPct val="115000"/>
                        </a:lnSpc>
                      </a:pPr>
                      <a:r>
                        <a:rPr lang="en-GB" sz="1800" b="1">
                          <a:effectLst/>
                        </a:rPr>
                        <a:t>32%</a:t>
                      </a:r>
                      <a:endParaRPr lang="en-PT" sz="1800" b="1">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3642582301"/>
                  </a:ext>
                </a:extLst>
              </a:tr>
              <a:tr h="627736">
                <a:tc>
                  <a:txBody>
                    <a:bodyPr/>
                    <a:lstStyle/>
                    <a:p>
                      <a:pPr>
                        <a:lnSpc>
                          <a:spcPct val="115000"/>
                        </a:lnSpc>
                      </a:pPr>
                      <a:r>
                        <a:rPr lang="en-GB" sz="1800" b="1">
                          <a:effectLst/>
                        </a:rPr>
                        <a:t>parlamento.pt</a:t>
                      </a:r>
                      <a:endParaRPr lang="en-PT" sz="1800" b="1">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algn="ctr">
                        <a:lnSpc>
                          <a:spcPct val="115000"/>
                        </a:lnSpc>
                      </a:pPr>
                      <a:r>
                        <a:rPr lang="en-GB" sz="1800" b="1" dirty="0">
                          <a:effectLst/>
                        </a:rPr>
                        <a:t>Yes</a:t>
                      </a:r>
                      <a:endParaRPr lang="en-PT" sz="2000" b="1" dirty="0">
                        <a:effectLst/>
                        <a:latin typeface="Arial" panose="020B0604020202020204" pitchFamily="34" charset="0"/>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8636" marR="58636" marT="58636" marB="58636" anchor="ctr"/>
                </a:tc>
                <a:tc>
                  <a:txBody>
                    <a:bodyPr/>
                    <a:lstStyle/>
                    <a:p>
                      <a:pPr algn="ctr">
                        <a:lnSpc>
                          <a:spcPct val="115000"/>
                        </a:lnSpc>
                      </a:pPr>
                      <a:r>
                        <a:rPr lang="en-GB" sz="1800" b="1" dirty="0">
                          <a:effectLst/>
                        </a:rPr>
                        <a:t>58%</a:t>
                      </a:r>
                      <a:endParaRPr lang="en-PT" sz="1800" b="1" dirty="0">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727686424"/>
                  </a:ext>
                </a:extLst>
              </a:tr>
            </a:tbl>
          </a:graphicData>
        </a:graphic>
      </p:graphicFrame>
    </p:spTree>
    <p:extLst>
      <p:ext uri="{BB962C8B-B14F-4D97-AF65-F5344CB8AC3E}">
        <p14:creationId xmlns:p14="http://schemas.microsoft.com/office/powerpoint/2010/main" val="3743114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1DA5-B8EB-5249-AC42-374AD578E46D}"/>
              </a:ext>
            </a:extLst>
          </p:cNvPr>
          <p:cNvSpPr>
            <a:spLocks noGrp="1"/>
          </p:cNvSpPr>
          <p:nvPr>
            <p:ph type="title"/>
          </p:nvPr>
        </p:nvSpPr>
        <p:spPr>
          <a:xfrm>
            <a:off x="457201" y="184805"/>
            <a:ext cx="11301412" cy="858183"/>
          </a:xfrm>
        </p:spPr>
        <p:txBody>
          <a:bodyPr vert="horz" lIns="91440" tIns="45720" rIns="91440" bIns="45720" rtlCol="0" anchor="ctr">
            <a:normAutofit/>
          </a:bodyPr>
          <a:lstStyle/>
          <a:p>
            <a:pPr algn="ctr"/>
            <a:r>
              <a:rPr lang="en-GB" sz="3200" dirty="0"/>
              <a:t>High Level Official Sites Security Level Assessment</a:t>
            </a:r>
            <a:endParaRPr lang="en-US" sz="2800"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34A22287-8CBB-BC4D-AA82-F7A2AD6C8826}"/>
              </a:ext>
            </a:extLst>
          </p:cNvPr>
          <p:cNvGraphicFramePr>
            <a:graphicFrameLocks noGrp="1"/>
          </p:cNvGraphicFramePr>
          <p:nvPr>
            <p:extLst>
              <p:ext uri="{D42A27DB-BD31-4B8C-83A1-F6EECF244321}">
                <p14:modId xmlns:p14="http://schemas.microsoft.com/office/powerpoint/2010/main" val="683891130"/>
              </p:ext>
            </p:extLst>
          </p:nvPr>
        </p:nvGraphicFramePr>
        <p:xfrm>
          <a:off x="842964" y="1227792"/>
          <a:ext cx="10915650" cy="5130147"/>
        </p:xfrm>
        <a:graphic>
          <a:graphicData uri="http://schemas.openxmlformats.org/drawingml/2006/table">
            <a:tbl>
              <a:tblPr firstRow="1" bandRow="1">
                <a:tableStyleId>{5C22544A-7EE6-4342-B048-85BDC9FD1C3A}</a:tableStyleId>
              </a:tblPr>
              <a:tblGrid>
                <a:gridCol w="3455052">
                  <a:extLst>
                    <a:ext uri="{9D8B030D-6E8A-4147-A177-3AD203B41FA5}">
                      <a16:colId xmlns:a16="http://schemas.microsoft.com/office/drawing/2014/main" val="2875682882"/>
                    </a:ext>
                  </a:extLst>
                </a:gridCol>
                <a:gridCol w="1301637">
                  <a:extLst>
                    <a:ext uri="{9D8B030D-6E8A-4147-A177-3AD203B41FA5}">
                      <a16:colId xmlns:a16="http://schemas.microsoft.com/office/drawing/2014/main" val="1143831834"/>
                    </a:ext>
                  </a:extLst>
                </a:gridCol>
                <a:gridCol w="1251510">
                  <a:extLst>
                    <a:ext uri="{9D8B030D-6E8A-4147-A177-3AD203B41FA5}">
                      <a16:colId xmlns:a16="http://schemas.microsoft.com/office/drawing/2014/main" val="2062545124"/>
                    </a:ext>
                  </a:extLst>
                </a:gridCol>
                <a:gridCol w="1502145">
                  <a:extLst>
                    <a:ext uri="{9D8B030D-6E8A-4147-A177-3AD203B41FA5}">
                      <a16:colId xmlns:a16="http://schemas.microsoft.com/office/drawing/2014/main" val="357230251"/>
                    </a:ext>
                  </a:extLst>
                </a:gridCol>
                <a:gridCol w="1869744">
                  <a:extLst>
                    <a:ext uri="{9D8B030D-6E8A-4147-A177-3AD203B41FA5}">
                      <a16:colId xmlns:a16="http://schemas.microsoft.com/office/drawing/2014/main" val="2692356198"/>
                    </a:ext>
                  </a:extLst>
                </a:gridCol>
                <a:gridCol w="1535562">
                  <a:extLst>
                    <a:ext uri="{9D8B030D-6E8A-4147-A177-3AD203B41FA5}">
                      <a16:colId xmlns:a16="http://schemas.microsoft.com/office/drawing/2014/main" val="657886210"/>
                    </a:ext>
                  </a:extLst>
                </a:gridCol>
              </a:tblGrid>
              <a:tr h="878095">
                <a:tc>
                  <a:txBody>
                    <a:bodyPr/>
                    <a:lstStyle/>
                    <a:p>
                      <a:pPr algn="ctr">
                        <a:lnSpc>
                          <a:spcPct val="115000"/>
                        </a:lnSpc>
                      </a:pPr>
                      <a:r>
                        <a:rPr lang="pt-PT" sz="1800" b="1" dirty="0">
                          <a:effectLst/>
                        </a:rPr>
                        <a:t> Site</a:t>
                      </a:r>
                      <a:endParaRPr lang="en-PT" sz="1800" b="1" dirty="0">
                        <a:effectLst/>
                        <a:latin typeface="+mn-lt"/>
                      </a:endParaRPr>
                    </a:p>
                  </a:txBody>
                  <a:tcPr marL="58636" marR="58636" marT="58636" marB="58636" anchor="ctr"/>
                </a:tc>
                <a:tc>
                  <a:txBody>
                    <a:bodyPr/>
                    <a:lstStyle/>
                    <a:p>
                      <a:pPr algn="ctr">
                        <a:lnSpc>
                          <a:spcPct val="115000"/>
                        </a:lnSpc>
                      </a:pPr>
                      <a:r>
                        <a:rPr lang="en-GB" sz="1800" b="1" dirty="0">
                          <a:effectLst/>
                        </a:rPr>
                        <a:t> IPv6</a:t>
                      </a:r>
                      <a:endParaRPr lang="en-PT" sz="1800" b="1" dirty="0">
                        <a:effectLst/>
                        <a:latin typeface="+mn-lt"/>
                        <a:ea typeface="Arial" panose="020B0604020202020204" pitchFamily="34" charset="0"/>
                      </a:endParaRPr>
                    </a:p>
                  </a:txBody>
                  <a:tcPr marL="58636" marR="58636" marT="58636" marB="58636" anchor="ctr"/>
                </a:tc>
                <a:tc>
                  <a:txBody>
                    <a:bodyPr/>
                    <a:lstStyle/>
                    <a:p>
                      <a:pPr algn="ctr">
                        <a:lnSpc>
                          <a:spcPct val="115000"/>
                        </a:lnSpc>
                      </a:pPr>
                      <a:r>
                        <a:rPr lang="en-GB" sz="1800" b="1" dirty="0">
                          <a:effectLst/>
                        </a:rPr>
                        <a:t> DNSSEC</a:t>
                      </a:r>
                      <a:endParaRPr lang="en-PT" sz="1800" b="1" dirty="0">
                        <a:effectLst/>
                        <a:latin typeface="+mn-lt"/>
                        <a:ea typeface="Arial" panose="020B0604020202020204" pitchFamily="34" charset="0"/>
                      </a:endParaRPr>
                    </a:p>
                  </a:txBody>
                  <a:tcPr marL="58636" marR="58636" marT="58636" marB="58636" anchor="ctr"/>
                </a:tc>
                <a:tc>
                  <a:txBody>
                    <a:bodyPr/>
                    <a:lstStyle/>
                    <a:p>
                      <a:pPr algn="ctr">
                        <a:lnSpc>
                          <a:spcPct val="115000"/>
                        </a:lnSpc>
                      </a:pPr>
                      <a:r>
                        <a:rPr lang="en-GB" sz="1800" b="1">
                          <a:effectLst/>
                        </a:rPr>
                        <a:t>HTTPS</a:t>
                      </a:r>
                      <a:endParaRPr lang="en-PT" sz="1800" b="1">
                        <a:effectLst/>
                      </a:endParaRPr>
                    </a:p>
                    <a:p>
                      <a:pPr algn="ctr">
                        <a:lnSpc>
                          <a:spcPct val="115000"/>
                        </a:lnSpc>
                      </a:pPr>
                      <a:r>
                        <a:rPr lang="en-GB" sz="1800" b="1">
                          <a:effectLst/>
                        </a:rPr>
                        <a:t>available</a:t>
                      </a:r>
                      <a:endParaRPr lang="en-PT" sz="1800" b="1">
                        <a:effectLst/>
                        <a:latin typeface="+mn-lt"/>
                        <a:ea typeface="Arial" panose="020B0604020202020204" pitchFamily="34" charset="0"/>
                      </a:endParaRPr>
                    </a:p>
                  </a:txBody>
                  <a:tcPr marL="58636" marR="58636" marT="58636" marB="58636" anchor="ctr"/>
                </a:tc>
                <a:tc>
                  <a:txBody>
                    <a:bodyPr/>
                    <a:lstStyle/>
                    <a:p>
                      <a:pPr algn="ctr">
                        <a:lnSpc>
                          <a:spcPct val="115000"/>
                        </a:lnSpc>
                      </a:pPr>
                      <a:r>
                        <a:rPr lang="en-GB" sz="1800" b="1">
                          <a:effectLst/>
                        </a:rPr>
                        <a:t>TLS characteristics</a:t>
                      </a:r>
                      <a:endParaRPr lang="en-PT" sz="1800" b="1">
                        <a:effectLst/>
                        <a:latin typeface="+mn-lt"/>
                        <a:ea typeface="Arial" panose="020B0604020202020204" pitchFamily="34" charset="0"/>
                      </a:endParaRPr>
                    </a:p>
                  </a:txBody>
                  <a:tcPr marL="58636" marR="58636" marT="58636" marB="58636" anchor="ctr"/>
                </a:tc>
                <a:tc>
                  <a:txBody>
                    <a:bodyPr/>
                    <a:lstStyle/>
                    <a:p>
                      <a:pPr algn="ctr">
                        <a:lnSpc>
                          <a:spcPct val="115000"/>
                        </a:lnSpc>
                      </a:pPr>
                      <a:r>
                        <a:rPr lang="en-GB" sz="1800" b="1">
                          <a:effectLst/>
                        </a:rPr>
                        <a:t>Internet.nl evaluation</a:t>
                      </a:r>
                      <a:endParaRPr lang="en-PT" sz="1800" b="1">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2681443068"/>
                  </a:ext>
                </a:extLst>
              </a:tr>
              <a:tr h="607436">
                <a:tc>
                  <a:txBody>
                    <a:bodyPr/>
                    <a:lstStyle/>
                    <a:p>
                      <a:pPr>
                        <a:lnSpc>
                          <a:spcPct val="115000"/>
                        </a:lnSpc>
                      </a:pPr>
                      <a:r>
                        <a:rPr lang="en-GB" sz="1800" b="1">
                          <a:effectLst/>
                        </a:rPr>
                        <a:t>OVH</a:t>
                      </a:r>
                      <a:endParaRPr lang="en-PT" sz="1800" b="1">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8636" marR="58636" marT="58636" marB="58636" anchor="ctr"/>
                </a:tc>
                <a:tc>
                  <a:txBody>
                    <a:bodyPr/>
                    <a:lstStyle/>
                    <a:p>
                      <a:pPr algn="ctr">
                        <a:lnSpc>
                          <a:spcPct val="115000"/>
                        </a:lnSpc>
                      </a:pPr>
                      <a:r>
                        <a:rPr lang="en-GB" sz="1800" b="1">
                          <a:effectLst/>
                        </a:rPr>
                        <a:t>94%</a:t>
                      </a:r>
                      <a:endParaRPr lang="en-PT" sz="1800" b="1">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672576193"/>
                  </a:ext>
                </a:extLst>
              </a:tr>
              <a:tr h="607436">
                <a:tc>
                  <a:txBody>
                    <a:bodyPr/>
                    <a:lstStyle/>
                    <a:p>
                      <a:pPr>
                        <a:lnSpc>
                          <a:spcPct val="115000"/>
                        </a:lnSpc>
                      </a:pPr>
                      <a:r>
                        <a:rPr lang="en-GB" sz="1800" b="1" dirty="0" err="1">
                          <a:effectLst/>
                        </a:rPr>
                        <a:t>www.tribunalconstitucional.pt</a:t>
                      </a:r>
                      <a:endParaRPr lang="en-PT" sz="1800" b="1" dirty="0">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8636" marR="58636" marT="58636" marB="58636" anchor="ctr"/>
                </a:tc>
                <a:tc>
                  <a:txBody>
                    <a:bodyPr/>
                    <a:lstStyle/>
                    <a:p>
                      <a:pPr algn="ctr">
                        <a:lnSpc>
                          <a:spcPct val="115000"/>
                        </a:lnSpc>
                      </a:pPr>
                      <a:r>
                        <a:rPr lang="en-GB" sz="1800" b="1" dirty="0">
                          <a:effectLst/>
                        </a:rPr>
                        <a:t>27%</a:t>
                      </a:r>
                      <a:endParaRPr lang="en-PT" sz="1800" b="1" dirty="0">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303683875"/>
                  </a:ext>
                </a:extLst>
              </a:tr>
              <a:tr h="607436">
                <a:tc>
                  <a:txBody>
                    <a:bodyPr/>
                    <a:lstStyle/>
                    <a:p>
                      <a:pPr>
                        <a:lnSpc>
                          <a:spcPct val="115000"/>
                        </a:lnSpc>
                      </a:pPr>
                      <a:r>
                        <a:rPr lang="en-GB" sz="1800" b="1">
                          <a:effectLst/>
                        </a:rPr>
                        <a:t>cne.pt</a:t>
                      </a:r>
                      <a:endParaRPr lang="en-PT" sz="1800" b="1">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algn="ctr">
                        <a:lnSpc>
                          <a:spcPct val="115000"/>
                        </a:lnSpc>
                      </a:pPr>
                      <a:r>
                        <a:rPr lang="en-GB" sz="1800" b="1">
                          <a:effectLst/>
                        </a:rPr>
                        <a:t>6%</a:t>
                      </a:r>
                      <a:endParaRPr lang="en-PT" sz="1800" b="1">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3477076039"/>
                  </a:ext>
                </a:extLst>
              </a:tr>
              <a:tr h="607436">
                <a:tc>
                  <a:txBody>
                    <a:bodyPr/>
                    <a:lstStyle/>
                    <a:p>
                      <a:pPr>
                        <a:lnSpc>
                          <a:spcPct val="115000"/>
                        </a:lnSpc>
                      </a:pPr>
                      <a:r>
                        <a:rPr lang="en-GB" sz="1800" b="1" dirty="0" err="1">
                          <a:effectLst/>
                        </a:rPr>
                        <a:t>inem.pt</a:t>
                      </a:r>
                      <a:endParaRPr lang="en-PT" sz="1800" b="1" dirty="0">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8636" marR="58636" marT="58636" marB="58636" anchor="ctr"/>
                </a:tc>
                <a:tc>
                  <a:txBody>
                    <a:bodyPr/>
                    <a:lstStyle/>
                    <a:p>
                      <a:pPr algn="ctr">
                        <a:lnSpc>
                          <a:spcPct val="115000"/>
                        </a:lnSpc>
                      </a:pPr>
                      <a:r>
                        <a:rPr lang="en-GB" sz="1800" b="1" dirty="0">
                          <a:effectLst/>
                        </a:rPr>
                        <a:t>68%</a:t>
                      </a:r>
                      <a:endParaRPr lang="en-PT" sz="1800" b="1" dirty="0">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75303654"/>
                  </a:ext>
                </a:extLst>
              </a:tr>
              <a:tr h="607436">
                <a:tc>
                  <a:txBody>
                    <a:bodyPr/>
                    <a:lstStyle/>
                    <a:p>
                      <a:pPr>
                        <a:lnSpc>
                          <a:spcPct val="115000"/>
                        </a:lnSpc>
                      </a:pPr>
                      <a:r>
                        <a:rPr lang="en-GB" sz="1800" b="1">
                          <a:effectLst/>
                        </a:rPr>
                        <a:t>covid19.min-saude.pt</a:t>
                      </a:r>
                      <a:endParaRPr lang="en-PT" sz="1800" b="1">
                        <a:effectLst/>
                        <a:latin typeface="+mn-lt"/>
                        <a:ea typeface="Arial" panose="020B0604020202020204" pitchFamily="34" charset="0"/>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8636" marR="58636" marT="58636" marB="58636" anchor="ctr"/>
                </a:tc>
                <a:tc>
                  <a:txBody>
                    <a:bodyPr/>
                    <a:lstStyle/>
                    <a:p>
                      <a:pPr algn="ctr">
                        <a:lnSpc>
                          <a:spcPct val="115000"/>
                        </a:lnSpc>
                      </a:pPr>
                      <a:r>
                        <a:rPr lang="en-GB" sz="1800" b="1">
                          <a:effectLst/>
                        </a:rPr>
                        <a:t>39%</a:t>
                      </a:r>
                      <a:endParaRPr lang="en-PT" sz="1800" b="1">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3214124835"/>
                  </a:ext>
                </a:extLst>
              </a:tr>
              <a:tr h="607436">
                <a:tc>
                  <a:txBody>
                    <a:bodyPr/>
                    <a:lstStyle/>
                    <a:p>
                      <a:pPr>
                        <a:lnSpc>
                          <a:spcPct val="115000"/>
                        </a:lnSpc>
                      </a:pPr>
                      <a:r>
                        <a:rPr lang="en-GB" sz="1800" b="1" dirty="0" err="1">
                          <a:effectLst/>
                        </a:rPr>
                        <a:t>sns.gov.pt</a:t>
                      </a:r>
                      <a:endParaRPr lang="en-PT" sz="1800" b="1" dirty="0">
                        <a:effectLst/>
                        <a:latin typeface="+mn-lt"/>
                        <a:ea typeface="Arial" panose="020B0604020202020204" pitchFamily="34" charset="0"/>
                      </a:endParaRPr>
                    </a:p>
                  </a:txBody>
                  <a:tcPr marL="23455" marR="23455"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58636" marR="58636" marT="58636" marB="58636" anchor="ctr"/>
                </a:tc>
                <a:tc>
                  <a:txBody>
                    <a:bodyPr/>
                    <a:lstStyle/>
                    <a:p>
                      <a:pPr algn="ctr">
                        <a:lnSpc>
                          <a:spcPct val="115000"/>
                        </a:lnSpc>
                      </a:pPr>
                      <a:r>
                        <a:rPr lang="en-GB" sz="1800" b="1">
                          <a:effectLst/>
                        </a:rPr>
                        <a:t>32%</a:t>
                      </a:r>
                      <a:endParaRPr lang="en-PT" sz="1800" b="1">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408775577"/>
                  </a:ext>
                </a:extLst>
              </a:tr>
              <a:tr h="607436">
                <a:tc>
                  <a:txBody>
                    <a:bodyPr/>
                    <a:lstStyle/>
                    <a:p>
                      <a:pPr>
                        <a:lnSpc>
                          <a:spcPct val="115000"/>
                        </a:lnSpc>
                      </a:pPr>
                      <a:r>
                        <a:rPr lang="en-GB" sz="1800" b="1">
                          <a:effectLst/>
                        </a:rPr>
                        <a:t>www.min-edu.pt</a:t>
                      </a:r>
                      <a:endParaRPr lang="en-PT" sz="1800" b="1">
                        <a:effectLst/>
                        <a:latin typeface="+mn-lt"/>
                        <a:ea typeface="Arial" panose="020B0604020202020204" pitchFamily="34" charset="0"/>
                      </a:endParaRPr>
                    </a:p>
                  </a:txBody>
                  <a:tcPr marL="23455" marR="23455"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58636" marR="58636" marT="58636" marB="58636" anchor="ctr"/>
                </a:tc>
                <a:tc>
                  <a:txBody>
                    <a:bodyPr/>
                    <a:lstStyle/>
                    <a:p>
                      <a:pPr algn="ctr">
                        <a:lnSpc>
                          <a:spcPct val="115000"/>
                        </a:lnSpc>
                      </a:pPr>
                      <a:r>
                        <a:rPr lang="en-GB" sz="1800" b="1" dirty="0">
                          <a:effectLst/>
                        </a:rPr>
                        <a:t>21%</a:t>
                      </a:r>
                      <a:endParaRPr lang="en-PT" sz="1800" b="1" dirty="0">
                        <a:effectLst/>
                        <a:latin typeface="+mn-lt"/>
                        <a:ea typeface="Arial" panose="020B0604020202020204" pitchFamily="34" charset="0"/>
                      </a:endParaRPr>
                    </a:p>
                  </a:txBody>
                  <a:tcPr marL="58636" marR="58636" marT="58636" marB="58636" anchor="ctr"/>
                </a:tc>
                <a:extLst>
                  <a:ext uri="{0D108BD9-81ED-4DB2-BD59-A6C34878D82A}">
                    <a16:rowId xmlns:a16="http://schemas.microsoft.com/office/drawing/2014/main" val="2748803556"/>
                  </a:ext>
                </a:extLst>
              </a:tr>
            </a:tbl>
          </a:graphicData>
        </a:graphic>
      </p:graphicFrame>
    </p:spTree>
    <p:extLst>
      <p:ext uri="{BB962C8B-B14F-4D97-AF65-F5344CB8AC3E}">
        <p14:creationId xmlns:p14="http://schemas.microsoft.com/office/powerpoint/2010/main" val="962303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7FA235-FD6A-1343-97DC-A7EFB9601437}"/>
              </a:ext>
            </a:extLst>
          </p:cNvPr>
          <p:cNvSpPr>
            <a:spLocks noGrp="1"/>
          </p:cNvSpPr>
          <p:nvPr>
            <p:ph type="title"/>
          </p:nvPr>
        </p:nvSpPr>
        <p:spPr>
          <a:xfrm>
            <a:off x="271463" y="184805"/>
            <a:ext cx="11587162" cy="1158220"/>
          </a:xfrm>
        </p:spPr>
        <p:txBody>
          <a:bodyPr vert="horz" lIns="91440" tIns="45720" rIns="91440" bIns="45720" rtlCol="0" anchor="ctr">
            <a:noAutofit/>
          </a:bodyPr>
          <a:lstStyle/>
          <a:p>
            <a:pPr algn="ctr"/>
            <a:r>
              <a:rPr lang="en-US" sz="4000" kern="1200" dirty="0"/>
              <a:t>Some Commercial Sites Security Assessment </a:t>
            </a:r>
          </a:p>
        </p:txBody>
      </p:sp>
      <p:graphicFrame>
        <p:nvGraphicFramePr>
          <p:cNvPr id="4" name="Table 3">
            <a:extLst>
              <a:ext uri="{FF2B5EF4-FFF2-40B4-BE49-F238E27FC236}">
                <a16:creationId xmlns:a16="http://schemas.microsoft.com/office/drawing/2014/main" id="{A1E82EDF-64A0-0741-A788-D6254371ADED}"/>
              </a:ext>
            </a:extLst>
          </p:cNvPr>
          <p:cNvGraphicFramePr>
            <a:graphicFrameLocks noGrp="1"/>
          </p:cNvGraphicFramePr>
          <p:nvPr>
            <p:extLst>
              <p:ext uri="{D42A27DB-BD31-4B8C-83A1-F6EECF244321}">
                <p14:modId xmlns:p14="http://schemas.microsoft.com/office/powerpoint/2010/main" val="3633137071"/>
              </p:ext>
            </p:extLst>
          </p:nvPr>
        </p:nvGraphicFramePr>
        <p:xfrm>
          <a:off x="795338" y="1214439"/>
          <a:ext cx="10539412" cy="5242806"/>
        </p:xfrm>
        <a:graphic>
          <a:graphicData uri="http://schemas.openxmlformats.org/drawingml/2006/table">
            <a:tbl>
              <a:tblPr firstRow="1" bandRow="1">
                <a:tableStyleId>{5C22544A-7EE6-4342-B048-85BDC9FD1C3A}</a:tableStyleId>
              </a:tblPr>
              <a:tblGrid>
                <a:gridCol w="2079534">
                  <a:extLst>
                    <a:ext uri="{9D8B030D-6E8A-4147-A177-3AD203B41FA5}">
                      <a16:colId xmlns:a16="http://schemas.microsoft.com/office/drawing/2014/main" val="2460859741"/>
                    </a:ext>
                  </a:extLst>
                </a:gridCol>
                <a:gridCol w="1354795">
                  <a:extLst>
                    <a:ext uri="{9D8B030D-6E8A-4147-A177-3AD203B41FA5}">
                      <a16:colId xmlns:a16="http://schemas.microsoft.com/office/drawing/2014/main" val="1459941590"/>
                    </a:ext>
                  </a:extLst>
                </a:gridCol>
                <a:gridCol w="1216311">
                  <a:extLst>
                    <a:ext uri="{9D8B030D-6E8A-4147-A177-3AD203B41FA5}">
                      <a16:colId xmlns:a16="http://schemas.microsoft.com/office/drawing/2014/main" val="2867880649"/>
                    </a:ext>
                  </a:extLst>
                </a:gridCol>
                <a:gridCol w="1309638">
                  <a:extLst>
                    <a:ext uri="{9D8B030D-6E8A-4147-A177-3AD203B41FA5}">
                      <a16:colId xmlns:a16="http://schemas.microsoft.com/office/drawing/2014/main" val="2025650050"/>
                    </a:ext>
                  </a:extLst>
                </a:gridCol>
                <a:gridCol w="2134525">
                  <a:extLst>
                    <a:ext uri="{9D8B030D-6E8A-4147-A177-3AD203B41FA5}">
                      <a16:colId xmlns:a16="http://schemas.microsoft.com/office/drawing/2014/main" val="2494373495"/>
                    </a:ext>
                  </a:extLst>
                </a:gridCol>
                <a:gridCol w="2444609">
                  <a:extLst>
                    <a:ext uri="{9D8B030D-6E8A-4147-A177-3AD203B41FA5}">
                      <a16:colId xmlns:a16="http://schemas.microsoft.com/office/drawing/2014/main" val="1870810120"/>
                    </a:ext>
                  </a:extLst>
                </a:gridCol>
              </a:tblGrid>
              <a:tr h="663676">
                <a:tc>
                  <a:txBody>
                    <a:bodyPr/>
                    <a:lstStyle/>
                    <a:p>
                      <a:pPr algn="ctr">
                        <a:lnSpc>
                          <a:spcPct val="115000"/>
                        </a:lnSpc>
                      </a:pPr>
                      <a:r>
                        <a:rPr lang="pt-PT" sz="1800" b="1">
                          <a:effectLst/>
                        </a:rPr>
                        <a:t> </a:t>
                      </a:r>
                      <a:endParaRPr lang="en-PT" sz="1800" b="1">
                        <a:effectLst/>
                      </a:endParaRPr>
                    </a:p>
                    <a:p>
                      <a:pPr algn="ctr">
                        <a:lnSpc>
                          <a:spcPct val="115000"/>
                        </a:lnSpc>
                      </a:pPr>
                      <a:r>
                        <a:rPr lang="en-GB" sz="1800" b="1">
                          <a:effectLst/>
                        </a:rPr>
                        <a:t>Site</a:t>
                      </a:r>
                      <a:endParaRPr lang="en-PT" sz="1800" b="1">
                        <a:effectLst/>
                        <a:latin typeface="Arial" panose="020B0604020202020204" pitchFamily="34" charset="0"/>
                        <a:ea typeface="Arial" panose="020B0604020202020204" pitchFamily="34" charset="0"/>
                      </a:endParaRPr>
                    </a:p>
                  </a:txBody>
                  <a:tcPr marL="47605" marR="47605" marT="47605" marB="47605" anchor="ctr"/>
                </a:tc>
                <a:tc>
                  <a:txBody>
                    <a:bodyPr/>
                    <a:lstStyle/>
                    <a:p>
                      <a:pPr algn="ctr">
                        <a:lnSpc>
                          <a:spcPct val="115000"/>
                        </a:lnSpc>
                      </a:pPr>
                      <a:r>
                        <a:rPr lang="en-GB" sz="1800" b="1" dirty="0">
                          <a:effectLst/>
                        </a:rPr>
                        <a:t> </a:t>
                      </a:r>
                      <a:endParaRPr lang="en-PT" sz="1800" b="1" dirty="0">
                        <a:effectLst/>
                      </a:endParaRPr>
                    </a:p>
                    <a:p>
                      <a:pPr algn="ctr">
                        <a:lnSpc>
                          <a:spcPct val="115000"/>
                        </a:lnSpc>
                      </a:pPr>
                      <a:r>
                        <a:rPr lang="en-GB" sz="1800" b="1" dirty="0">
                          <a:effectLst/>
                        </a:rPr>
                        <a:t>IPv6</a:t>
                      </a:r>
                      <a:endParaRPr lang="en-PT" sz="1800" b="1" dirty="0">
                        <a:effectLst/>
                        <a:latin typeface="Arial" panose="020B0604020202020204" pitchFamily="34" charset="0"/>
                        <a:ea typeface="Arial" panose="020B0604020202020204" pitchFamily="34" charset="0"/>
                      </a:endParaRPr>
                    </a:p>
                  </a:txBody>
                  <a:tcPr marL="47605" marR="47605" marT="47605" marB="47605" anchor="ctr"/>
                </a:tc>
                <a:tc>
                  <a:txBody>
                    <a:bodyPr/>
                    <a:lstStyle/>
                    <a:p>
                      <a:pPr>
                        <a:lnSpc>
                          <a:spcPct val="115000"/>
                        </a:lnSpc>
                      </a:pPr>
                      <a:r>
                        <a:rPr lang="en-GB" sz="1800" b="1">
                          <a:effectLst/>
                        </a:rPr>
                        <a:t> </a:t>
                      </a:r>
                      <a:endParaRPr lang="en-PT" sz="1800" b="1">
                        <a:effectLst/>
                      </a:endParaRPr>
                    </a:p>
                    <a:p>
                      <a:pPr>
                        <a:lnSpc>
                          <a:spcPct val="115000"/>
                        </a:lnSpc>
                      </a:pPr>
                      <a:r>
                        <a:rPr lang="en-GB" sz="1800" b="1">
                          <a:effectLst/>
                        </a:rPr>
                        <a:t>DNSSEC</a:t>
                      </a:r>
                      <a:endParaRPr lang="en-PT" sz="1800" b="1">
                        <a:effectLst/>
                        <a:latin typeface="Arial" panose="020B0604020202020204" pitchFamily="34" charset="0"/>
                        <a:ea typeface="Arial" panose="020B0604020202020204" pitchFamily="34" charset="0"/>
                      </a:endParaRPr>
                    </a:p>
                  </a:txBody>
                  <a:tcPr marL="47605" marR="47605" marT="47605" marB="47605" anchor="ctr"/>
                </a:tc>
                <a:tc>
                  <a:txBody>
                    <a:bodyPr/>
                    <a:lstStyle/>
                    <a:p>
                      <a:pPr algn="ctr">
                        <a:lnSpc>
                          <a:spcPct val="115000"/>
                        </a:lnSpc>
                      </a:pPr>
                      <a:r>
                        <a:rPr lang="en-GB" sz="1800" b="1">
                          <a:effectLst/>
                        </a:rPr>
                        <a:t>HTTPS</a:t>
                      </a:r>
                      <a:endParaRPr lang="en-PT" sz="1800" b="1">
                        <a:effectLst/>
                      </a:endParaRPr>
                    </a:p>
                    <a:p>
                      <a:pPr algn="ctr">
                        <a:lnSpc>
                          <a:spcPct val="115000"/>
                        </a:lnSpc>
                      </a:pPr>
                      <a:r>
                        <a:rPr lang="en-GB" sz="1800" b="1">
                          <a:effectLst/>
                        </a:rPr>
                        <a:t>available</a:t>
                      </a:r>
                      <a:endParaRPr lang="en-PT" sz="1800" b="1">
                        <a:effectLst/>
                        <a:latin typeface="Arial" panose="020B0604020202020204" pitchFamily="34" charset="0"/>
                        <a:ea typeface="Arial" panose="020B0604020202020204" pitchFamily="34" charset="0"/>
                      </a:endParaRPr>
                    </a:p>
                  </a:txBody>
                  <a:tcPr marL="47605" marR="47605" marT="47605" marB="47605" anchor="ctr"/>
                </a:tc>
                <a:tc>
                  <a:txBody>
                    <a:bodyPr/>
                    <a:lstStyle/>
                    <a:p>
                      <a:pPr algn="ctr">
                        <a:lnSpc>
                          <a:spcPct val="115000"/>
                        </a:lnSpc>
                      </a:pPr>
                      <a:r>
                        <a:rPr lang="en-GB" sz="1800" b="1">
                          <a:effectLst/>
                        </a:rPr>
                        <a:t>TLS characteristics</a:t>
                      </a:r>
                      <a:endParaRPr lang="en-PT" sz="1800" b="1">
                        <a:effectLst/>
                        <a:latin typeface="Arial" panose="020B0604020202020204" pitchFamily="34" charset="0"/>
                        <a:ea typeface="Arial" panose="020B0604020202020204" pitchFamily="34" charset="0"/>
                      </a:endParaRPr>
                    </a:p>
                  </a:txBody>
                  <a:tcPr marL="47605" marR="47605" marT="47605" marB="47605" anchor="ctr"/>
                </a:tc>
                <a:tc>
                  <a:txBody>
                    <a:bodyPr/>
                    <a:lstStyle/>
                    <a:p>
                      <a:pPr algn="ctr">
                        <a:lnSpc>
                          <a:spcPct val="115000"/>
                        </a:lnSpc>
                      </a:pPr>
                      <a:r>
                        <a:rPr lang="en-GB" sz="1800" b="1">
                          <a:effectLst/>
                        </a:rPr>
                        <a:t>Internet.nl evaluation</a:t>
                      </a:r>
                      <a:endParaRPr lang="en-PT" sz="1800" b="1">
                        <a:effectLst/>
                        <a:latin typeface="Arial" panose="020B0604020202020204" pitchFamily="34" charset="0"/>
                        <a:ea typeface="Arial" panose="020B0604020202020204" pitchFamily="34" charset="0"/>
                      </a:endParaRPr>
                    </a:p>
                  </a:txBody>
                  <a:tcPr marL="47605" marR="47605" marT="47605" marB="47605" anchor="ctr"/>
                </a:tc>
                <a:extLst>
                  <a:ext uri="{0D108BD9-81ED-4DB2-BD59-A6C34878D82A}">
                    <a16:rowId xmlns:a16="http://schemas.microsoft.com/office/drawing/2014/main" val="1331690683"/>
                  </a:ext>
                </a:extLst>
              </a:tr>
              <a:tr h="453698">
                <a:tc>
                  <a:txBody>
                    <a:bodyPr/>
                    <a:lstStyle/>
                    <a:p>
                      <a:pPr>
                        <a:lnSpc>
                          <a:spcPct val="115000"/>
                        </a:lnSpc>
                      </a:pPr>
                      <a:r>
                        <a:rPr lang="en-GB" sz="1800" b="1">
                          <a:effectLst/>
                        </a:rPr>
                        <a:t>OVH</a:t>
                      </a:r>
                      <a:endParaRPr lang="en-PT" sz="1800" b="1">
                        <a:effectLst/>
                        <a:latin typeface="Arial" panose="020B0604020202020204" pitchFamily="34" charset="0"/>
                        <a:ea typeface="Arial" panose="020B0604020202020204" pitchFamily="34" charset="0"/>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7605" marR="47605" marT="47605" marB="47605" anchor="ctr"/>
                </a:tc>
                <a:tc>
                  <a:txBody>
                    <a:bodyPr/>
                    <a:lstStyle/>
                    <a:p>
                      <a:pPr algn="ctr">
                        <a:lnSpc>
                          <a:spcPct val="115000"/>
                        </a:lnSpc>
                      </a:pPr>
                      <a:r>
                        <a:rPr lang="en-GB" sz="1800" b="1">
                          <a:effectLst/>
                        </a:rPr>
                        <a:t>94%</a:t>
                      </a:r>
                      <a:endParaRPr lang="en-PT" sz="1800" b="1">
                        <a:effectLst/>
                        <a:latin typeface="Arial" panose="020B0604020202020204" pitchFamily="34" charset="0"/>
                        <a:ea typeface="Arial" panose="020B0604020202020204" pitchFamily="34" charset="0"/>
                      </a:endParaRPr>
                    </a:p>
                  </a:txBody>
                  <a:tcPr marL="47605" marR="47605" marT="47605" marB="47605" anchor="ctr"/>
                </a:tc>
                <a:extLst>
                  <a:ext uri="{0D108BD9-81ED-4DB2-BD59-A6C34878D82A}">
                    <a16:rowId xmlns:a16="http://schemas.microsoft.com/office/drawing/2014/main" val="2663779386"/>
                  </a:ext>
                </a:extLst>
              </a:tr>
              <a:tr h="453698">
                <a:tc>
                  <a:txBody>
                    <a:bodyPr/>
                    <a:lstStyle/>
                    <a:p>
                      <a:pPr>
                        <a:lnSpc>
                          <a:spcPct val="115000"/>
                        </a:lnSpc>
                      </a:pPr>
                      <a:r>
                        <a:rPr lang="en-GB" sz="1800" b="1">
                          <a:effectLst/>
                        </a:rPr>
                        <a:t>olx.pt</a:t>
                      </a:r>
                      <a:endParaRPr lang="en-PT" sz="1800" b="1">
                        <a:effectLst/>
                        <a:latin typeface="Arial" panose="020B0604020202020204" pitchFamily="34" charset="0"/>
                        <a:ea typeface="Arial" panose="020B0604020202020204" pitchFamily="34" charset="0"/>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Partial</a:t>
                      </a:r>
                    </a:p>
                  </a:txBody>
                  <a:tcPr marL="47605" marR="47605" marT="47605" marB="47605" anchor="ctr"/>
                </a:tc>
                <a:tc>
                  <a:txBody>
                    <a:bodyPr/>
                    <a:lstStyle/>
                    <a:p>
                      <a:pPr algn="ctr">
                        <a:lnSpc>
                          <a:spcPct val="115000"/>
                        </a:lnSpc>
                      </a:pPr>
                      <a:r>
                        <a:rPr lang="en-GB" sz="1800" b="1" dirty="0">
                          <a:effectLst/>
                        </a:rPr>
                        <a:t>49%</a:t>
                      </a:r>
                      <a:endParaRPr lang="en-PT" sz="1800" b="1" dirty="0">
                        <a:effectLst/>
                        <a:latin typeface="Arial" panose="020B0604020202020204" pitchFamily="34" charset="0"/>
                        <a:ea typeface="Arial" panose="020B0604020202020204" pitchFamily="34" charset="0"/>
                      </a:endParaRPr>
                    </a:p>
                  </a:txBody>
                  <a:tcPr marL="47605" marR="47605" marT="47605" marB="47605" anchor="ctr"/>
                </a:tc>
                <a:extLst>
                  <a:ext uri="{0D108BD9-81ED-4DB2-BD59-A6C34878D82A}">
                    <a16:rowId xmlns:a16="http://schemas.microsoft.com/office/drawing/2014/main" val="1497814273"/>
                  </a:ext>
                </a:extLst>
              </a:tr>
              <a:tr h="453698">
                <a:tc>
                  <a:txBody>
                    <a:bodyPr/>
                    <a:lstStyle/>
                    <a:p>
                      <a:pPr>
                        <a:lnSpc>
                          <a:spcPct val="115000"/>
                        </a:lnSpc>
                      </a:pPr>
                      <a:r>
                        <a:rPr lang="en-GB" sz="1800" b="1">
                          <a:effectLst/>
                        </a:rPr>
                        <a:t>kuantokusta.pt</a:t>
                      </a:r>
                      <a:endParaRPr lang="en-PT" sz="1800" b="1">
                        <a:effectLst/>
                        <a:latin typeface="Arial" panose="020B0604020202020204" pitchFamily="34" charset="0"/>
                        <a:ea typeface="Arial" panose="020B0604020202020204" pitchFamily="34" charset="0"/>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7605" marR="47605" marT="47605" marB="47605" anchor="ctr"/>
                </a:tc>
                <a:tc>
                  <a:txBody>
                    <a:bodyPr/>
                    <a:lstStyle/>
                    <a:p>
                      <a:pPr algn="ctr">
                        <a:lnSpc>
                          <a:spcPct val="115000"/>
                        </a:lnSpc>
                      </a:pPr>
                      <a:r>
                        <a:rPr lang="en-GB" sz="1800" b="1" dirty="0">
                          <a:effectLst/>
                        </a:rPr>
                        <a:t>47%</a:t>
                      </a:r>
                      <a:endParaRPr lang="en-PT" sz="1800" b="1" dirty="0">
                        <a:effectLst/>
                        <a:latin typeface="Arial" panose="020B0604020202020204" pitchFamily="34" charset="0"/>
                        <a:ea typeface="Arial" panose="020B0604020202020204" pitchFamily="34" charset="0"/>
                      </a:endParaRPr>
                    </a:p>
                  </a:txBody>
                  <a:tcPr marL="47605" marR="47605" marT="47605" marB="47605" anchor="ctr"/>
                </a:tc>
                <a:extLst>
                  <a:ext uri="{0D108BD9-81ED-4DB2-BD59-A6C34878D82A}">
                    <a16:rowId xmlns:a16="http://schemas.microsoft.com/office/drawing/2014/main" val="1304509770"/>
                  </a:ext>
                </a:extLst>
              </a:tr>
              <a:tr h="453698">
                <a:tc>
                  <a:txBody>
                    <a:bodyPr/>
                    <a:lstStyle/>
                    <a:p>
                      <a:pPr>
                        <a:lnSpc>
                          <a:spcPct val="115000"/>
                        </a:lnSpc>
                      </a:pPr>
                      <a:r>
                        <a:rPr lang="en-GB" sz="1800" b="1">
                          <a:effectLst/>
                        </a:rPr>
                        <a:t>wook.pt</a:t>
                      </a:r>
                      <a:endParaRPr lang="en-PT" sz="1800" b="1">
                        <a:effectLst/>
                        <a:latin typeface="Arial" panose="020B0604020202020204" pitchFamily="34" charset="0"/>
                        <a:ea typeface="Arial" panose="020B0604020202020204" pitchFamily="34" charset="0"/>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7605" marR="47605" marT="47605" marB="47605" anchor="ctr"/>
                </a:tc>
                <a:tc>
                  <a:txBody>
                    <a:bodyPr/>
                    <a:lstStyle/>
                    <a:p>
                      <a:pPr algn="ctr">
                        <a:lnSpc>
                          <a:spcPct val="115000"/>
                        </a:lnSpc>
                      </a:pPr>
                      <a:r>
                        <a:rPr lang="en-GB" sz="1800" b="1" dirty="0">
                          <a:effectLst/>
                        </a:rPr>
                        <a:t>34%</a:t>
                      </a:r>
                      <a:endParaRPr lang="en-PT" sz="1800" b="1" dirty="0">
                        <a:effectLst/>
                        <a:latin typeface="Arial" panose="020B0604020202020204" pitchFamily="34" charset="0"/>
                        <a:ea typeface="Arial" panose="020B0604020202020204" pitchFamily="34" charset="0"/>
                      </a:endParaRPr>
                    </a:p>
                  </a:txBody>
                  <a:tcPr marL="47605" marR="47605" marT="47605" marB="47605" anchor="ctr"/>
                </a:tc>
                <a:extLst>
                  <a:ext uri="{0D108BD9-81ED-4DB2-BD59-A6C34878D82A}">
                    <a16:rowId xmlns:a16="http://schemas.microsoft.com/office/drawing/2014/main" val="1985378114"/>
                  </a:ext>
                </a:extLst>
              </a:tr>
              <a:tr h="453698">
                <a:tc>
                  <a:txBody>
                    <a:bodyPr/>
                    <a:lstStyle/>
                    <a:p>
                      <a:pPr>
                        <a:lnSpc>
                          <a:spcPct val="115000"/>
                        </a:lnSpc>
                      </a:pPr>
                      <a:r>
                        <a:rPr lang="en-GB" sz="1800" b="1">
                          <a:effectLst/>
                        </a:rPr>
                        <a:t>custojusto.pt</a:t>
                      </a:r>
                      <a:endParaRPr lang="en-PT" sz="1800" b="1">
                        <a:effectLst/>
                        <a:latin typeface="Arial" panose="020B0604020202020204" pitchFamily="34" charset="0"/>
                        <a:ea typeface="Arial" panose="020B0604020202020204" pitchFamily="34" charset="0"/>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7605" marR="47605" marT="47605" marB="47605" anchor="ctr"/>
                </a:tc>
                <a:tc>
                  <a:txBody>
                    <a:bodyPr/>
                    <a:lstStyle/>
                    <a:p>
                      <a:pPr algn="ctr">
                        <a:lnSpc>
                          <a:spcPct val="115000"/>
                        </a:lnSpc>
                      </a:pPr>
                      <a:r>
                        <a:rPr lang="en-GB" sz="1800" b="1" dirty="0">
                          <a:effectLst/>
                        </a:rPr>
                        <a:t>66%</a:t>
                      </a:r>
                      <a:endParaRPr lang="en-PT" sz="1800" b="1" dirty="0">
                        <a:effectLst/>
                        <a:latin typeface="Arial" panose="020B0604020202020204" pitchFamily="34" charset="0"/>
                        <a:ea typeface="Arial" panose="020B0604020202020204" pitchFamily="34" charset="0"/>
                      </a:endParaRPr>
                    </a:p>
                  </a:txBody>
                  <a:tcPr marL="47605" marR="47605" marT="47605" marB="47605" anchor="ctr"/>
                </a:tc>
                <a:extLst>
                  <a:ext uri="{0D108BD9-81ED-4DB2-BD59-A6C34878D82A}">
                    <a16:rowId xmlns:a16="http://schemas.microsoft.com/office/drawing/2014/main" val="599499991"/>
                  </a:ext>
                </a:extLst>
              </a:tr>
              <a:tr h="453698">
                <a:tc>
                  <a:txBody>
                    <a:bodyPr/>
                    <a:lstStyle/>
                    <a:p>
                      <a:pPr>
                        <a:lnSpc>
                          <a:spcPct val="115000"/>
                        </a:lnSpc>
                      </a:pPr>
                      <a:r>
                        <a:rPr lang="en-GB" sz="1800" b="1">
                          <a:effectLst/>
                        </a:rPr>
                        <a:t>proteste.pt</a:t>
                      </a:r>
                      <a:endParaRPr lang="en-PT" sz="1800" b="1">
                        <a:effectLst/>
                        <a:latin typeface="Arial" panose="020B0604020202020204" pitchFamily="34" charset="0"/>
                        <a:ea typeface="Arial" panose="020B0604020202020204" pitchFamily="34" charset="0"/>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7605" marR="47605" marT="47605" marB="47605" anchor="ctr"/>
                </a:tc>
                <a:tc>
                  <a:txBody>
                    <a:bodyPr/>
                    <a:lstStyle/>
                    <a:p>
                      <a:pPr algn="ctr">
                        <a:lnSpc>
                          <a:spcPct val="115000"/>
                        </a:lnSpc>
                      </a:pPr>
                      <a:r>
                        <a:rPr lang="en-GB" sz="1800" b="1" dirty="0">
                          <a:effectLst/>
                        </a:rPr>
                        <a:t>47%</a:t>
                      </a:r>
                      <a:endParaRPr lang="en-PT" sz="1800" b="1" dirty="0">
                        <a:effectLst/>
                        <a:latin typeface="Arial" panose="020B0604020202020204" pitchFamily="34" charset="0"/>
                        <a:ea typeface="Arial" panose="020B0604020202020204" pitchFamily="34" charset="0"/>
                      </a:endParaRPr>
                    </a:p>
                  </a:txBody>
                  <a:tcPr marL="47605" marR="47605" marT="47605" marB="47605" anchor="ctr"/>
                </a:tc>
                <a:extLst>
                  <a:ext uri="{0D108BD9-81ED-4DB2-BD59-A6C34878D82A}">
                    <a16:rowId xmlns:a16="http://schemas.microsoft.com/office/drawing/2014/main" val="2961766250"/>
                  </a:ext>
                </a:extLst>
              </a:tr>
              <a:tr h="453698">
                <a:tc>
                  <a:txBody>
                    <a:bodyPr/>
                    <a:lstStyle/>
                    <a:p>
                      <a:pPr>
                        <a:lnSpc>
                          <a:spcPct val="115000"/>
                        </a:lnSpc>
                      </a:pPr>
                      <a:r>
                        <a:rPr lang="en-GB" sz="1800" b="1">
                          <a:effectLst/>
                          <a:hlinkClick r:id="rId2"/>
                        </a:rPr>
                        <a:t>continente.pt</a:t>
                      </a:r>
                      <a:endParaRPr lang="en-PT" sz="1800" b="1">
                        <a:effectLst/>
                        <a:latin typeface="Arial" panose="020B0604020202020204" pitchFamily="34" charset="0"/>
                        <a:ea typeface="Arial" panose="020B0604020202020204" pitchFamily="34" charset="0"/>
                      </a:endParaRPr>
                    </a:p>
                  </a:txBody>
                  <a:tcPr marL="19042" marR="1904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7605" marR="47605" marT="47605" marB="47605" anchor="ctr"/>
                </a:tc>
                <a:tc>
                  <a:txBody>
                    <a:bodyPr/>
                    <a:lstStyle/>
                    <a:p>
                      <a:pPr algn="ctr">
                        <a:lnSpc>
                          <a:spcPct val="115000"/>
                        </a:lnSpc>
                      </a:pPr>
                      <a:r>
                        <a:rPr lang="en-GB" sz="1800" b="1" dirty="0">
                          <a:effectLst/>
                        </a:rPr>
                        <a:t>49%</a:t>
                      </a:r>
                      <a:endParaRPr lang="en-PT" sz="1800" b="1" dirty="0">
                        <a:effectLst/>
                        <a:latin typeface="Arial" panose="020B0604020202020204" pitchFamily="34" charset="0"/>
                        <a:ea typeface="Arial" panose="020B0604020202020204" pitchFamily="34" charset="0"/>
                      </a:endParaRPr>
                    </a:p>
                  </a:txBody>
                  <a:tcPr marL="47605" marR="47605" marT="47605" marB="47605" anchor="ctr"/>
                </a:tc>
                <a:extLst>
                  <a:ext uri="{0D108BD9-81ED-4DB2-BD59-A6C34878D82A}">
                    <a16:rowId xmlns:a16="http://schemas.microsoft.com/office/drawing/2014/main" val="1655908989"/>
                  </a:ext>
                </a:extLst>
              </a:tr>
              <a:tr h="453698">
                <a:tc>
                  <a:txBody>
                    <a:bodyPr/>
                    <a:lstStyle/>
                    <a:p>
                      <a:pPr>
                        <a:lnSpc>
                          <a:spcPct val="115000"/>
                        </a:lnSpc>
                      </a:pPr>
                      <a:r>
                        <a:rPr lang="en-GB" sz="1800" b="1">
                          <a:effectLst/>
                          <a:hlinkClick r:id="rId3"/>
                        </a:rPr>
                        <a:t>leroymerlin.pt</a:t>
                      </a:r>
                      <a:endParaRPr lang="en-PT" sz="1800" b="1">
                        <a:effectLst/>
                        <a:latin typeface="Arial" panose="020B0604020202020204" pitchFamily="34" charset="0"/>
                        <a:ea typeface="Arial" panose="020B0604020202020204" pitchFamily="34" charset="0"/>
                      </a:endParaRPr>
                    </a:p>
                  </a:txBody>
                  <a:tcPr marL="19042" marR="1904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7605" marR="47605" marT="47605" marB="47605" anchor="ctr"/>
                </a:tc>
                <a:tc>
                  <a:txBody>
                    <a:bodyPr/>
                    <a:lstStyle/>
                    <a:p>
                      <a:pPr algn="ctr">
                        <a:lnSpc>
                          <a:spcPct val="115000"/>
                        </a:lnSpc>
                      </a:pPr>
                      <a:r>
                        <a:rPr lang="en-GB" sz="1800" b="1" dirty="0">
                          <a:effectLst/>
                        </a:rPr>
                        <a:t>52%</a:t>
                      </a:r>
                      <a:endParaRPr lang="en-PT" sz="1800" b="1" dirty="0">
                        <a:effectLst/>
                        <a:latin typeface="Arial" panose="020B0604020202020204" pitchFamily="34" charset="0"/>
                        <a:ea typeface="Arial" panose="020B0604020202020204" pitchFamily="34" charset="0"/>
                      </a:endParaRPr>
                    </a:p>
                  </a:txBody>
                  <a:tcPr marL="47605" marR="47605" marT="47605" marB="47605" anchor="ctr"/>
                </a:tc>
                <a:extLst>
                  <a:ext uri="{0D108BD9-81ED-4DB2-BD59-A6C34878D82A}">
                    <a16:rowId xmlns:a16="http://schemas.microsoft.com/office/drawing/2014/main" val="3321818696"/>
                  </a:ext>
                </a:extLst>
              </a:tr>
              <a:tr h="453698">
                <a:tc>
                  <a:txBody>
                    <a:bodyPr/>
                    <a:lstStyle/>
                    <a:p>
                      <a:pPr>
                        <a:lnSpc>
                          <a:spcPct val="115000"/>
                        </a:lnSpc>
                      </a:pPr>
                      <a:r>
                        <a:rPr lang="en-GB" sz="1800" b="1">
                          <a:effectLst/>
                          <a:hlinkClick r:id="rId4"/>
                        </a:rPr>
                        <a:t>elcorteingles.pt</a:t>
                      </a:r>
                      <a:endParaRPr lang="en-PT" sz="1800" b="1">
                        <a:effectLst/>
                        <a:latin typeface="Arial" panose="020B0604020202020204" pitchFamily="34" charset="0"/>
                        <a:ea typeface="Arial" panose="020B0604020202020204" pitchFamily="34" charset="0"/>
                      </a:endParaRPr>
                    </a:p>
                  </a:txBody>
                  <a:tcPr marL="19042" marR="1904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7605" marR="47605" marT="47605" marB="47605" anchor="ctr"/>
                </a:tc>
                <a:tc>
                  <a:txBody>
                    <a:bodyPr/>
                    <a:lstStyle/>
                    <a:p>
                      <a:pPr algn="ctr">
                        <a:lnSpc>
                          <a:spcPct val="115000"/>
                        </a:lnSpc>
                      </a:pPr>
                      <a:r>
                        <a:rPr lang="en-GB" sz="1800" b="1" dirty="0">
                          <a:effectLst/>
                        </a:rPr>
                        <a:t>34%</a:t>
                      </a:r>
                      <a:endParaRPr lang="en-PT" sz="1800" b="1" dirty="0">
                        <a:effectLst/>
                        <a:latin typeface="Arial" panose="020B0604020202020204" pitchFamily="34" charset="0"/>
                        <a:ea typeface="Arial" panose="020B0604020202020204" pitchFamily="34" charset="0"/>
                      </a:endParaRPr>
                    </a:p>
                  </a:txBody>
                  <a:tcPr marL="47605" marR="47605" marT="47605" marB="47605" anchor="ctr"/>
                </a:tc>
                <a:extLst>
                  <a:ext uri="{0D108BD9-81ED-4DB2-BD59-A6C34878D82A}">
                    <a16:rowId xmlns:a16="http://schemas.microsoft.com/office/drawing/2014/main" val="1325172474"/>
                  </a:ext>
                </a:extLst>
              </a:tr>
              <a:tr h="453698">
                <a:tc>
                  <a:txBody>
                    <a:bodyPr/>
                    <a:lstStyle/>
                    <a:p>
                      <a:pPr>
                        <a:lnSpc>
                          <a:spcPct val="115000"/>
                        </a:lnSpc>
                      </a:pPr>
                      <a:r>
                        <a:rPr lang="en-GB" sz="1800" b="1">
                          <a:effectLst/>
                          <a:hlinkClick r:id="rId5"/>
                        </a:rPr>
                        <a:t>decathlon.pt</a:t>
                      </a:r>
                      <a:endParaRPr lang="en-PT" sz="1800" b="1">
                        <a:effectLst/>
                        <a:latin typeface="Arial" panose="020B0604020202020204" pitchFamily="34" charset="0"/>
                        <a:ea typeface="Arial" panose="020B0604020202020204" pitchFamily="34" charset="0"/>
                      </a:endParaRPr>
                    </a:p>
                  </a:txBody>
                  <a:tcPr marL="19042" marR="1904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47605" marR="47605" marT="47605" marB="47605"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Partial</a:t>
                      </a:r>
                    </a:p>
                  </a:txBody>
                  <a:tcPr marL="47605" marR="47605" marT="47605" marB="47605" anchor="ctr"/>
                </a:tc>
                <a:tc>
                  <a:txBody>
                    <a:bodyPr/>
                    <a:lstStyle/>
                    <a:p>
                      <a:pPr algn="ctr">
                        <a:lnSpc>
                          <a:spcPct val="115000"/>
                        </a:lnSpc>
                      </a:pPr>
                      <a:r>
                        <a:rPr lang="en-GB" sz="1800" b="1" dirty="0">
                          <a:effectLst/>
                        </a:rPr>
                        <a:t>49%</a:t>
                      </a:r>
                      <a:endParaRPr lang="en-PT" sz="1800" b="1" dirty="0">
                        <a:effectLst/>
                        <a:latin typeface="Arial" panose="020B0604020202020204" pitchFamily="34" charset="0"/>
                        <a:ea typeface="Arial" panose="020B0604020202020204" pitchFamily="34" charset="0"/>
                      </a:endParaRPr>
                    </a:p>
                  </a:txBody>
                  <a:tcPr marL="47605" marR="47605" marT="47605" marB="47605" anchor="ctr"/>
                </a:tc>
                <a:extLst>
                  <a:ext uri="{0D108BD9-81ED-4DB2-BD59-A6C34878D82A}">
                    <a16:rowId xmlns:a16="http://schemas.microsoft.com/office/drawing/2014/main" val="2525699354"/>
                  </a:ext>
                </a:extLst>
              </a:tr>
            </a:tbl>
          </a:graphicData>
        </a:graphic>
      </p:graphicFrame>
    </p:spTree>
    <p:extLst>
      <p:ext uri="{BB962C8B-B14F-4D97-AF65-F5344CB8AC3E}">
        <p14:creationId xmlns:p14="http://schemas.microsoft.com/office/powerpoint/2010/main" val="564557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D0405507-0524-4F48-88FC-C31902007179}"/>
              </a:ext>
            </a:extLst>
          </p:cNvPr>
          <p:cNvGraphicFramePr>
            <a:graphicFrameLocks noGrp="1"/>
          </p:cNvGraphicFramePr>
          <p:nvPr>
            <p:extLst>
              <p:ext uri="{D42A27DB-BD31-4B8C-83A1-F6EECF244321}">
                <p14:modId xmlns:p14="http://schemas.microsoft.com/office/powerpoint/2010/main" val="1437747827"/>
              </p:ext>
            </p:extLst>
          </p:nvPr>
        </p:nvGraphicFramePr>
        <p:xfrm>
          <a:off x="842962" y="1343025"/>
          <a:ext cx="10507786" cy="4947475"/>
        </p:xfrm>
        <a:graphic>
          <a:graphicData uri="http://schemas.openxmlformats.org/drawingml/2006/table">
            <a:tbl>
              <a:tblPr firstRow="1" bandRow="1">
                <a:tableStyleId>{5C22544A-7EE6-4342-B048-85BDC9FD1C3A}</a:tableStyleId>
              </a:tblPr>
              <a:tblGrid>
                <a:gridCol w="1649355">
                  <a:extLst>
                    <a:ext uri="{9D8B030D-6E8A-4147-A177-3AD203B41FA5}">
                      <a16:colId xmlns:a16="http://schemas.microsoft.com/office/drawing/2014/main" val="2653792559"/>
                    </a:ext>
                  </a:extLst>
                </a:gridCol>
                <a:gridCol w="1401520">
                  <a:extLst>
                    <a:ext uri="{9D8B030D-6E8A-4147-A177-3AD203B41FA5}">
                      <a16:colId xmlns:a16="http://schemas.microsoft.com/office/drawing/2014/main" val="444613896"/>
                    </a:ext>
                  </a:extLst>
                </a:gridCol>
                <a:gridCol w="1497287">
                  <a:extLst>
                    <a:ext uri="{9D8B030D-6E8A-4147-A177-3AD203B41FA5}">
                      <a16:colId xmlns:a16="http://schemas.microsoft.com/office/drawing/2014/main" val="689067039"/>
                    </a:ext>
                  </a:extLst>
                </a:gridCol>
                <a:gridCol w="1497287">
                  <a:extLst>
                    <a:ext uri="{9D8B030D-6E8A-4147-A177-3AD203B41FA5}">
                      <a16:colId xmlns:a16="http://schemas.microsoft.com/office/drawing/2014/main" val="2232435169"/>
                    </a:ext>
                  </a:extLst>
                </a:gridCol>
                <a:gridCol w="1497287">
                  <a:extLst>
                    <a:ext uri="{9D8B030D-6E8A-4147-A177-3AD203B41FA5}">
                      <a16:colId xmlns:a16="http://schemas.microsoft.com/office/drawing/2014/main" val="2125139415"/>
                    </a:ext>
                  </a:extLst>
                </a:gridCol>
                <a:gridCol w="1467763">
                  <a:extLst>
                    <a:ext uri="{9D8B030D-6E8A-4147-A177-3AD203B41FA5}">
                      <a16:colId xmlns:a16="http://schemas.microsoft.com/office/drawing/2014/main" val="559646991"/>
                    </a:ext>
                  </a:extLst>
                </a:gridCol>
                <a:gridCol w="1497287">
                  <a:extLst>
                    <a:ext uri="{9D8B030D-6E8A-4147-A177-3AD203B41FA5}">
                      <a16:colId xmlns:a16="http://schemas.microsoft.com/office/drawing/2014/main" val="2602219179"/>
                    </a:ext>
                  </a:extLst>
                </a:gridCol>
              </a:tblGrid>
              <a:tr h="956161">
                <a:tc>
                  <a:txBody>
                    <a:bodyPr/>
                    <a:lstStyle/>
                    <a:p>
                      <a:pPr algn="ctr">
                        <a:lnSpc>
                          <a:spcPct val="115000"/>
                        </a:lnSpc>
                      </a:pPr>
                      <a:r>
                        <a:rPr lang="pt-PT" sz="1800" b="1">
                          <a:effectLst/>
                        </a:rPr>
                        <a:t> </a:t>
                      </a:r>
                      <a:endParaRPr lang="en-PT" sz="1800" b="1">
                        <a:effectLst/>
                      </a:endParaRPr>
                    </a:p>
                    <a:p>
                      <a:pPr algn="ctr">
                        <a:lnSpc>
                          <a:spcPct val="115000"/>
                        </a:lnSpc>
                      </a:pPr>
                      <a:r>
                        <a:rPr lang="en-GB" sz="1800" b="1">
                          <a:effectLst/>
                        </a:rPr>
                        <a:t>Site</a:t>
                      </a:r>
                      <a:endParaRPr lang="en-PT" sz="1800" b="1">
                        <a:effectLst/>
                        <a:latin typeface="Arial" panose="020B0604020202020204" pitchFamily="34" charset="0"/>
                        <a:ea typeface="Arial" panose="020B0604020202020204" pitchFamily="34" charset="0"/>
                      </a:endParaRPr>
                    </a:p>
                  </a:txBody>
                  <a:tcPr marL="117029" marR="117029" marT="117029" marB="117029"/>
                </a:tc>
                <a:tc>
                  <a:txBody>
                    <a:bodyPr/>
                    <a:lstStyle/>
                    <a:p>
                      <a:pPr algn="ctr">
                        <a:lnSpc>
                          <a:spcPct val="115000"/>
                        </a:lnSpc>
                      </a:pPr>
                      <a:r>
                        <a:rPr lang="en-GB" sz="1800" b="1">
                          <a:effectLst/>
                        </a:rPr>
                        <a:t> </a:t>
                      </a:r>
                      <a:endParaRPr lang="en-PT" sz="1800" b="1">
                        <a:effectLst/>
                      </a:endParaRPr>
                    </a:p>
                    <a:p>
                      <a:pPr algn="ctr">
                        <a:lnSpc>
                          <a:spcPct val="115000"/>
                        </a:lnSpc>
                      </a:pPr>
                      <a:r>
                        <a:rPr lang="en-GB" sz="1800" b="1">
                          <a:effectLst/>
                        </a:rPr>
                        <a:t>IPv6</a:t>
                      </a:r>
                      <a:endParaRPr lang="en-PT" sz="1800" b="1">
                        <a:effectLst/>
                        <a:latin typeface="Arial" panose="020B0604020202020204" pitchFamily="34" charset="0"/>
                        <a:ea typeface="Arial" panose="020B0604020202020204" pitchFamily="34" charset="0"/>
                      </a:endParaRPr>
                    </a:p>
                  </a:txBody>
                  <a:tcPr marL="117029" marR="117029" marT="117029" marB="117029"/>
                </a:tc>
                <a:tc>
                  <a:txBody>
                    <a:bodyPr/>
                    <a:lstStyle/>
                    <a:p>
                      <a:pPr algn="ctr">
                        <a:lnSpc>
                          <a:spcPct val="115000"/>
                        </a:lnSpc>
                      </a:pPr>
                      <a:r>
                        <a:rPr lang="en-GB" sz="1800" b="1">
                          <a:effectLst/>
                        </a:rPr>
                        <a:t> </a:t>
                      </a:r>
                      <a:endParaRPr lang="en-PT" sz="1800" b="1">
                        <a:effectLst/>
                      </a:endParaRPr>
                    </a:p>
                    <a:p>
                      <a:pPr algn="ctr">
                        <a:lnSpc>
                          <a:spcPct val="115000"/>
                        </a:lnSpc>
                      </a:pPr>
                      <a:r>
                        <a:rPr lang="en-GB" sz="1800" b="1">
                          <a:effectLst/>
                        </a:rPr>
                        <a:t>DNSSEC</a:t>
                      </a:r>
                      <a:endParaRPr lang="en-PT" sz="1800" b="1">
                        <a:effectLst/>
                        <a:latin typeface="Arial" panose="020B0604020202020204" pitchFamily="34" charset="0"/>
                        <a:ea typeface="Arial" panose="020B0604020202020204" pitchFamily="34" charset="0"/>
                      </a:endParaRPr>
                    </a:p>
                  </a:txBody>
                  <a:tcPr marL="117029" marR="117029" marT="117029" marB="117029"/>
                </a:tc>
                <a:tc>
                  <a:txBody>
                    <a:bodyPr/>
                    <a:lstStyle/>
                    <a:p>
                      <a:pPr algn="ctr">
                        <a:lnSpc>
                          <a:spcPct val="115000"/>
                        </a:lnSpc>
                      </a:pPr>
                      <a:r>
                        <a:rPr lang="en-GB" sz="1800" b="1" dirty="0">
                          <a:effectLst/>
                        </a:rPr>
                        <a:t>SPF, DKIM, DMARC</a:t>
                      </a:r>
                      <a:endParaRPr lang="en-PT" sz="1800" b="1" dirty="0">
                        <a:effectLst/>
                        <a:latin typeface="Arial" panose="020B0604020202020204" pitchFamily="34" charset="0"/>
                        <a:ea typeface="Arial" panose="020B0604020202020204" pitchFamily="34" charset="0"/>
                      </a:endParaRPr>
                    </a:p>
                  </a:txBody>
                  <a:tcPr marL="117029" marR="117029" marT="117029" marB="117029"/>
                </a:tc>
                <a:tc>
                  <a:txBody>
                    <a:bodyPr/>
                    <a:lstStyle/>
                    <a:p>
                      <a:pPr algn="ctr">
                        <a:lnSpc>
                          <a:spcPct val="115000"/>
                        </a:lnSpc>
                      </a:pPr>
                      <a:r>
                        <a:rPr lang="en-GB" sz="1800" b="1">
                          <a:effectLst/>
                        </a:rPr>
                        <a:t> </a:t>
                      </a:r>
                      <a:endParaRPr lang="en-PT" sz="1800" b="1">
                        <a:effectLst/>
                      </a:endParaRPr>
                    </a:p>
                    <a:p>
                      <a:pPr algn="ctr">
                        <a:lnSpc>
                          <a:spcPct val="115000"/>
                        </a:lnSpc>
                      </a:pPr>
                      <a:r>
                        <a:rPr lang="en-GB" sz="1800" b="1">
                          <a:effectLst/>
                        </a:rPr>
                        <a:t>TLS support</a:t>
                      </a:r>
                      <a:endParaRPr lang="en-PT" sz="1800" b="1">
                        <a:effectLst/>
                        <a:latin typeface="Arial" panose="020B0604020202020204" pitchFamily="34" charset="0"/>
                        <a:ea typeface="Arial" panose="020B0604020202020204" pitchFamily="34" charset="0"/>
                      </a:endParaRPr>
                    </a:p>
                  </a:txBody>
                  <a:tcPr marL="117029" marR="117029" marT="117029" marB="117029"/>
                </a:tc>
                <a:tc>
                  <a:txBody>
                    <a:bodyPr/>
                    <a:lstStyle/>
                    <a:p>
                      <a:pPr algn="ctr">
                        <a:lnSpc>
                          <a:spcPct val="115000"/>
                        </a:lnSpc>
                      </a:pPr>
                      <a:r>
                        <a:rPr lang="en-GB" sz="1800" b="1">
                          <a:effectLst/>
                        </a:rPr>
                        <a:t> </a:t>
                      </a:r>
                      <a:endParaRPr lang="en-PT" sz="1800" b="1">
                        <a:effectLst/>
                      </a:endParaRPr>
                    </a:p>
                    <a:p>
                      <a:pPr algn="ctr">
                        <a:lnSpc>
                          <a:spcPct val="115000"/>
                        </a:lnSpc>
                      </a:pPr>
                      <a:r>
                        <a:rPr lang="en-GB" sz="1800" b="1">
                          <a:effectLst/>
                        </a:rPr>
                        <a:t>DANE</a:t>
                      </a:r>
                      <a:endParaRPr lang="en-PT" sz="1800" b="1">
                        <a:effectLst/>
                        <a:latin typeface="Arial" panose="020B0604020202020204" pitchFamily="34" charset="0"/>
                        <a:ea typeface="Arial" panose="020B0604020202020204" pitchFamily="34" charset="0"/>
                      </a:endParaRPr>
                    </a:p>
                  </a:txBody>
                  <a:tcPr marL="117029" marR="117029" marT="117029" marB="117029"/>
                </a:tc>
                <a:tc>
                  <a:txBody>
                    <a:bodyPr/>
                    <a:lstStyle/>
                    <a:p>
                      <a:pPr algn="ctr">
                        <a:lnSpc>
                          <a:spcPct val="115000"/>
                        </a:lnSpc>
                      </a:pPr>
                      <a:r>
                        <a:rPr lang="en-GB" sz="1800" b="1">
                          <a:effectLst/>
                        </a:rPr>
                        <a:t>Internet.nl evaluation</a:t>
                      </a:r>
                      <a:endParaRPr lang="en-PT" sz="1800" b="1">
                        <a:effectLst/>
                        <a:latin typeface="Arial" panose="020B0604020202020204" pitchFamily="34" charset="0"/>
                        <a:ea typeface="Arial" panose="020B0604020202020204" pitchFamily="34" charset="0"/>
                      </a:endParaRPr>
                    </a:p>
                  </a:txBody>
                  <a:tcPr marL="117029" marR="117029" marT="117029" marB="117029"/>
                </a:tc>
                <a:extLst>
                  <a:ext uri="{0D108BD9-81ED-4DB2-BD59-A6C34878D82A}">
                    <a16:rowId xmlns:a16="http://schemas.microsoft.com/office/drawing/2014/main" val="4125015594"/>
                  </a:ext>
                </a:extLst>
              </a:tr>
              <a:tr h="665219">
                <a:tc>
                  <a:txBody>
                    <a:bodyPr/>
                    <a:lstStyle/>
                    <a:p>
                      <a:pPr>
                        <a:lnSpc>
                          <a:spcPct val="115000"/>
                        </a:lnSpc>
                      </a:pPr>
                      <a:r>
                        <a:rPr lang="en-GB" sz="1800" b="1">
                          <a:effectLst/>
                        </a:rPr>
                        <a:t>SAMPLING</a:t>
                      </a:r>
                      <a:endParaRPr lang="en-PT" sz="1800" b="1">
                        <a:effectLst/>
                        <a:latin typeface="Arial" panose="020B0604020202020204" pitchFamily="34" charset="0"/>
                        <a:ea typeface="Arial" panose="020B0604020202020204" pitchFamily="34" charset="0"/>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Partial</a:t>
                      </a: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algn="ctr">
                        <a:lnSpc>
                          <a:spcPct val="115000"/>
                        </a:lnSpc>
                      </a:pPr>
                      <a:r>
                        <a:rPr lang="en-GB" sz="1800" b="1">
                          <a:effectLst/>
                        </a:rPr>
                        <a:t>64%</a:t>
                      </a:r>
                      <a:endParaRPr lang="en-PT" sz="1800" b="1">
                        <a:effectLst/>
                        <a:latin typeface="Arial" panose="020B0604020202020204" pitchFamily="34" charset="0"/>
                        <a:ea typeface="Arial" panose="020B0604020202020204" pitchFamily="34" charset="0"/>
                      </a:endParaRPr>
                    </a:p>
                  </a:txBody>
                  <a:tcPr marL="117029" marR="117029" marT="117029" marB="117029"/>
                </a:tc>
                <a:extLst>
                  <a:ext uri="{0D108BD9-81ED-4DB2-BD59-A6C34878D82A}">
                    <a16:rowId xmlns:a16="http://schemas.microsoft.com/office/drawing/2014/main" val="4294095833"/>
                  </a:ext>
                </a:extLst>
              </a:tr>
              <a:tr h="665219">
                <a:tc>
                  <a:txBody>
                    <a:bodyPr/>
                    <a:lstStyle/>
                    <a:p>
                      <a:pPr>
                        <a:lnSpc>
                          <a:spcPct val="115000"/>
                        </a:lnSpc>
                      </a:pPr>
                      <a:r>
                        <a:rPr lang="en-GB" sz="1800" b="1">
                          <a:effectLst/>
                        </a:rPr>
                        <a:t>olx.pt</a:t>
                      </a:r>
                      <a:endParaRPr lang="en-PT" sz="1800" b="1">
                        <a:effectLst/>
                        <a:latin typeface="Arial" panose="020B0604020202020204" pitchFamily="34" charset="0"/>
                        <a:ea typeface="Arial" panose="020B0604020202020204" pitchFamily="34" charset="0"/>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algn="ctr">
                        <a:lnSpc>
                          <a:spcPct val="115000"/>
                        </a:lnSpc>
                      </a:pPr>
                      <a:r>
                        <a:rPr lang="en-GB" sz="1800" b="1" dirty="0">
                          <a:effectLst/>
                        </a:rPr>
                        <a:t>75%</a:t>
                      </a:r>
                      <a:endParaRPr lang="en-PT" sz="1800" b="1" dirty="0">
                        <a:effectLst/>
                        <a:latin typeface="Arial" panose="020B0604020202020204" pitchFamily="34" charset="0"/>
                        <a:ea typeface="Arial" panose="020B0604020202020204" pitchFamily="34" charset="0"/>
                      </a:endParaRPr>
                    </a:p>
                  </a:txBody>
                  <a:tcPr marL="117029" marR="117029" marT="117029" marB="117029"/>
                </a:tc>
                <a:extLst>
                  <a:ext uri="{0D108BD9-81ED-4DB2-BD59-A6C34878D82A}">
                    <a16:rowId xmlns:a16="http://schemas.microsoft.com/office/drawing/2014/main" val="1168822060"/>
                  </a:ext>
                </a:extLst>
              </a:tr>
              <a:tr h="665219">
                <a:tc>
                  <a:txBody>
                    <a:bodyPr/>
                    <a:lstStyle/>
                    <a:p>
                      <a:pPr>
                        <a:lnSpc>
                          <a:spcPct val="115000"/>
                        </a:lnSpc>
                      </a:pPr>
                      <a:r>
                        <a:rPr lang="en-GB" sz="1800" b="1">
                          <a:effectLst/>
                        </a:rPr>
                        <a:t>proteste.pt</a:t>
                      </a:r>
                      <a:endParaRPr lang="en-PT" sz="1800" b="1">
                        <a:effectLst/>
                        <a:latin typeface="Arial" panose="020B0604020202020204" pitchFamily="34" charset="0"/>
                        <a:ea typeface="Arial" panose="020B0604020202020204" pitchFamily="34" charset="0"/>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Partial</a:t>
                      </a: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algn="ctr">
                        <a:lnSpc>
                          <a:spcPct val="115000"/>
                        </a:lnSpc>
                      </a:pPr>
                      <a:r>
                        <a:rPr lang="en-GB" sz="1800" b="1" dirty="0">
                          <a:effectLst/>
                        </a:rPr>
                        <a:t>55%</a:t>
                      </a:r>
                      <a:endParaRPr lang="en-PT" sz="1800" b="1" dirty="0">
                        <a:effectLst/>
                        <a:latin typeface="Arial" panose="020B0604020202020204" pitchFamily="34" charset="0"/>
                        <a:ea typeface="Arial" panose="020B0604020202020204" pitchFamily="34" charset="0"/>
                      </a:endParaRPr>
                    </a:p>
                  </a:txBody>
                  <a:tcPr marL="117029" marR="117029" marT="117029" marB="117029"/>
                </a:tc>
                <a:extLst>
                  <a:ext uri="{0D108BD9-81ED-4DB2-BD59-A6C34878D82A}">
                    <a16:rowId xmlns:a16="http://schemas.microsoft.com/office/drawing/2014/main" val="3538254209"/>
                  </a:ext>
                </a:extLst>
              </a:tr>
              <a:tr h="665219">
                <a:tc>
                  <a:txBody>
                    <a:bodyPr/>
                    <a:lstStyle/>
                    <a:p>
                      <a:pPr>
                        <a:lnSpc>
                          <a:spcPct val="115000"/>
                        </a:lnSpc>
                      </a:pPr>
                      <a:r>
                        <a:rPr lang="en-GB" sz="1800" b="1">
                          <a:effectLst/>
                        </a:rPr>
                        <a:t>continente.pt</a:t>
                      </a:r>
                      <a:endParaRPr lang="en-PT" sz="1800" b="1">
                        <a:effectLst/>
                        <a:latin typeface="Arial" panose="020B0604020202020204" pitchFamily="34" charset="0"/>
                        <a:ea typeface="Arial" panose="020B0604020202020204" pitchFamily="34" charset="0"/>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algn="ctr">
                        <a:lnSpc>
                          <a:spcPct val="115000"/>
                        </a:lnSpc>
                      </a:pPr>
                      <a:r>
                        <a:rPr lang="en-GB" sz="1800" b="1" dirty="0">
                          <a:effectLst/>
                        </a:rPr>
                        <a:t>56%</a:t>
                      </a:r>
                      <a:endParaRPr lang="en-PT" sz="1800" b="1" dirty="0">
                        <a:effectLst/>
                        <a:latin typeface="Arial" panose="020B0604020202020204" pitchFamily="34" charset="0"/>
                        <a:ea typeface="Arial" panose="020B0604020202020204" pitchFamily="34" charset="0"/>
                      </a:endParaRPr>
                    </a:p>
                  </a:txBody>
                  <a:tcPr marL="117029" marR="117029" marT="117029" marB="117029"/>
                </a:tc>
                <a:extLst>
                  <a:ext uri="{0D108BD9-81ED-4DB2-BD59-A6C34878D82A}">
                    <a16:rowId xmlns:a16="http://schemas.microsoft.com/office/drawing/2014/main" val="1503914037"/>
                  </a:ext>
                </a:extLst>
              </a:tr>
              <a:tr h="665219">
                <a:tc>
                  <a:txBody>
                    <a:bodyPr/>
                    <a:lstStyle/>
                    <a:p>
                      <a:pPr>
                        <a:lnSpc>
                          <a:spcPct val="115000"/>
                        </a:lnSpc>
                      </a:pPr>
                      <a:r>
                        <a:rPr lang="en-GB" sz="1800" b="1">
                          <a:effectLst/>
                        </a:rPr>
                        <a:t>decathlon.pt</a:t>
                      </a:r>
                      <a:endParaRPr lang="en-PT" sz="1800" b="1">
                        <a:effectLst/>
                        <a:latin typeface="Arial" panose="020B0604020202020204" pitchFamily="34" charset="0"/>
                        <a:ea typeface="Arial" panose="020B0604020202020204" pitchFamily="34" charset="0"/>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rPr>
                        <a:t>Yes</a:t>
                      </a:r>
                      <a:endParaRPr kumimoji="0" lang="en-PT" sz="2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algn="ctr">
                        <a:lnSpc>
                          <a:spcPct val="115000"/>
                        </a:lnSpc>
                      </a:pPr>
                      <a:r>
                        <a:rPr lang="en-GB" sz="1800" b="1" dirty="0">
                          <a:effectLst/>
                        </a:rPr>
                        <a:t>60%</a:t>
                      </a:r>
                      <a:endParaRPr lang="en-PT" sz="1800" b="1" dirty="0">
                        <a:effectLst/>
                        <a:latin typeface="Arial" panose="020B0604020202020204" pitchFamily="34" charset="0"/>
                        <a:ea typeface="Arial" panose="020B0604020202020204" pitchFamily="34" charset="0"/>
                      </a:endParaRPr>
                    </a:p>
                  </a:txBody>
                  <a:tcPr marL="117029" marR="117029" marT="117029" marB="117029"/>
                </a:tc>
                <a:extLst>
                  <a:ext uri="{0D108BD9-81ED-4DB2-BD59-A6C34878D82A}">
                    <a16:rowId xmlns:a16="http://schemas.microsoft.com/office/drawing/2014/main" val="3638687215"/>
                  </a:ext>
                </a:extLst>
              </a:tr>
              <a:tr h="665219">
                <a:tc>
                  <a:txBody>
                    <a:bodyPr/>
                    <a:lstStyle/>
                    <a:p>
                      <a:pPr>
                        <a:lnSpc>
                          <a:spcPct val="115000"/>
                        </a:lnSpc>
                      </a:pPr>
                      <a:r>
                        <a:rPr lang="en-GB" sz="1800" b="1">
                          <a:effectLst/>
                        </a:rPr>
                        <a:t>continente.pt</a:t>
                      </a:r>
                      <a:endParaRPr lang="en-PT" sz="1800" b="1">
                        <a:effectLst/>
                        <a:latin typeface="Arial" panose="020B0604020202020204" pitchFamily="34" charset="0"/>
                        <a:ea typeface="Arial" panose="020B0604020202020204" pitchFamily="34" charset="0"/>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n-lt"/>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Partial</a:t>
                      </a: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Partial</a:t>
                      </a:r>
                    </a:p>
                  </a:txBody>
                  <a:tcPr marL="117029" marR="117029" marT="117029" marB="117029"/>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7029" marR="117029" marT="117029" marB="117029"/>
                </a:tc>
                <a:tc>
                  <a:txBody>
                    <a:bodyPr/>
                    <a:lstStyle/>
                    <a:p>
                      <a:pPr algn="ctr">
                        <a:lnSpc>
                          <a:spcPct val="115000"/>
                        </a:lnSpc>
                      </a:pPr>
                      <a:r>
                        <a:rPr lang="en-GB" sz="1800" b="1" dirty="0">
                          <a:effectLst/>
                        </a:rPr>
                        <a:t>56%</a:t>
                      </a:r>
                      <a:endParaRPr lang="en-PT" sz="1800" b="1" dirty="0">
                        <a:effectLst/>
                        <a:latin typeface="Arial" panose="020B0604020202020204" pitchFamily="34" charset="0"/>
                        <a:ea typeface="Arial" panose="020B0604020202020204" pitchFamily="34" charset="0"/>
                      </a:endParaRPr>
                    </a:p>
                  </a:txBody>
                  <a:tcPr marL="117029" marR="117029" marT="117029" marB="117029"/>
                </a:tc>
                <a:extLst>
                  <a:ext uri="{0D108BD9-81ED-4DB2-BD59-A6C34878D82A}">
                    <a16:rowId xmlns:a16="http://schemas.microsoft.com/office/drawing/2014/main" val="2758102416"/>
                  </a:ext>
                </a:extLst>
              </a:tr>
            </a:tbl>
          </a:graphicData>
        </a:graphic>
      </p:graphicFrame>
      <p:sp>
        <p:nvSpPr>
          <p:cNvPr id="6" name="Title 1">
            <a:extLst>
              <a:ext uri="{FF2B5EF4-FFF2-40B4-BE49-F238E27FC236}">
                <a16:creationId xmlns:a16="http://schemas.microsoft.com/office/drawing/2014/main" id="{690ED3EB-CF4D-264C-914E-9AABC46776FC}"/>
              </a:ext>
            </a:extLst>
          </p:cNvPr>
          <p:cNvSpPr>
            <a:spLocks noGrp="1"/>
          </p:cNvSpPr>
          <p:nvPr>
            <p:ph type="title"/>
          </p:nvPr>
        </p:nvSpPr>
        <p:spPr>
          <a:xfrm>
            <a:off x="271463" y="184805"/>
            <a:ext cx="11587162" cy="1158220"/>
          </a:xfrm>
        </p:spPr>
        <p:txBody>
          <a:bodyPr vert="horz" lIns="91440" tIns="45720" rIns="91440" bIns="45720" rtlCol="0" anchor="ctr">
            <a:noAutofit/>
          </a:bodyPr>
          <a:lstStyle/>
          <a:p>
            <a:pPr algn="ctr"/>
            <a:r>
              <a:rPr lang="en-US" sz="4000" kern="1200" dirty="0"/>
              <a:t>Some Commercial Mail Security Assessment </a:t>
            </a:r>
          </a:p>
        </p:txBody>
      </p:sp>
    </p:spTree>
    <p:extLst>
      <p:ext uri="{BB962C8B-B14F-4D97-AF65-F5344CB8AC3E}">
        <p14:creationId xmlns:p14="http://schemas.microsoft.com/office/powerpoint/2010/main" val="1078003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38200" y="365126"/>
            <a:ext cx="10515600" cy="928688"/>
          </a:xfrm>
        </p:spPr>
        <p:txBody>
          <a:bodyPr>
            <a:normAutofit/>
          </a:bodyPr>
          <a:lstStyle/>
          <a:p>
            <a:pPr algn="ctr"/>
            <a:r>
              <a:rPr lang="en-US" sz="4800" b="1" dirty="0">
                <a:solidFill>
                  <a:srgbClr val="012EFF"/>
                </a:solidFill>
              </a:rPr>
              <a:t>Conclusions</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838200" y="1473200"/>
            <a:ext cx="10515600" cy="4703763"/>
          </a:xfrm>
        </p:spPr>
        <p:txBody>
          <a:bodyPr>
            <a:normAutofit fontScale="92500" lnSpcReduction="10000"/>
          </a:bodyPr>
          <a:lstStyle/>
          <a:p>
            <a:pPr algn="l">
              <a:lnSpc>
                <a:spcPct val="90000"/>
              </a:lnSpc>
              <a:spcAft>
                <a:spcPts val="600"/>
              </a:spcAft>
            </a:pPr>
            <a:r>
              <a:rPr lang="en-GB" sz="3200" spc="20" dirty="0"/>
              <a:t>Security and trust imply the generalized adoption of security open standards</a:t>
            </a:r>
          </a:p>
          <a:p>
            <a:pPr algn="l">
              <a:lnSpc>
                <a:spcPct val="90000"/>
              </a:lnSpc>
              <a:spcAft>
                <a:spcPts val="600"/>
              </a:spcAft>
            </a:pPr>
            <a:r>
              <a:rPr lang="en-GB" sz="3200" spc="20" dirty="0"/>
              <a:t>Fully deploying these standards add burden, increase operational costs and do not immediately improve revenues (or impact in the public perception of a brand)</a:t>
            </a:r>
          </a:p>
          <a:p>
            <a:pPr algn="l">
              <a:lnSpc>
                <a:spcPct val="90000"/>
              </a:lnSpc>
              <a:spcAft>
                <a:spcPts val="600"/>
              </a:spcAft>
            </a:pPr>
            <a:r>
              <a:rPr lang="en-GB" sz="3200" spc="20" dirty="0"/>
              <a:t>This may explain their slowly adoption rate</a:t>
            </a:r>
          </a:p>
          <a:p>
            <a:pPr algn="l">
              <a:lnSpc>
                <a:spcPct val="90000"/>
              </a:lnSpc>
              <a:spcAft>
                <a:spcPts val="600"/>
              </a:spcAft>
            </a:pPr>
            <a:r>
              <a:rPr lang="en-GB" sz="3200" spc="20" dirty="0"/>
              <a:t>Public ignorance of the real adoption status may also help to increase the rate of adoption</a:t>
            </a:r>
          </a:p>
          <a:p>
            <a:pPr algn="l">
              <a:lnSpc>
                <a:spcPct val="90000"/>
              </a:lnSpc>
              <a:spcAft>
                <a:spcPts val="600"/>
              </a:spcAft>
            </a:pPr>
            <a:r>
              <a:rPr lang="en-GB" sz="3200" spc="20" dirty="0"/>
              <a:t>Allowing users to have a more informed picture of the situation may improve the rate of adoption</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35</a:t>
            </a:fld>
            <a:endParaRPr lang="uk-UA" altLang="en-US" dirty="0"/>
          </a:p>
        </p:txBody>
      </p:sp>
    </p:spTree>
    <p:extLst>
      <p:ext uri="{BB962C8B-B14F-4D97-AF65-F5344CB8AC3E}">
        <p14:creationId xmlns:p14="http://schemas.microsoft.com/office/powerpoint/2010/main" val="3041841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295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2FAC-FF28-0543-9A6F-E3D7EE3AD923}"/>
              </a:ext>
            </a:extLst>
          </p:cNvPr>
          <p:cNvSpPr>
            <a:spLocks noGrp="1"/>
          </p:cNvSpPr>
          <p:nvPr>
            <p:ph type="title"/>
          </p:nvPr>
        </p:nvSpPr>
        <p:spPr>
          <a:xfrm>
            <a:off x="836675" y="433678"/>
            <a:ext cx="10515600" cy="720894"/>
          </a:xfrm>
        </p:spPr>
        <p:txBody>
          <a:bodyPr vert="horz" lIns="91440" tIns="45720" rIns="91440" bIns="45720" rtlCol="0" anchor="ctr">
            <a:normAutofit fontScale="90000"/>
          </a:bodyPr>
          <a:lstStyle/>
          <a:p>
            <a:pPr algn="ctr"/>
            <a:r>
              <a:rPr lang="en-GB" sz="5400" dirty="0"/>
              <a:t>Some University Sites</a:t>
            </a:r>
            <a:endParaRPr lang="en-US" sz="5200" kern="1200" dirty="0"/>
          </a:p>
        </p:txBody>
      </p:sp>
      <p:graphicFrame>
        <p:nvGraphicFramePr>
          <p:cNvPr id="3" name="Table 2">
            <a:extLst>
              <a:ext uri="{FF2B5EF4-FFF2-40B4-BE49-F238E27FC236}">
                <a16:creationId xmlns:a16="http://schemas.microsoft.com/office/drawing/2014/main" id="{4B5B5337-4BB2-7348-8FEC-C53EEE7AE6BB}"/>
              </a:ext>
            </a:extLst>
          </p:cNvPr>
          <p:cNvGraphicFramePr>
            <a:graphicFrameLocks noGrp="1"/>
          </p:cNvGraphicFramePr>
          <p:nvPr>
            <p:extLst>
              <p:ext uri="{D42A27DB-BD31-4B8C-83A1-F6EECF244321}">
                <p14:modId xmlns:p14="http://schemas.microsoft.com/office/powerpoint/2010/main" val="1824070452"/>
              </p:ext>
            </p:extLst>
          </p:nvPr>
        </p:nvGraphicFramePr>
        <p:xfrm>
          <a:off x="971549" y="1300162"/>
          <a:ext cx="10515600" cy="5124160"/>
        </p:xfrm>
        <a:graphic>
          <a:graphicData uri="http://schemas.openxmlformats.org/drawingml/2006/table">
            <a:tbl>
              <a:tblPr firstRow="1" bandRow="1">
                <a:tableStyleId>{5C22544A-7EE6-4342-B048-85BDC9FD1C3A}</a:tableStyleId>
              </a:tblPr>
              <a:tblGrid>
                <a:gridCol w="1120487">
                  <a:extLst>
                    <a:ext uri="{9D8B030D-6E8A-4147-A177-3AD203B41FA5}">
                      <a16:colId xmlns:a16="http://schemas.microsoft.com/office/drawing/2014/main" val="3255979113"/>
                    </a:ext>
                  </a:extLst>
                </a:gridCol>
                <a:gridCol w="969819">
                  <a:extLst>
                    <a:ext uri="{9D8B030D-6E8A-4147-A177-3AD203B41FA5}">
                      <a16:colId xmlns:a16="http://schemas.microsoft.com/office/drawing/2014/main" val="192291570"/>
                    </a:ext>
                  </a:extLst>
                </a:gridCol>
                <a:gridCol w="831272">
                  <a:extLst>
                    <a:ext uri="{9D8B030D-6E8A-4147-A177-3AD203B41FA5}">
                      <a16:colId xmlns:a16="http://schemas.microsoft.com/office/drawing/2014/main" val="3145208999"/>
                    </a:ext>
                  </a:extLst>
                </a:gridCol>
                <a:gridCol w="928255">
                  <a:extLst>
                    <a:ext uri="{9D8B030D-6E8A-4147-A177-3AD203B41FA5}">
                      <a16:colId xmlns:a16="http://schemas.microsoft.com/office/drawing/2014/main" val="2800597770"/>
                    </a:ext>
                  </a:extLst>
                </a:gridCol>
                <a:gridCol w="955963">
                  <a:extLst>
                    <a:ext uri="{9D8B030D-6E8A-4147-A177-3AD203B41FA5}">
                      <a16:colId xmlns:a16="http://schemas.microsoft.com/office/drawing/2014/main" val="779156769"/>
                    </a:ext>
                  </a:extLst>
                </a:gridCol>
                <a:gridCol w="734291">
                  <a:extLst>
                    <a:ext uri="{9D8B030D-6E8A-4147-A177-3AD203B41FA5}">
                      <a16:colId xmlns:a16="http://schemas.microsoft.com/office/drawing/2014/main" val="318205287"/>
                    </a:ext>
                  </a:extLst>
                </a:gridCol>
                <a:gridCol w="1233055">
                  <a:extLst>
                    <a:ext uri="{9D8B030D-6E8A-4147-A177-3AD203B41FA5}">
                      <a16:colId xmlns:a16="http://schemas.microsoft.com/office/drawing/2014/main" val="1536763732"/>
                    </a:ext>
                  </a:extLst>
                </a:gridCol>
                <a:gridCol w="914400">
                  <a:extLst>
                    <a:ext uri="{9D8B030D-6E8A-4147-A177-3AD203B41FA5}">
                      <a16:colId xmlns:a16="http://schemas.microsoft.com/office/drawing/2014/main" val="2398745485"/>
                    </a:ext>
                  </a:extLst>
                </a:gridCol>
                <a:gridCol w="748145">
                  <a:extLst>
                    <a:ext uri="{9D8B030D-6E8A-4147-A177-3AD203B41FA5}">
                      <a16:colId xmlns:a16="http://schemas.microsoft.com/office/drawing/2014/main" val="3623572825"/>
                    </a:ext>
                  </a:extLst>
                </a:gridCol>
                <a:gridCol w="1136073">
                  <a:extLst>
                    <a:ext uri="{9D8B030D-6E8A-4147-A177-3AD203B41FA5}">
                      <a16:colId xmlns:a16="http://schemas.microsoft.com/office/drawing/2014/main" val="2896049601"/>
                    </a:ext>
                  </a:extLst>
                </a:gridCol>
                <a:gridCol w="943840">
                  <a:extLst>
                    <a:ext uri="{9D8B030D-6E8A-4147-A177-3AD203B41FA5}">
                      <a16:colId xmlns:a16="http://schemas.microsoft.com/office/drawing/2014/main" val="2712231772"/>
                    </a:ext>
                  </a:extLst>
                </a:gridCol>
              </a:tblGrid>
              <a:tr h="1244338">
                <a:tc>
                  <a:txBody>
                    <a:bodyPr/>
                    <a:lstStyle/>
                    <a:p>
                      <a:pPr algn="ctr">
                        <a:lnSpc>
                          <a:spcPct val="115000"/>
                        </a:lnSpc>
                      </a:pPr>
                      <a:r>
                        <a:rPr lang="pt-PT" sz="1200" b="1" dirty="0">
                          <a:effectLst/>
                        </a:rPr>
                        <a:t> </a:t>
                      </a:r>
                      <a:r>
                        <a:rPr lang="en-PT" sz="1900" b="1" dirty="0">
                          <a:effectLst/>
                          <a:latin typeface="Arial" panose="020B0604020202020204" pitchFamily="34" charset="0"/>
                          <a:ea typeface="Arial" panose="020B0604020202020204" pitchFamily="34" charset="0"/>
                        </a:rPr>
                        <a:t>Site</a:t>
                      </a:r>
                    </a:p>
                  </a:txBody>
                  <a:tcPr marL="110096" marR="110096" marT="110096" marB="110096" anchor="ctr"/>
                </a:tc>
                <a:tc>
                  <a:txBody>
                    <a:bodyPr/>
                    <a:lstStyle/>
                    <a:p>
                      <a:pPr algn="ctr">
                        <a:lnSpc>
                          <a:spcPct val="115000"/>
                        </a:lnSpc>
                      </a:pPr>
                      <a:r>
                        <a:rPr lang="en-PT" sz="1900" b="1" dirty="0">
                          <a:effectLst/>
                          <a:latin typeface="Arial" panose="020B0604020202020204" pitchFamily="34" charset="0"/>
                          <a:ea typeface="Arial" panose="020B0604020202020204" pitchFamily="34" charset="0"/>
                        </a:rPr>
                        <a:t>Score</a:t>
                      </a:r>
                    </a:p>
                  </a:txBody>
                  <a:tcPr marL="110096" marR="110096" marT="110096" marB="110096" anchor="ctr"/>
                </a:tc>
                <a:tc>
                  <a:txBody>
                    <a:bodyPr/>
                    <a:lstStyle/>
                    <a:p>
                      <a:pPr algn="ctr">
                        <a:lnSpc>
                          <a:spcPct val="115000"/>
                        </a:lnSpc>
                      </a:pPr>
                      <a:r>
                        <a:rPr lang="en-PT" sz="1900" b="1" dirty="0">
                          <a:effectLst/>
                          <a:latin typeface="Arial" panose="020B0604020202020204" pitchFamily="34" charset="0"/>
                          <a:ea typeface="Arial" panose="020B0604020202020204" pitchFamily="34" charset="0"/>
                        </a:rPr>
                        <a:t>IPv6</a:t>
                      </a:r>
                    </a:p>
                  </a:txBody>
                  <a:tcPr marL="110096" marR="110096" marT="110096" marB="110096" anchor="ctr"/>
                </a:tc>
                <a:tc>
                  <a:txBody>
                    <a:bodyPr/>
                    <a:lstStyle/>
                    <a:p>
                      <a:pPr algn="ctr">
                        <a:lnSpc>
                          <a:spcPct val="115000"/>
                        </a:lnSpc>
                      </a:pPr>
                      <a:r>
                        <a:rPr lang="en-PT" sz="1900" b="1" dirty="0">
                          <a:effectLst/>
                          <a:latin typeface="Arial" panose="020B0604020202020204" pitchFamily="34" charset="0"/>
                          <a:ea typeface="Arial" panose="020B0604020202020204" pitchFamily="34" charset="0"/>
                        </a:rPr>
                        <a:t>DNS-SEC</a:t>
                      </a:r>
                    </a:p>
                  </a:txBody>
                  <a:tcPr marL="110096" marR="110096" marT="110096" marB="110096" anchor="ctr"/>
                </a:tc>
                <a:tc>
                  <a:txBody>
                    <a:bodyPr/>
                    <a:lstStyle/>
                    <a:p>
                      <a:pPr algn="ctr">
                        <a:lnSpc>
                          <a:spcPct val="115000"/>
                        </a:lnSpc>
                      </a:pPr>
                      <a:r>
                        <a:rPr lang="en-GB" sz="1600" b="1" dirty="0">
                          <a:effectLst/>
                        </a:rPr>
                        <a:t>HTTPS redirect</a:t>
                      </a:r>
                      <a:endParaRPr lang="en-PT" sz="19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dirty="0">
                          <a:effectLst/>
                        </a:rPr>
                        <a:t> HSTS</a:t>
                      </a:r>
                      <a:endParaRPr lang="en-PT" sz="19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dirty="0">
                          <a:effectLst/>
                        </a:rPr>
                        <a:t>HTTPS </a:t>
                      </a:r>
                      <a:r>
                        <a:rPr lang="en-GB" sz="1600" b="1" dirty="0" err="1">
                          <a:effectLst/>
                        </a:rPr>
                        <a:t>characteris</a:t>
                      </a:r>
                      <a:r>
                        <a:rPr lang="en-GB" sz="1600" b="1" dirty="0">
                          <a:effectLst/>
                        </a:rPr>
                        <a:t>-tics</a:t>
                      </a:r>
                      <a:endParaRPr lang="en-PT" sz="19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dirty="0">
                          <a:effectLst/>
                        </a:rPr>
                        <a:t>HTTP security headers</a:t>
                      </a:r>
                      <a:endParaRPr lang="en-PT" sz="19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dirty="0">
                          <a:effectLst/>
                        </a:rPr>
                        <a:t> DANE</a:t>
                      </a:r>
                      <a:endParaRPr lang="en-PT" sz="19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dirty="0">
                          <a:effectLst/>
                        </a:rPr>
                        <a:t>Validity of the certificate</a:t>
                      </a:r>
                      <a:endParaRPr lang="en-PT" sz="19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600" b="1" dirty="0">
                          <a:effectLst/>
                        </a:rPr>
                        <a:t>OCSP stapling</a:t>
                      </a:r>
                      <a:endParaRPr lang="en-PT" sz="1900" b="1" dirty="0">
                        <a:effectLst/>
                        <a:latin typeface="Arial" panose="020B0604020202020204" pitchFamily="34" charset="0"/>
                        <a:ea typeface="Arial" panose="020B0604020202020204" pitchFamily="34" charset="0"/>
                      </a:endParaRPr>
                    </a:p>
                  </a:txBody>
                  <a:tcPr marL="110096" marR="110096" marT="110096" marB="110096" anchor="ctr"/>
                </a:tc>
                <a:extLst>
                  <a:ext uri="{0D108BD9-81ED-4DB2-BD59-A6C34878D82A}">
                    <a16:rowId xmlns:a16="http://schemas.microsoft.com/office/drawing/2014/main" val="3327042068"/>
                  </a:ext>
                </a:extLst>
              </a:tr>
              <a:tr h="646637">
                <a:tc>
                  <a:txBody>
                    <a:bodyPr/>
                    <a:lstStyle/>
                    <a:p>
                      <a:pPr>
                        <a:lnSpc>
                          <a:spcPct val="115000"/>
                        </a:lnSpc>
                      </a:pPr>
                      <a:r>
                        <a:rPr lang="en-GB" sz="1400" b="1" dirty="0">
                          <a:effectLst/>
                        </a:rPr>
                        <a:t>UMINHO.PT</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800" b="1" dirty="0">
                          <a:effectLst/>
                        </a:rPr>
                        <a:t>71%</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mn-lt"/>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mn-lt"/>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algn="ctr">
                        <a:lnSpc>
                          <a:spcPct val="115000"/>
                        </a:lnSpc>
                      </a:pPr>
                      <a:r>
                        <a:rPr lang="en-GB" sz="1400" b="1" dirty="0">
                          <a:effectLst/>
                          <a:latin typeface="Arial" panose="020B0604020202020204" pitchFamily="34" charset="0"/>
                          <a:ea typeface="Arial" panose="020B0604020202020204" pitchFamily="34" charset="0"/>
                        </a:rPr>
                        <a:t>Yes</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algn="ctr">
                        <a:lnSpc>
                          <a:spcPct val="115000"/>
                        </a:lnSpc>
                      </a:pPr>
                      <a:r>
                        <a:rPr lang="en-GB" sz="1400" b="1" dirty="0">
                          <a:effectLst/>
                        </a:rPr>
                        <a:t>Partial</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400" b="1" dirty="0">
                          <a:effectLst/>
                        </a:rPr>
                        <a:t>Partial</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extLst>
                  <a:ext uri="{0D108BD9-81ED-4DB2-BD59-A6C34878D82A}">
                    <a16:rowId xmlns:a16="http://schemas.microsoft.com/office/drawing/2014/main" val="3402919529"/>
                  </a:ext>
                </a:extLst>
              </a:tr>
              <a:tr h="646637">
                <a:tc>
                  <a:txBody>
                    <a:bodyPr/>
                    <a:lstStyle/>
                    <a:p>
                      <a:pPr>
                        <a:lnSpc>
                          <a:spcPct val="115000"/>
                        </a:lnSpc>
                      </a:pPr>
                      <a:r>
                        <a:rPr lang="en-GB" sz="1400" b="1" dirty="0">
                          <a:effectLst/>
                        </a:rPr>
                        <a:t>UP.PT</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800" b="1" dirty="0">
                          <a:effectLst/>
                        </a:rPr>
                        <a:t>47%</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Yes</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algn="ctr">
                        <a:lnSpc>
                          <a:spcPct val="115000"/>
                        </a:lnSpc>
                      </a:pPr>
                      <a:r>
                        <a:rPr lang="en-GB" sz="1400" b="1" dirty="0">
                          <a:effectLst/>
                        </a:rPr>
                        <a:t>Partial</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400" b="1" dirty="0">
                          <a:effectLst/>
                        </a:rPr>
                        <a:t>Partial</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Yes</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extLst>
                  <a:ext uri="{0D108BD9-81ED-4DB2-BD59-A6C34878D82A}">
                    <a16:rowId xmlns:a16="http://schemas.microsoft.com/office/drawing/2014/main" val="2739855221"/>
                  </a:ext>
                </a:extLst>
              </a:tr>
              <a:tr h="646637">
                <a:tc>
                  <a:txBody>
                    <a:bodyPr/>
                    <a:lstStyle/>
                    <a:p>
                      <a:pPr>
                        <a:lnSpc>
                          <a:spcPct val="115000"/>
                        </a:lnSpc>
                      </a:pPr>
                      <a:r>
                        <a:rPr lang="en-GB" sz="1400" b="1" dirty="0">
                          <a:effectLst/>
                        </a:rPr>
                        <a:t>UNL.PT</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800" b="1" dirty="0">
                          <a:effectLst/>
                        </a:rPr>
                        <a:t>29%</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algn="ctr">
                        <a:lnSpc>
                          <a:spcPct val="115000"/>
                        </a:lnSpc>
                      </a:pPr>
                      <a:r>
                        <a:rPr lang="en-GB" sz="1600" b="1" dirty="0">
                          <a:effectLst/>
                        </a:rPr>
                        <a:t>X</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mn-lt"/>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Yes</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algn="ctr">
                        <a:lnSpc>
                          <a:spcPct val="115000"/>
                        </a:lnSpc>
                      </a:pPr>
                      <a:r>
                        <a:rPr lang="en-GB" sz="1400" b="1" dirty="0">
                          <a:effectLst/>
                        </a:rPr>
                        <a:t>Partial</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algn="ctr">
                        <a:lnSpc>
                          <a:spcPct val="115000"/>
                        </a:lnSpc>
                      </a:pPr>
                      <a:r>
                        <a:rPr lang="en-GB" sz="1400" b="1" dirty="0">
                          <a:effectLst/>
                          <a:latin typeface="Arial" panose="020B0604020202020204" pitchFamily="34" charset="0"/>
                          <a:ea typeface="Arial" panose="020B0604020202020204" pitchFamily="34" charset="0"/>
                        </a:rPr>
                        <a:t>X</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extLst>
                  <a:ext uri="{0D108BD9-81ED-4DB2-BD59-A6C34878D82A}">
                    <a16:rowId xmlns:a16="http://schemas.microsoft.com/office/drawing/2014/main" val="2446806622"/>
                  </a:ext>
                </a:extLst>
              </a:tr>
              <a:tr h="646637">
                <a:tc>
                  <a:txBody>
                    <a:bodyPr/>
                    <a:lstStyle/>
                    <a:p>
                      <a:pPr>
                        <a:lnSpc>
                          <a:spcPct val="115000"/>
                        </a:lnSpc>
                      </a:pPr>
                      <a:r>
                        <a:rPr lang="en-GB" sz="1400" b="1" dirty="0">
                          <a:effectLst/>
                        </a:rPr>
                        <a:t>UC.PT</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800" b="1" dirty="0">
                          <a:effectLst/>
                        </a:rPr>
                        <a:t>26%</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algn="ctr">
                        <a:lnSpc>
                          <a:spcPct val="115000"/>
                        </a:lnSpc>
                      </a:pPr>
                      <a:r>
                        <a:rPr lang="en-GB" sz="1600" b="1" dirty="0">
                          <a:effectLst/>
                        </a:rPr>
                        <a:t>X</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mn-lt"/>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Partial</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algn="ctr">
                        <a:lnSpc>
                          <a:spcPct val="115000"/>
                        </a:lnSpc>
                      </a:pPr>
                      <a:r>
                        <a:rPr lang="en-GB" sz="1400" b="1" dirty="0">
                          <a:effectLst/>
                        </a:rPr>
                        <a:t>X</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extLst>
                  <a:ext uri="{0D108BD9-81ED-4DB2-BD59-A6C34878D82A}">
                    <a16:rowId xmlns:a16="http://schemas.microsoft.com/office/drawing/2014/main" val="2283365593"/>
                  </a:ext>
                </a:extLst>
              </a:tr>
              <a:tr h="646637">
                <a:tc>
                  <a:txBody>
                    <a:bodyPr/>
                    <a:lstStyle/>
                    <a:p>
                      <a:pPr>
                        <a:lnSpc>
                          <a:spcPct val="115000"/>
                        </a:lnSpc>
                      </a:pPr>
                      <a:r>
                        <a:rPr lang="en-GB" sz="1400" b="1" dirty="0">
                          <a:effectLst/>
                        </a:rPr>
                        <a:t>UEVORA.PT</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800" b="1" dirty="0">
                          <a:effectLst/>
                        </a:rPr>
                        <a:t>94%</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mn-lt"/>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Partial</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extLst>
                  <a:ext uri="{0D108BD9-81ED-4DB2-BD59-A6C34878D82A}">
                    <a16:rowId xmlns:a16="http://schemas.microsoft.com/office/drawing/2014/main" val="2182592412"/>
                  </a:ext>
                </a:extLst>
              </a:tr>
              <a:tr h="646637">
                <a:tc>
                  <a:txBody>
                    <a:bodyPr/>
                    <a:lstStyle/>
                    <a:p>
                      <a:pPr>
                        <a:lnSpc>
                          <a:spcPct val="115000"/>
                        </a:lnSpc>
                      </a:pPr>
                      <a:r>
                        <a:rPr lang="en-GB" sz="1400" b="1" dirty="0">
                          <a:effectLst/>
                        </a:rPr>
                        <a:t>ULISBOA.PT</a:t>
                      </a:r>
                      <a:endParaRPr lang="en-PT" sz="1400" b="1" dirty="0">
                        <a:effectLst/>
                        <a:latin typeface="Arial" panose="020B0604020202020204" pitchFamily="34" charset="0"/>
                        <a:ea typeface="Arial" panose="020B0604020202020204" pitchFamily="34" charset="0"/>
                      </a:endParaRPr>
                    </a:p>
                  </a:txBody>
                  <a:tcPr marL="110096" marR="110096" marT="110096" marB="110096" anchor="ctr"/>
                </a:tc>
                <a:tc>
                  <a:txBody>
                    <a:bodyPr/>
                    <a:lstStyle/>
                    <a:p>
                      <a:pPr algn="ctr">
                        <a:lnSpc>
                          <a:spcPct val="115000"/>
                        </a:lnSpc>
                      </a:pPr>
                      <a:r>
                        <a:rPr lang="en-GB" sz="1800" b="1" dirty="0">
                          <a:effectLst/>
                        </a:rPr>
                        <a:t>40%</a:t>
                      </a:r>
                      <a:endParaRPr lang="en-PT" sz="1800" b="1" dirty="0">
                        <a:effectLst/>
                        <a:latin typeface="Arial" panose="020B0604020202020204" pitchFamily="34" charset="0"/>
                        <a:ea typeface="Arial" panose="020B0604020202020204" pitchFamily="34" charset="0"/>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9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mn-lt"/>
                          <a:ea typeface="+mn-ea"/>
                          <a:cs typeface="+mn-cs"/>
                        </a:rPr>
                        <a:t>Yes</a:t>
                      </a:r>
                      <a:endParaRPr kumimoji="0" lang="en-PT"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01742" marR="101742" marT="101742" marB="101742"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Yes</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Partial</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X</a:t>
                      </a:r>
                      <a:endParaRPr kumimoji="0" lang="en-PT" sz="14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txBody>
                  <a:tcPr marL="110096" marR="110096" marT="110096" marB="110096" anchor="ctr"/>
                </a:tc>
                <a:extLst>
                  <a:ext uri="{0D108BD9-81ED-4DB2-BD59-A6C34878D82A}">
                    <a16:rowId xmlns:a16="http://schemas.microsoft.com/office/drawing/2014/main" val="1360645009"/>
                  </a:ext>
                </a:extLst>
              </a:tr>
            </a:tbl>
          </a:graphicData>
        </a:graphic>
      </p:graphicFrame>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5235286D-2426-C448-A466-D7ED0AC32B3D}"/>
                  </a:ext>
                </a:extLst>
              </p14:cNvPr>
              <p14:cNvContentPartPr/>
              <p14:nvPr/>
            </p14:nvContentPartPr>
            <p14:xfrm>
              <a:off x="1888178" y="2224756"/>
              <a:ext cx="360" cy="360"/>
            </p14:xfrm>
          </p:contentPart>
        </mc:Choice>
        <mc:Fallback>
          <p:pic>
            <p:nvPicPr>
              <p:cNvPr id="5" name="Ink 4">
                <a:extLst>
                  <a:ext uri="{FF2B5EF4-FFF2-40B4-BE49-F238E27FC236}">
                    <a16:creationId xmlns:a16="http://schemas.microsoft.com/office/drawing/2014/main" id="{5235286D-2426-C448-A466-D7ED0AC32B3D}"/>
                  </a:ext>
                </a:extLst>
              </p:cNvPr>
              <p:cNvPicPr/>
              <p:nvPr/>
            </p:nvPicPr>
            <p:blipFill>
              <a:blip r:embed="rId3"/>
              <a:stretch>
                <a:fillRect/>
              </a:stretch>
            </p:blipFill>
            <p:spPr>
              <a:xfrm>
                <a:off x="1879178" y="2215756"/>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F81909BE-388B-2B40-99BB-BB78BA1F7353}"/>
                  </a:ext>
                </a:extLst>
              </p14:cNvPr>
              <p14:cNvContentPartPr/>
              <p14:nvPr/>
            </p14:nvContentPartPr>
            <p14:xfrm>
              <a:off x="1888178" y="2224756"/>
              <a:ext cx="360" cy="360"/>
            </p14:xfrm>
          </p:contentPart>
        </mc:Choice>
        <mc:Fallback>
          <p:pic>
            <p:nvPicPr>
              <p:cNvPr id="6" name="Ink 5">
                <a:extLst>
                  <a:ext uri="{FF2B5EF4-FFF2-40B4-BE49-F238E27FC236}">
                    <a16:creationId xmlns:a16="http://schemas.microsoft.com/office/drawing/2014/main" id="{F81909BE-388B-2B40-99BB-BB78BA1F7353}"/>
                  </a:ext>
                </a:extLst>
              </p:cNvPr>
              <p:cNvPicPr/>
              <p:nvPr/>
            </p:nvPicPr>
            <p:blipFill>
              <a:blip r:embed="rId3"/>
              <a:stretch>
                <a:fillRect/>
              </a:stretch>
            </p:blipFill>
            <p:spPr>
              <a:xfrm>
                <a:off x="1879178" y="2215756"/>
                <a:ext cx="18000" cy="18000"/>
              </a:xfrm>
              <a:prstGeom prst="rect">
                <a:avLst/>
              </a:prstGeom>
            </p:spPr>
          </p:pic>
        </mc:Fallback>
      </mc:AlternateContent>
    </p:spTree>
    <p:extLst>
      <p:ext uri="{BB962C8B-B14F-4D97-AF65-F5344CB8AC3E}">
        <p14:creationId xmlns:p14="http://schemas.microsoft.com/office/powerpoint/2010/main" val="1625198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p:txBody>
          <a:bodyPr>
            <a:normAutofit/>
          </a:bodyPr>
          <a:lstStyle/>
          <a:p>
            <a:pPr algn="ctr"/>
            <a:r>
              <a:rPr lang="en-US" sz="3600" b="1" dirty="0">
                <a:solidFill>
                  <a:srgbClr val="012EFF"/>
                </a:solidFill>
              </a:rPr>
              <a:t>The Long Tail - HTTPS Penetration </a:t>
            </a:r>
            <a:r>
              <a:rPr lang="en-US" sz="3600" dirty="0"/>
              <a:t>as of</a:t>
            </a:r>
            <a:r>
              <a:rPr lang="en-US" sz="3600" b="1" dirty="0">
                <a:solidFill>
                  <a:srgbClr val="012EFF"/>
                </a:solidFill>
              </a:rPr>
              <a:t> 2017</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p:txBody>
          <a:bodyPr>
            <a:noAutofit/>
          </a:bodyPr>
          <a:lstStyle/>
          <a:p>
            <a:pPr marL="0" indent="0" algn="l">
              <a:buNone/>
            </a:pPr>
            <a:r>
              <a:rPr lang="en-GB" sz="1200" b="1" dirty="0"/>
              <a:t>Source:  Measuring HTTPS Adoption on the Web </a:t>
            </a:r>
            <a:r>
              <a:rPr lang="en-GB" sz="900" b="1" dirty="0"/>
              <a:t>— </a:t>
            </a:r>
            <a:r>
              <a:rPr lang="en-GB" sz="1200" b="1" dirty="0"/>
              <a:t>Adrienne Porter Felt, </a:t>
            </a:r>
            <a:r>
              <a:rPr lang="en-GB" sz="1200" b="1" i="1" dirty="0"/>
              <a:t>Google; </a:t>
            </a:r>
            <a:r>
              <a:rPr lang="en-GB" sz="1200" b="1" dirty="0"/>
              <a:t>Richard Barnes, </a:t>
            </a:r>
            <a:r>
              <a:rPr lang="en-GB" sz="1200" b="1" i="1" dirty="0"/>
              <a:t>Cisco; </a:t>
            </a:r>
            <a:r>
              <a:rPr lang="en-GB" sz="1200" b="1" dirty="0"/>
              <a:t>April King, </a:t>
            </a:r>
            <a:r>
              <a:rPr lang="en-GB" sz="1200" b="1" i="1" dirty="0"/>
              <a:t>Mozilla; </a:t>
            </a:r>
            <a:r>
              <a:rPr lang="en-GB" sz="1200" b="1" dirty="0"/>
              <a:t>Chris Palmer, Chris </a:t>
            </a:r>
            <a:r>
              <a:rPr lang="en-GB" sz="1200" b="1" dirty="0" err="1"/>
              <a:t>Bentzel</a:t>
            </a:r>
            <a:r>
              <a:rPr lang="en-GB" sz="1200" b="1" dirty="0"/>
              <a:t>, and Parisa Tabriz, </a:t>
            </a:r>
            <a:r>
              <a:rPr lang="en-GB" sz="1200" b="1" i="1" dirty="0"/>
              <a:t>Google — in Proceedings of the 2017 USENIX Security Symposium </a:t>
            </a:r>
            <a:endParaRPr lang="en-GB" sz="900" b="1" dirty="0"/>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38</a:t>
            </a:fld>
            <a:endParaRPr lang="uk-UA" altLang="en-US" dirty="0"/>
          </a:p>
        </p:txBody>
      </p:sp>
      <p:pic>
        <p:nvPicPr>
          <p:cNvPr id="9" name="Picture 8" descr="A picture containing table&#10;&#10;Description automatically generated">
            <a:extLst>
              <a:ext uri="{FF2B5EF4-FFF2-40B4-BE49-F238E27FC236}">
                <a16:creationId xmlns:a16="http://schemas.microsoft.com/office/drawing/2014/main" id="{BB6EC743-1A4F-A649-806C-6061ABDD4AE0}"/>
              </a:ext>
            </a:extLst>
          </p:cNvPr>
          <p:cNvPicPr>
            <a:picLocks noChangeAspect="1"/>
          </p:cNvPicPr>
          <p:nvPr/>
        </p:nvPicPr>
        <p:blipFill>
          <a:blip r:embed="rId2"/>
          <a:stretch>
            <a:fillRect/>
          </a:stretch>
        </p:blipFill>
        <p:spPr>
          <a:xfrm>
            <a:off x="838200" y="1690688"/>
            <a:ext cx="10338129" cy="3398837"/>
          </a:xfrm>
          <a:prstGeom prst="rect">
            <a:avLst/>
          </a:prstGeom>
        </p:spPr>
      </p:pic>
    </p:spTree>
    <p:extLst>
      <p:ext uri="{BB962C8B-B14F-4D97-AF65-F5344CB8AC3E}">
        <p14:creationId xmlns:p14="http://schemas.microsoft.com/office/powerpoint/2010/main" val="2378146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p:txBody>
          <a:bodyPr>
            <a:normAutofit/>
          </a:bodyPr>
          <a:lstStyle/>
          <a:p>
            <a:pPr algn="ctr"/>
            <a:r>
              <a:rPr lang="en-US" sz="3600" b="1" dirty="0">
                <a:solidFill>
                  <a:srgbClr val="012EFF"/>
                </a:solidFill>
              </a:rPr>
              <a:t>Milestones of HTTPS Adoption Progress</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p:txBody>
          <a:bodyPr>
            <a:normAutofit/>
          </a:bodyPr>
          <a:lstStyle/>
          <a:p>
            <a:pPr algn="l">
              <a:lnSpc>
                <a:spcPct val="90000"/>
              </a:lnSpc>
              <a:spcAft>
                <a:spcPts val="600"/>
              </a:spcAft>
            </a:pPr>
            <a:r>
              <a:rPr lang="en-GB" sz="2400" spc="20" dirty="0"/>
              <a:t>By the end of 2014, most Big Names of the WEB already had support for HTTPS</a:t>
            </a:r>
          </a:p>
          <a:p>
            <a:pPr algn="l">
              <a:lnSpc>
                <a:spcPct val="90000"/>
              </a:lnSpc>
              <a:spcAft>
                <a:spcPts val="600"/>
              </a:spcAft>
            </a:pPr>
            <a:r>
              <a:rPr lang="en-GB" sz="2400" spc="20" dirty="0"/>
              <a:t>At the same time most technical details were also sorted out</a:t>
            </a:r>
          </a:p>
          <a:p>
            <a:pPr algn="l">
              <a:lnSpc>
                <a:spcPct val="90000"/>
              </a:lnSpc>
              <a:spcAft>
                <a:spcPts val="600"/>
              </a:spcAft>
            </a:pPr>
            <a:r>
              <a:rPr lang="en-GB" sz="2400" spc="20" dirty="0"/>
              <a:t>The price and complexity of getting a certificate was one of the main barriers for adoption, but Let’s Encrypt (and </a:t>
            </a:r>
            <a:r>
              <a:rPr lang="en-GB" sz="2400" spc="20" dirty="0" err="1"/>
              <a:t>certbot</a:t>
            </a:r>
            <a:r>
              <a:rPr lang="en-GB" sz="2400" spc="20" dirty="0"/>
              <a:t> from EFF) removed that last hurdle</a:t>
            </a:r>
          </a:p>
          <a:p>
            <a:pPr algn="l">
              <a:lnSpc>
                <a:spcPct val="90000"/>
              </a:lnSpc>
              <a:spcAft>
                <a:spcPts val="600"/>
              </a:spcAft>
            </a:pPr>
            <a:r>
              <a:rPr lang="en-GB" sz="2400" spc="20" dirty="0"/>
              <a:t>From 2018 on major browsers started marking “HTTP” sites as “Not Secure”</a:t>
            </a:r>
          </a:p>
          <a:p>
            <a:pPr algn="l">
              <a:lnSpc>
                <a:spcPct val="90000"/>
              </a:lnSpc>
              <a:spcAft>
                <a:spcPts val="600"/>
              </a:spcAft>
            </a:pPr>
            <a:r>
              <a:rPr lang="en-GB" sz="2400" spc="20" dirty="0"/>
              <a:t>HTTP/2 and HTTP/3 introduce encryption by default</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39</a:t>
            </a:fld>
            <a:endParaRPr lang="uk-UA" altLang="en-US" dirty="0"/>
          </a:p>
        </p:txBody>
      </p:sp>
      <p:sp>
        <p:nvSpPr>
          <p:cNvPr id="6" name="Content Placeholder 1">
            <a:extLst>
              <a:ext uri="{FF2B5EF4-FFF2-40B4-BE49-F238E27FC236}">
                <a16:creationId xmlns:a16="http://schemas.microsoft.com/office/drawing/2014/main" id="{3736B552-4543-6141-91D0-9F71F9082EBB}"/>
              </a:ext>
            </a:extLst>
          </p:cNvPr>
          <p:cNvSpPr txBox="1">
            <a:spLocks/>
          </p:cNvSpPr>
          <p:nvPr/>
        </p:nvSpPr>
        <p:spPr>
          <a:xfrm>
            <a:off x="2362200" y="5632450"/>
            <a:ext cx="7772400" cy="823912"/>
          </a:xfrm>
          <a:prstGeom prst="rect">
            <a:avLst/>
          </a:prstGeom>
        </p:spPr>
        <p:txBody>
          <a:bodyPr vert="horz" lIns="91440" tIns="45720" rIns="91440" bIns="45720" rtlCol="0" anchor="ctr">
            <a:noAutofit/>
          </a:bodyPr>
          <a:lstStyle>
            <a:lvl1pPr marL="228600" indent="-228600" algn="ctr" defTabSz="914400" rtl="0" eaLnBrk="1" latinLnBrk="0" hangingPunct="1">
              <a:lnSpc>
                <a:spcPct val="110000"/>
              </a:lnSpc>
              <a:spcBef>
                <a:spcPts val="1000"/>
              </a:spcBef>
              <a:spcAft>
                <a:spcPts val="2000"/>
              </a:spcAft>
              <a:buFont typeface="Arial" panose="020B0604020202020204" pitchFamily="34" charset="0"/>
              <a:buChar char="•"/>
              <a:defRPr sz="3600" b="0" i="0" kern="1200" spc="50" baseline="0">
                <a:solidFill>
                  <a:schemeClr val="tx1"/>
                </a:solidFill>
                <a:latin typeface="+mn-lt"/>
                <a:ea typeface="Hind Medium" charset="0"/>
                <a:cs typeface="Hind Medium" charset="0"/>
              </a:defRPr>
            </a:lvl1pPr>
            <a:lvl2pPr marL="685800" indent="-228600" algn="ctr" defTabSz="914400" rtl="0" eaLnBrk="1" latinLnBrk="0" hangingPunct="1">
              <a:lnSpc>
                <a:spcPct val="110000"/>
              </a:lnSpc>
              <a:spcBef>
                <a:spcPts val="500"/>
              </a:spcBef>
              <a:buFont typeface="Arial" panose="020B0604020202020204" pitchFamily="34" charset="0"/>
              <a:buChar char="•"/>
              <a:defRPr sz="2400" b="0" i="0" kern="1200">
                <a:solidFill>
                  <a:schemeClr val="tx1"/>
                </a:solidFill>
                <a:latin typeface="Hind Medium" charset="0"/>
                <a:ea typeface="Hind Medium" charset="0"/>
                <a:cs typeface="Hind Medium" charset="0"/>
              </a:defRPr>
            </a:lvl2pPr>
            <a:lvl3pPr marL="1143000" indent="-228600" algn="l" defTabSz="914400" rtl="0" eaLnBrk="1" latinLnBrk="0" hangingPunct="1">
              <a:lnSpc>
                <a:spcPct val="90000"/>
              </a:lnSpc>
              <a:spcBef>
                <a:spcPts val="500"/>
              </a:spcBef>
              <a:spcAft>
                <a:spcPts val="1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buNone/>
            </a:pPr>
            <a:r>
              <a:rPr lang="en-GB" sz="1800" b="1" dirty="0">
                <a:hlinkClick r:id="rId2"/>
              </a:rPr>
              <a:t>https://www.jefftk.com/p/history-of-https-usage</a:t>
            </a:r>
            <a:endParaRPr lang="en-GB" sz="1800" b="1" dirty="0"/>
          </a:p>
        </p:txBody>
      </p:sp>
    </p:spTree>
    <p:extLst>
      <p:ext uri="{BB962C8B-B14F-4D97-AF65-F5344CB8AC3E}">
        <p14:creationId xmlns:p14="http://schemas.microsoft.com/office/powerpoint/2010/main" val="401460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534572" y="365125"/>
            <a:ext cx="11169748" cy="1325563"/>
          </a:xfrm>
        </p:spPr>
        <p:txBody>
          <a:bodyPr>
            <a:normAutofit/>
          </a:bodyPr>
          <a:lstStyle/>
          <a:p>
            <a:pPr algn="ctr"/>
            <a:r>
              <a:rPr lang="en-US" sz="4800" dirty="0"/>
              <a:t>Encryption of Content</a:t>
            </a:r>
            <a:endParaRPr lang="en-US" sz="4800" b="1" dirty="0">
              <a:solidFill>
                <a:srgbClr val="012EFF"/>
              </a:solidFill>
            </a:endParaRP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838200" y="1900238"/>
            <a:ext cx="10515600" cy="4456112"/>
          </a:xfrm>
        </p:spPr>
        <p:txBody>
          <a:bodyPr>
            <a:normAutofit/>
          </a:bodyPr>
          <a:lstStyle/>
          <a:p>
            <a:pPr algn="l"/>
            <a:r>
              <a:rPr lang="en-GB" sz="3200" dirty="0">
                <a:latin typeface="Comic Sans MS" panose="030F0902030302020204" pitchFamily="66" charset="0"/>
              </a:rPr>
              <a:t>If used end-to-end: only the audience that knows the cryptographic keys can read the content</a:t>
            </a:r>
          </a:p>
          <a:p>
            <a:pPr algn="l"/>
            <a:endParaRPr lang="en-GB" sz="3200" dirty="0">
              <a:latin typeface="Comic Sans MS" panose="030F0902030302020204" pitchFamily="66" charset="0"/>
            </a:endParaRPr>
          </a:p>
          <a:p>
            <a:pPr algn="l"/>
            <a:r>
              <a:rPr lang="en-GB" sz="3200" dirty="0">
                <a:latin typeface="Comic Sans MS" panose="030F0902030302020204" pitchFamily="66" charset="0"/>
              </a:rPr>
              <a:t>If only used in parts of the transmission path: listening of the public parts of the path is made impossible</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4</a:t>
            </a:fld>
            <a:endParaRPr lang="uk-UA" altLang="en-US"/>
          </a:p>
        </p:txBody>
      </p:sp>
    </p:spTree>
    <p:extLst>
      <p:ext uri="{BB962C8B-B14F-4D97-AF65-F5344CB8AC3E}">
        <p14:creationId xmlns:p14="http://schemas.microsoft.com/office/powerpoint/2010/main" val="1932414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38200" y="365125"/>
            <a:ext cx="10515600" cy="1044575"/>
          </a:xfrm>
        </p:spPr>
        <p:txBody>
          <a:bodyPr>
            <a:normAutofit/>
          </a:bodyPr>
          <a:lstStyle/>
          <a:p>
            <a:pPr algn="ctr"/>
            <a:r>
              <a:rPr lang="en-US" b="1" dirty="0">
                <a:solidFill>
                  <a:srgbClr val="012EFF"/>
                </a:solidFill>
              </a:rPr>
              <a:t>Let’s Encrypt Impact</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546100" y="1776412"/>
            <a:ext cx="3162300" cy="4419599"/>
          </a:xfrm>
        </p:spPr>
        <p:txBody>
          <a:bodyPr>
            <a:normAutofit/>
          </a:bodyPr>
          <a:lstStyle/>
          <a:p>
            <a:pPr algn="l">
              <a:lnSpc>
                <a:spcPct val="90000"/>
              </a:lnSpc>
              <a:spcAft>
                <a:spcPts val="600"/>
              </a:spcAft>
            </a:pPr>
            <a:r>
              <a:rPr lang="en-GB" sz="2000" spc="20" dirty="0"/>
              <a:t>Let’s Encrypt is a fully automated Certificate Authority that issues free short-lived site certificates.</a:t>
            </a:r>
          </a:p>
          <a:p>
            <a:pPr algn="l">
              <a:lnSpc>
                <a:spcPct val="90000"/>
              </a:lnSpc>
              <a:spcAft>
                <a:spcPts val="600"/>
              </a:spcAft>
            </a:pPr>
            <a:r>
              <a:rPr lang="en-GB" sz="2000" spc="20" dirty="0"/>
              <a:t>Some researchers think that t</a:t>
            </a:r>
            <a:r>
              <a:rPr lang="en-GB" sz="2000" dirty="0"/>
              <a:t>he proof of possession of such certificates may be more easily circumvented.</a:t>
            </a:r>
            <a:r>
              <a:rPr lang="en-GB" sz="2000" spc="20" dirty="0"/>
              <a:t> </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40</a:t>
            </a:fld>
            <a:endParaRPr lang="uk-UA" altLang="en-US" dirty="0"/>
          </a:p>
        </p:txBody>
      </p:sp>
      <p:pic>
        <p:nvPicPr>
          <p:cNvPr id="6" name="Picture 5" descr="Chart, line chart&#10;&#10;Description automatically generated">
            <a:extLst>
              <a:ext uri="{FF2B5EF4-FFF2-40B4-BE49-F238E27FC236}">
                <a16:creationId xmlns:a16="http://schemas.microsoft.com/office/drawing/2014/main" id="{E44CD0BE-89EA-D34B-93CA-735348EDDA94}"/>
              </a:ext>
            </a:extLst>
          </p:cNvPr>
          <p:cNvPicPr>
            <a:picLocks noChangeAspect="1"/>
          </p:cNvPicPr>
          <p:nvPr/>
        </p:nvPicPr>
        <p:blipFill>
          <a:blip r:embed="rId2"/>
          <a:stretch>
            <a:fillRect/>
          </a:stretch>
        </p:blipFill>
        <p:spPr>
          <a:xfrm>
            <a:off x="3962400" y="1279525"/>
            <a:ext cx="7259851" cy="4419600"/>
          </a:xfrm>
          <a:prstGeom prst="rect">
            <a:avLst/>
          </a:prstGeom>
        </p:spPr>
      </p:pic>
    </p:spTree>
    <p:extLst>
      <p:ext uri="{BB962C8B-B14F-4D97-AF65-F5344CB8AC3E}">
        <p14:creationId xmlns:p14="http://schemas.microsoft.com/office/powerpoint/2010/main" val="1590583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685799" y="1523999"/>
            <a:ext cx="2209801" cy="4175125"/>
          </a:xfrm>
        </p:spPr>
        <p:txBody>
          <a:bodyPr>
            <a:normAutofit/>
          </a:bodyPr>
          <a:lstStyle/>
          <a:p>
            <a:pPr marL="0" indent="0" algn="l">
              <a:lnSpc>
                <a:spcPct val="90000"/>
              </a:lnSpc>
              <a:spcAft>
                <a:spcPts val="600"/>
              </a:spcAft>
              <a:buNone/>
            </a:pPr>
            <a:r>
              <a:rPr lang="en-GB" sz="2000" spc="20" dirty="0"/>
              <a:t>Percentage of visible governmental websites which support HTTPS of those that are available (made using a hand crafted set of governmental sites)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41</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600" b="1" dirty="0">
                <a:solidFill>
                  <a:srgbClr val="012EFF"/>
                </a:solidFill>
              </a:rPr>
              <a:t>Example of the Long Tail – Governmental Sites</a:t>
            </a:r>
          </a:p>
        </p:txBody>
      </p:sp>
      <p:pic>
        <p:nvPicPr>
          <p:cNvPr id="4" name="Picture 3">
            <a:extLst>
              <a:ext uri="{FF2B5EF4-FFF2-40B4-BE49-F238E27FC236}">
                <a16:creationId xmlns:a16="http://schemas.microsoft.com/office/drawing/2014/main" id="{9394B586-56B7-0140-BA3E-66B0BB39F60D}"/>
              </a:ext>
            </a:extLst>
          </p:cNvPr>
          <p:cNvPicPr>
            <a:picLocks noChangeAspect="1"/>
          </p:cNvPicPr>
          <p:nvPr/>
        </p:nvPicPr>
        <p:blipFill>
          <a:blip r:embed="rId2"/>
          <a:stretch>
            <a:fillRect/>
          </a:stretch>
        </p:blipFill>
        <p:spPr>
          <a:xfrm>
            <a:off x="3048000" y="1752600"/>
            <a:ext cx="8212527" cy="3230562"/>
          </a:xfrm>
          <a:prstGeom prst="rect">
            <a:avLst/>
          </a:prstGeom>
        </p:spPr>
      </p:pic>
      <p:sp>
        <p:nvSpPr>
          <p:cNvPr id="7" name="Content Placeholder 1">
            <a:extLst>
              <a:ext uri="{FF2B5EF4-FFF2-40B4-BE49-F238E27FC236}">
                <a16:creationId xmlns:a16="http://schemas.microsoft.com/office/drawing/2014/main" id="{4CA11D10-5E7D-AF4D-83D1-4991FD15F2FC}"/>
              </a:ext>
            </a:extLst>
          </p:cNvPr>
          <p:cNvSpPr txBox="1">
            <a:spLocks/>
          </p:cNvSpPr>
          <p:nvPr/>
        </p:nvSpPr>
        <p:spPr>
          <a:xfrm>
            <a:off x="2099264" y="5257800"/>
            <a:ext cx="8340136" cy="823912"/>
          </a:xfrm>
          <a:prstGeom prst="rect">
            <a:avLst/>
          </a:prstGeom>
        </p:spPr>
        <p:txBody>
          <a:bodyPr vert="horz" lIns="91440" tIns="45720" rIns="91440" bIns="45720" rtlCol="0" anchor="ctr">
            <a:noAutofit/>
          </a:bodyPr>
          <a:lstStyle>
            <a:lvl1pPr marL="228600" indent="-228600" algn="ctr" defTabSz="914400" rtl="0" eaLnBrk="1" latinLnBrk="0" hangingPunct="1">
              <a:lnSpc>
                <a:spcPct val="110000"/>
              </a:lnSpc>
              <a:spcBef>
                <a:spcPts val="1000"/>
              </a:spcBef>
              <a:spcAft>
                <a:spcPts val="2000"/>
              </a:spcAft>
              <a:buFont typeface="Arial" panose="020B0604020202020204" pitchFamily="34" charset="0"/>
              <a:buChar char="•"/>
              <a:defRPr sz="3600" b="0" i="0" kern="1200" spc="50" baseline="0">
                <a:solidFill>
                  <a:schemeClr val="tx1"/>
                </a:solidFill>
                <a:latin typeface="+mn-lt"/>
                <a:ea typeface="Hind Medium" charset="0"/>
                <a:cs typeface="Hind Medium" charset="0"/>
              </a:defRPr>
            </a:lvl1pPr>
            <a:lvl2pPr marL="685800" indent="-228600" algn="ctr" defTabSz="914400" rtl="0" eaLnBrk="1" latinLnBrk="0" hangingPunct="1">
              <a:lnSpc>
                <a:spcPct val="110000"/>
              </a:lnSpc>
              <a:spcBef>
                <a:spcPts val="500"/>
              </a:spcBef>
              <a:buFont typeface="Arial" panose="020B0604020202020204" pitchFamily="34" charset="0"/>
              <a:buChar char="•"/>
              <a:defRPr sz="2400" b="0" i="0" kern="1200">
                <a:solidFill>
                  <a:schemeClr val="tx1"/>
                </a:solidFill>
                <a:latin typeface="Hind Medium" charset="0"/>
                <a:ea typeface="Hind Medium" charset="0"/>
                <a:cs typeface="Hind Medium" charset="0"/>
              </a:defRPr>
            </a:lvl2pPr>
            <a:lvl3pPr marL="1143000" indent="-228600" algn="l" defTabSz="914400" rtl="0" eaLnBrk="1" latinLnBrk="0" hangingPunct="1">
              <a:lnSpc>
                <a:spcPct val="90000"/>
              </a:lnSpc>
              <a:spcBef>
                <a:spcPts val="500"/>
              </a:spcBef>
              <a:spcAft>
                <a:spcPts val="1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buNone/>
            </a:pPr>
            <a:r>
              <a:rPr lang="en-GB" sz="1200" b="1" dirty="0"/>
              <a:t>Source:   https://</a:t>
            </a:r>
            <a:r>
              <a:rPr lang="en-GB" sz="1200" b="1" dirty="0" err="1"/>
              <a:t>blog.sudheesh.info</a:t>
            </a:r>
            <a:r>
              <a:rPr lang="en-GB" sz="1200" b="1" dirty="0"/>
              <a:t>/docs/2020-10-06-measuring-the-adoption-https-governments/</a:t>
            </a:r>
            <a:endParaRPr lang="en-GB" sz="900" b="1" dirty="0"/>
          </a:p>
        </p:txBody>
      </p:sp>
    </p:spTree>
    <p:extLst>
      <p:ext uri="{BB962C8B-B14F-4D97-AF65-F5344CB8AC3E}">
        <p14:creationId xmlns:p14="http://schemas.microsoft.com/office/powerpoint/2010/main" val="3914921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381000" y="1304924"/>
            <a:ext cx="1523999" cy="4419600"/>
          </a:xfrm>
        </p:spPr>
        <p:txBody>
          <a:bodyPr>
            <a:normAutofit/>
          </a:bodyPr>
          <a:lstStyle/>
          <a:p>
            <a:pPr marL="0" indent="0" algn="l">
              <a:lnSpc>
                <a:spcPct val="90000"/>
              </a:lnSpc>
              <a:spcAft>
                <a:spcPts val="600"/>
              </a:spcAft>
              <a:buNone/>
            </a:pPr>
            <a:r>
              <a:rPr lang="en-GB" sz="2000" spc="20" dirty="0"/>
              <a:t>Percentage of govern-mental websites with valid certificates of those that have HTTPS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42</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600" b="1" dirty="0">
                <a:solidFill>
                  <a:srgbClr val="012EFF"/>
                </a:solidFill>
              </a:rPr>
              <a:t>Support of Basic HTTPS is Not Enough</a:t>
            </a:r>
          </a:p>
        </p:txBody>
      </p:sp>
      <p:pic>
        <p:nvPicPr>
          <p:cNvPr id="6" name="Picture 5">
            <a:extLst>
              <a:ext uri="{FF2B5EF4-FFF2-40B4-BE49-F238E27FC236}">
                <a16:creationId xmlns:a16="http://schemas.microsoft.com/office/drawing/2014/main" id="{083F635D-CEFA-0648-BC37-88742A8A69D7}"/>
              </a:ext>
            </a:extLst>
          </p:cNvPr>
          <p:cNvPicPr>
            <a:picLocks noChangeAspect="1"/>
          </p:cNvPicPr>
          <p:nvPr/>
        </p:nvPicPr>
        <p:blipFill>
          <a:blip r:embed="rId2"/>
          <a:stretch>
            <a:fillRect/>
          </a:stretch>
        </p:blipFill>
        <p:spPr>
          <a:xfrm>
            <a:off x="1798959" y="1735136"/>
            <a:ext cx="9985078" cy="3559175"/>
          </a:xfrm>
          <a:prstGeom prst="rect">
            <a:avLst/>
          </a:prstGeom>
        </p:spPr>
      </p:pic>
      <p:sp>
        <p:nvSpPr>
          <p:cNvPr id="8" name="Content Placeholder 1">
            <a:extLst>
              <a:ext uri="{FF2B5EF4-FFF2-40B4-BE49-F238E27FC236}">
                <a16:creationId xmlns:a16="http://schemas.microsoft.com/office/drawing/2014/main" id="{4AEF6A26-1596-284A-AEE2-DFA1E39E5763}"/>
              </a:ext>
            </a:extLst>
          </p:cNvPr>
          <p:cNvSpPr txBox="1">
            <a:spLocks/>
          </p:cNvSpPr>
          <p:nvPr/>
        </p:nvSpPr>
        <p:spPr>
          <a:xfrm>
            <a:off x="2362200" y="5683155"/>
            <a:ext cx="8340136" cy="823912"/>
          </a:xfrm>
          <a:prstGeom prst="rect">
            <a:avLst/>
          </a:prstGeom>
        </p:spPr>
        <p:txBody>
          <a:bodyPr vert="horz" lIns="91440" tIns="45720" rIns="91440" bIns="45720" rtlCol="0" anchor="ctr">
            <a:noAutofit/>
          </a:bodyPr>
          <a:lstStyle>
            <a:lvl1pPr marL="228600" indent="-228600" algn="ctr" defTabSz="914400" rtl="0" eaLnBrk="1" latinLnBrk="0" hangingPunct="1">
              <a:lnSpc>
                <a:spcPct val="110000"/>
              </a:lnSpc>
              <a:spcBef>
                <a:spcPts val="1000"/>
              </a:spcBef>
              <a:spcAft>
                <a:spcPts val="2000"/>
              </a:spcAft>
              <a:buFont typeface="Arial" panose="020B0604020202020204" pitchFamily="34" charset="0"/>
              <a:buChar char="•"/>
              <a:defRPr sz="3600" b="0" i="0" kern="1200" spc="50" baseline="0">
                <a:solidFill>
                  <a:schemeClr val="tx1"/>
                </a:solidFill>
                <a:latin typeface="+mn-lt"/>
                <a:ea typeface="Hind Medium" charset="0"/>
                <a:cs typeface="Hind Medium" charset="0"/>
              </a:defRPr>
            </a:lvl1pPr>
            <a:lvl2pPr marL="685800" indent="-228600" algn="ctr" defTabSz="914400" rtl="0" eaLnBrk="1" latinLnBrk="0" hangingPunct="1">
              <a:lnSpc>
                <a:spcPct val="110000"/>
              </a:lnSpc>
              <a:spcBef>
                <a:spcPts val="500"/>
              </a:spcBef>
              <a:buFont typeface="Arial" panose="020B0604020202020204" pitchFamily="34" charset="0"/>
              <a:buChar char="•"/>
              <a:defRPr sz="2400" b="0" i="0" kern="1200">
                <a:solidFill>
                  <a:schemeClr val="tx1"/>
                </a:solidFill>
                <a:latin typeface="Hind Medium" charset="0"/>
                <a:ea typeface="Hind Medium" charset="0"/>
                <a:cs typeface="Hind Medium" charset="0"/>
              </a:defRPr>
            </a:lvl2pPr>
            <a:lvl3pPr marL="1143000" indent="-228600" algn="l" defTabSz="914400" rtl="0" eaLnBrk="1" latinLnBrk="0" hangingPunct="1">
              <a:lnSpc>
                <a:spcPct val="90000"/>
              </a:lnSpc>
              <a:spcBef>
                <a:spcPts val="500"/>
              </a:spcBef>
              <a:spcAft>
                <a:spcPts val="1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buNone/>
            </a:pPr>
            <a:r>
              <a:rPr lang="en-GB" sz="1200" b="1" dirty="0"/>
              <a:t>Source:   https://</a:t>
            </a:r>
            <a:r>
              <a:rPr lang="en-GB" sz="1200" b="1" dirty="0" err="1"/>
              <a:t>blog.sudheesh.info</a:t>
            </a:r>
            <a:r>
              <a:rPr lang="en-GB" sz="1200" b="1" dirty="0"/>
              <a:t>/docs/2020-10-06-measuring-the-adoption-https-governments/</a:t>
            </a:r>
            <a:endParaRPr lang="en-GB" sz="900" b="1" dirty="0"/>
          </a:p>
        </p:txBody>
      </p:sp>
    </p:spTree>
    <p:extLst>
      <p:ext uri="{BB962C8B-B14F-4D97-AF65-F5344CB8AC3E}">
        <p14:creationId xmlns:p14="http://schemas.microsoft.com/office/powerpoint/2010/main" val="3925431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1"/>
          </p:nvPr>
        </p:nvSpPr>
        <p:spPr/>
        <p:txBody>
          <a:bodyPr/>
          <a:lstStyle/>
          <a:p>
            <a:fld id="{979123C2-1881-0343-8E3B-58B10FD51CF2}" type="slidenum">
              <a:rPr lang="uk-UA" altLang="en-US" smtClean="0"/>
              <a:pPr/>
              <a:t>43</a:t>
            </a:fld>
            <a:endParaRPr lang="uk-UA" altLang="en-US" dirty="0"/>
          </a:p>
        </p:txBody>
      </p:sp>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41800" y="136525"/>
            <a:ext cx="10508400" cy="1143000"/>
          </a:xfrm>
        </p:spPr>
        <p:txBody>
          <a:bodyPr>
            <a:normAutofit/>
          </a:bodyPr>
          <a:lstStyle/>
          <a:p>
            <a:pPr algn="ctr"/>
            <a:r>
              <a:rPr lang="en-US" sz="3200" b="1" dirty="0">
                <a:solidFill>
                  <a:srgbClr val="012EFF"/>
                </a:solidFill>
              </a:rPr>
              <a:t>By Contrast</a:t>
            </a:r>
          </a:p>
        </p:txBody>
      </p:sp>
      <p:sp>
        <p:nvSpPr>
          <p:cNvPr id="7" name="Content Placeholder 1">
            <a:extLst>
              <a:ext uri="{FF2B5EF4-FFF2-40B4-BE49-F238E27FC236}">
                <a16:creationId xmlns:a16="http://schemas.microsoft.com/office/drawing/2014/main" id="{4CA11D10-5E7D-AF4D-83D1-4991FD15F2FC}"/>
              </a:ext>
            </a:extLst>
          </p:cNvPr>
          <p:cNvSpPr txBox="1">
            <a:spLocks/>
          </p:cNvSpPr>
          <p:nvPr/>
        </p:nvSpPr>
        <p:spPr>
          <a:xfrm>
            <a:off x="2743200" y="5747970"/>
            <a:ext cx="7772400" cy="823912"/>
          </a:xfrm>
          <a:prstGeom prst="rect">
            <a:avLst/>
          </a:prstGeom>
        </p:spPr>
        <p:txBody>
          <a:bodyPr vert="horz" lIns="91440" tIns="45720" rIns="91440" bIns="45720" rtlCol="0" anchor="ctr">
            <a:noAutofit/>
          </a:bodyPr>
          <a:lstStyle>
            <a:lvl1pPr marL="228600" indent="-228600" algn="ctr" defTabSz="914400" rtl="0" eaLnBrk="1" latinLnBrk="0" hangingPunct="1">
              <a:lnSpc>
                <a:spcPct val="110000"/>
              </a:lnSpc>
              <a:spcBef>
                <a:spcPts val="1000"/>
              </a:spcBef>
              <a:spcAft>
                <a:spcPts val="2000"/>
              </a:spcAft>
              <a:buFont typeface="Arial" panose="020B0604020202020204" pitchFamily="34" charset="0"/>
              <a:buChar char="•"/>
              <a:defRPr sz="3600" b="0" i="0" kern="1200" spc="50" baseline="0">
                <a:solidFill>
                  <a:schemeClr val="tx1"/>
                </a:solidFill>
                <a:latin typeface="+mn-lt"/>
                <a:ea typeface="Hind Medium" charset="0"/>
                <a:cs typeface="Hind Medium" charset="0"/>
              </a:defRPr>
            </a:lvl1pPr>
            <a:lvl2pPr marL="685800" indent="-228600" algn="ctr" defTabSz="914400" rtl="0" eaLnBrk="1" latinLnBrk="0" hangingPunct="1">
              <a:lnSpc>
                <a:spcPct val="110000"/>
              </a:lnSpc>
              <a:spcBef>
                <a:spcPts val="500"/>
              </a:spcBef>
              <a:buFont typeface="Arial" panose="020B0604020202020204" pitchFamily="34" charset="0"/>
              <a:buChar char="•"/>
              <a:defRPr sz="2400" b="0" i="0" kern="1200">
                <a:solidFill>
                  <a:schemeClr val="tx1"/>
                </a:solidFill>
                <a:latin typeface="Hind Medium" charset="0"/>
                <a:ea typeface="Hind Medium" charset="0"/>
                <a:cs typeface="Hind Medium" charset="0"/>
              </a:defRPr>
            </a:lvl2pPr>
            <a:lvl3pPr marL="1143000" indent="-228600" algn="l" defTabSz="914400" rtl="0" eaLnBrk="1" latinLnBrk="0" hangingPunct="1">
              <a:lnSpc>
                <a:spcPct val="90000"/>
              </a:lnSpc>
              <a:spcBef>
                <a:spcPts val="500"/>
              </a:spcBef>
              <a:spcAft>
                <a:spcPts val="1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buNone/>
            </a:pPr>
            <a:r>
              <a:rPr lang="en-GB" sz="1200" b="1" dirty="0"/>
              <a:t>https://</a:t>
            </a:r>
            <a:r>
              <a:rPr lang="en-GB" sz="1200" b="1" dirty="0" err="1"/>
              <a:t>blog.sudheesh.info</a:t>
            </a:r>
            <a:r>
              <a:rPr lang="en-GB" sz="1200" b="1" dirty="0"/>
              <a:t>/docs/2020-10-06-measuring-the-adoption-https-governments/</a:t>
            </a:r>
            <a:endParaRPr lang="en-GB" sz="900" b="1" dirty="0"/>
          </a:p>
        </p:txBody>
      </p:sp>
      <p:pic>
        <p:nvPicPr>
          <p:cNvPr id="6" name="Picture 5">
            <a:extLst>
              <a:ext uri="{FF2B5EF4-FFF2-40B4-BE49-F238E27FC236}">
                <a16:creationId xmlns:a16="http://schemas.microsoft.com/office/drawing/2014/main" id="{096832C1-AC8A-3B45-9F51-04AAD9F66DA2}"/>
              </a:ext>
            </a:extLst>
          </p:cNvPr>
          <p:cNvPicPr>
            <a:picLocks noChangeAspect="1"/>
          </p:cNvPicPr>
          <p:nvPr/>
        </p:nvPicPr>
        <p:blipFill>
          <a:blip r:embed="rId2"/>
          <a:stretch>
            <a:fillRect/>
          </a:stretch>
        </p:blipFill>
        <p:spPr>
          <a:xfrm>
            <a:off x="1793961" y="1616075"/>
            <a:ext cx="8721639" cy="3625850"/>
          </a:xfrm>
          <a:prstGeom prst="rect">
            <a:avLst/>
          </a:prstGeom>
        </p:spPr>
      </p:pic>
    </p:spTree>
    <p:extLst>
      <p:ext uri="{BB962C8B-B14F-4D97-AF65-F5344CB8AC3E}">
        <p14:creationId xmlns:p14="http://schemas.microsoft.com/office/powerpoint/2010/main" val="42345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534572" y="365125"/>
            <a:ext cx="11169748" cy="1184275"/>
          </a:xfrm>
        </p:spPr>
        <p:txBody>
          <a:bodyPr>
            <a:normAutofit/>
          </a:bodyPr>
          <a:lstStyle/>
          <a:p>
            <a:pPr algn="ctr"/>
            <a:r>
              <a:rPr lang="en-US" sz="4800" dirty="0"/>
              <a:t>Cryptographic Signature</a:t>
            </a:r>
            <a:endParaRPr lang="en-US" sz="4800" b="1" dirty="0">
              <a:solidFill>
                <a:srgbClr val="012EFF"/>
              </a:solidFill>
            </a:endParaRP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838200" y="1993900"/>
            <a:ext cx="10515600" cy="4152900"/>
          </a:xfrm>
        </p:spPr>
        <p:txBody>
          <a:bodyPr>
            <a:normAutofit/>
          </a:bodyPr>
          <a:lstStyle/>
          <a:p>
            <a:pPr algn="l"/>
            <a:r>
              <a:rPr lang="en-GB" sz="3200" dirty="0"/>
              <a:t>P</a:t>
            </a:r>
            <a:r>
              <a:rPr lang="en-GB" sz="3200" dirty="0">
                <a:latin typeface="Comic Sans MS" panose="030F0902030302020204" pitchFamily="66" charset="0"/>
              </a:rPr>
              <a:t>roofs the identity of the sender (proof of authenticity)</a:t>
            </a:r>
          </a:p>
          <a:p>
            <a:pPr algn="l"/>
            <a:endParaRPr lang="en-GB" sz="3200" dirty="0">
              <a:latin typeface="Comic Sans MS" panose="030F0902030302020204" pitchFamily="66" charset="0"/>
            </a:endParaRPr>
          </a:p>
          <a:p>
            <a:pPr algn="l"/>
            <a:r>
              <a:rPr lang="en-GB" sz="3200" dirty="0">
                <a:latin typeface="Comic Sans MS" panose="030F0902030302020204" pitchFamily="66" charset="0"/>
              </a:rPr>
              <a:t>Shows any tampering with the content</a:t>
            </a:r>
          </a:p>
          <a:p>
            <a:pPr algn="l"/>
            <a:endParaRPr lang="en-GB" sz="3200" dirty="0">
              <a:latin typeface="Comic Sans MS" panose="030F0902030302020204" pitchFamily="66" charset="0"/>
            </a:endParaRPr>
          </a:p>
          <a:p>
            <a:pPr algn="l"/>
            <a:r>
              <a:rPr lang="en-GB" sz="3200" dirty="0"/>
              <a:t>Used with timestamp to avoid non-repudiation</a:t>
            </a:r>
            <a:endParaRPr lang="en-GB" sz="3200" dirty="0">
              <a:latin typeface="Comic Sans MS" panose="030F0902030302020204" pitchFamily="66" charset="0"/>
            </a:endParaRP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5</a:t>
            </a:fld>
            <a:endParaRPr lang="uk-UA" altLang="en-US"/>
          </a:p>
        </p:txBody>
      </p:sp>
    </p:spTree>
    <p:extLst>
      <p:ext uri="{BB962C8B-B14F-4D97-AF65-F5344CB8AC3E}">
        <p14:creationId xmlns:p14="http://schemas.microsoft.com/office/powerpoint/2010/main" val="289635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534572" y="365125"/>
            <a:ext cx="11169748" cy="1325563"/>
          </a:xfrm>
        </p:spPr>
        <p:txBody>
          <a:bodyPr>
            <a:normAutofit/>
          </a:bodyPr>
          <a:lstStyle/>
          <a:p>
            <a:pPr algn="ctr"/>
            <a:r>
              <a:rPr lang="en-US" sz="4000" b="1" dirty="0">
                <a:solidFill>
                  <a:srgbClr val="012EFF"/>
                </a:solidFill>
              </a:rPr>
              <a:t>Cryptosystems are at the Heart of</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p:txBody>
          <a:bodyPr>
            <a:normAutofit/>
          </a:bodyPr>
          <a:lstStyle/>
          <a:p>
            <a:pPr algn="l"/>
            <a:r>
              <a:rPr lang="en-GB" sz="3200" dirty="0">
                <a:latin typeface="Comic Sans MS" panose="030F0902030302020204" pitchFamily="66" charset="0"/>
              </a:rPr>
              <a:t>Authentication of servers / entities / persons — based on public/private key pairs</a:t>
            </a:r>
          </a:p>
          <a:p>
            <a:pPr algn="l"/>
            <a:endParaRPr lang="en-GB" sz="3200" dirty="0">
              <a:latin typeface="Comic Sans MS" panose="030F0902030302020204" pitchFamily="66" charset="0"/>
            </a:endParaRPr>
          </a:p>
          <a:p>
            <a:pPr algn="l"/>
            <a:r>
              <a:rPr lang="en-GB" sz="3200" dirty="0"/>
              <a:t>Key and other information c</a:t>
            </a:r>
            <a:r>
              <a:rPr lang="en-GB" sz="3200" dirty="0">
                <a:latin typeface="Comic Sans MS" panose="030F0902030302020204" pitchFamily="66" charset="0"/>
              </a:rPr>
              <a:t>ertificates build with digital signatures -  again based on public/private keys pairs</a:t>
            </a:r>
          </a:p>
          <a:p>
            <a:pPr algn="l"/>
            <a:endParaRPr lang="en-GB" sz="3200" dirty="0">
              <a:latin typeface="Comic Sans MS" panose="030F0902030302020204" pitchFamily="66" charset="0"/>
            </a:endParaRPr>
          </a:p>
          <a:p>
            <a:pPr algn="l"/>
            <a:r>
              <a:rPr lang="en-GB" sz="3200" dirty="0">
                <a:latin typeface="Comic Sans MS" panose="030F0902030302020204" pitchFamily="66" charset="0"/>
              </a:rPr>
              <a:t>Integrity and confidentiality of messages exchanges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6</a:t>
            </a:fld>
            <a:endParaRPr lang="uk-UA" altLang="en-US"/>
          </a:p>
        </p:txBody>
      </p:sp>
    </p:spTree>
    <p:extLst>
      <p:ext uri="{BB962C8B-B14F-4D97-AF65-F5344CB8AC3E}">
        <p14:creationId xmlns:p14="http://schemas.microsoft.com/office/powerpoint/2010/main" val="59902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38200" y="365125"/>
            <a:ext cx="10515600" cy="1108075"/>
          </a:xfrm>
        </p:spPr>
        <p:txBody>
          <a:bodyPr>
            <a:normAutofit/>
          </a:bodyPr>
          <a:lstStyle/>
          <a:p>
            <a:pPr algn="ctr"/>
            <a:r>
              <a:rPr lang="en-US" b="1" dirty="0">
                <a:solidFill>
                  <a:srgbClr val="012EFF"/>
                </a:solidFill>
              </a:rPr>
              <a:t>Trust and Security </a:t>
            </a:r>
            <a:r>
              <a:rPr lang="en-US" dirty="0"/>
              <a:t>Today</a:t>
            </a:r>
            <a:endParaRPr lang="en-US" b="1" dirty="0">
              <a:solidFill>
                <a:srgbClr val="012EFF"/>
              </a:solidFill>
            </a:endParaRP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838200" y="1610459"/>
            <a:ext cx="10515600" cy="4549042"/>
          </a:xfrm>
        </p:spPr>
        <p:txBody>
          <a:bodyPr>
            <a:normAutofit fontScale="92500" lnSpcReduction="10000"/>
          </a:bodyPr>
          <a:lstStyle/>
          <a:p>
            <a:pPr algn="l">
              <a:lnSpc>
                <a:spcPct val="90000"/>
              </a:lnSpc>
              <a:spcAft>
                <a:spcPts val="600"/>
              </a:spcAft>
            </a:pPr>
            <a:r>
              <a:rPr lang="en-GB" spc="20" dirty="0"/>
              <a:t>Security mechanisms were added as needed in a continuous trial and error process</a:t>
            </a:r>
          </a:p>
          <a:p>
            <a:pPr algn="l">
              <a:lnSpc>
                <a:spcPct val="90000"/>
              </a:lnSpc>
              <a:spcAft>
                <a:spcPts val="600"/>
              </a:spcAft>
            </a:pPr>
            <a:endParaRPr lang="en-GB" spc="20" dirty="0"/>
          </a:p>
          <a:p>
            <a:pPr algn="l">
              <a:lnSpc>
                <a:spcPct val="90000"/>
              </a:lnSpc>
              <a:spcAft>
                <a:spcPts val="600"/>
              </a:spcAft>
            </a:pPr>
            <a:r>
              <a:rPr lang="en-GB" spc="20" dirty="0"/>
              <a:t>Standardized year after year by the IETF</a:t>
            </a:r>
          </a:p>
          <a:p>
            <a:pPr algn="l">
              <a:lnSpc>
                <a:spcPct val="90000"/>
              </a:lnSpc>
              <a:spcAft>
                <a:spcPts val="600"/>
              </a:spcAft>
            </a:pPr>
            <a:endParaRPr lang="en-GB" spc="20" dirty="0"/>
          </a:p>
          <a:p>
            <a:pPr algn="l">
              <a:lnSpc>
                <a:spcPct val="90000"/>
              </a:lnSpc>
              <a:spcAft>
                <a:spcPts val="600"/>
              </a:spcAft>
            </a:pPr>
            <a:r>
              <a:rPr lang="en-GB" spc="20" dirty="0"/>
              <a:t>Some of these standards bring new operational costs that sometimes do not immediately produce the intended results </a:t>
            </a:r>
          </a:p>
          <a:p>
            <a:pPr algn="l">
              <a:lnSpc>
                <a:spcPct val="90000"/>
              </a:lnSpc>
              <a:spcAft>
                <a:spcPts val="600"/>
              </a:spcAft>
            </a:pPr>
            <a:endParaRPr lang="en-GB" spc="20" dirty="0"/>
          </a:p>
          <a:p>
            <a:pPr algn="l">
              <a:lnSpc>
                <a:spcPct val="90000"/>
              </a:lnSpc>
              <a:spcAft>
                <a:spcPts val="600"/>
              </a:spcAft>
            </a:pPr>
            <a:r>
              <a:rPr lang="en-GB" spc="20" dirty="0"/>
              <a:t>Thus, sometimes, progress in their deployment is disappointingly slow.</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7</a:t>
            </a:fld>
            <a:endParaRPr lang="uk-UA" altLang="en-US"/>
          </a:p>
        </p:txBody>
      </p:sp>
    </p:spTree>
    <p:extLst>
      <p:ext uri="{BB962C8B-B14F-4D97-AF65-F5344CB8AC3E}">
        <p14:creationId xmlns:p14="http://schemas.microsoft.com/office/powerpoint/2010/main" val="387711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a:xfrm>
            <a:off x="838200" y="350128"/>
            <a:ext cx="10515600" cy="1009651"/>
          </a:xfrm>
        </p:spPr>
        <p:txBody>
          <a:bodyPr>
            <a:normAutofit/>
          </a:bodyPr>
          <a:lstStyle/>
          <a:p>
            <a:pPr algn="ctr"/>
            <a:r>
              <a:rPr lang="en-US" sz="3600" b="1" dirty="0">
                <a:solidFill>
                  <a:srgbClr val="012EFF"/>
                </a:solidFill>
              </a:rPr>
              <a:t>When Accessing an URL, We Must Trust</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838200" y="1561514"/>
            <a:ext cx="10515600" cy="4615449"/>
          </a:xfrm>
        </p:spPr>
        <p:txBody>
          <a:bodyPr>
            <a:normAutofit fontScale="92500" lnSpcReduction="10000"/>
          </a:bodyPr>
          <a:lstStyle/>
          <a:p>
            <a:pPr algn="l"/>
            <a:r>
              <a:rPr lang="en-GB" dirty="0"/>
              <a:t>That the DNS mapping to an IP address is genuine</a:t>
            </a:r>
          </a:p>
          <a:p>
            <a:pPr algn="l"/>
            <a:endParaRPr lang="en-GB" dirty="0"/>
          </a:p>
          <a:p>
            <a:pPr algn="l"/>
            <a:r>
              <a:rPr lang="en-GB" dirty="0"/>
              <a:t>That the routing system is passing packets to the correct endpoint / interface</a:t>
            </a:r>
          </a:p>
          <a:p>
            <a:pPr algn="l"/>
            <a:endParaRPr lang="en-GB" dirty="0"/>
          </a:p>
          <a:p>
            <a:pPr algn="l"/>
            <a:r>
              <a:rPr lang="en-GB" dirty="0"/>
              <a:t>That the SSL/TLS connection and the site certificate are genuine </a:t>
            </a:r>
          </a:p>
          <a:p>
            <a:pPr algn="l"/>
            <a:endParaRPr lang="en-GB" dirty="0"/>
          </a:p>
          <a:p>
            <a:pPr algn="l"/>
            <a:r>
              <a:rPr lang="en-GB" dirty="0"/>
              <a:t>That the Web Public Key Infrastructure is not corrupted</a:t>
            </a:r>
          </a:p>
          <a:p>
            <a:pPr algn="l"/>
            <a:endParaRPr lang="en-GB" dirty="0"/>
          </a:p>
          <a:p>
            <a:pPr algn="l"/>
            <a:r>
              <a:rPr lang="en-GB" dirty="0"/>
              <a:t>That others cannot sniff which site I am trying to access</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8</a:t>
            </a:fld>
            <a:endParaRPr lang="uk-UA" altLang="en-US"/>
          </a:p>
        </p:txBody>
      </p:sp>
    </p:spTree>
    <p:extLst>
      <p:ext uri="{BB962C8B-B14F-4D97-AF65-F5344CB8AC3E}">
        <p14:creationId xmlns:p14="http://schemas.microsoft.com/office/powerpoint/2010/main" val="208182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D6CD003-CEF7-544B-A35F-03BA26027E64}"/>
              </a:ext>
            </a:extLst>
          </p:cNvPr>
          <p:cNvSpPr>
            <a:spLocks noGrp="1"/>
          </p:cNvSpPr>
          <p:nvPr>
            <p:ph type="title"/>
          </p:nvPr>
        </p:nvSpPr>
        <p:spPr/>
        <p:txBody>
          <a:bodyPr>
            <a:normAutofit/>
          </a:bodyPr>
          <a:lstStyle/>
          <a:p>
            <a:pPr algn="ctr"/>
            <a:r>
              <a:rPr lang="en-US" sz="3600" b="1" dirty="0">
                <a:solidFill>
                  <a:srgbClr val="012EFF"/>
                </a:solidFill>
              </a:rPr>
              <a:t>Most Internet Actors do Not</a:t>
            </a:r>
            <a:br>
              <a:rPr lang="en-US" sz="3600" b="1" dirty="0">
                <a:solidFill>
                  <a:srgbClr val="012EFF"/>
                </a:solidFill>
              </a:rPr>
            </a:br>
            <a:r>
              <a:rPr lang="en-US" sz="3600" b="1" dirty="0">
                <a:solidFill>
                  <a:srgbClr val="012EFF"/>
                </a:solidFill>
              </a:rPr>
              <a:t>Implement all Possible Security Standards</a:t>
            </a:r>
          </a:p>
        </p:txBody>
      </p:sp>
      <p:sp>
        <p:nvSpPr>
          <p:cNvPr id="2" name="Content Placeholder 1">
            <a:extLst>
              <a:ext uri="{FF2B5EF4-FFF2-40B4-BE49-F238E27FC236}">
                <a16:creationId xmlns:a16="http://schemas.microsoft.com/office/drawing/2014/main" id="{B66756FA-8F43-E44A-BC88-E8C3D49BCFAA}"/>
              </a:ext>
            </a:extLst>
          </p:cNvPr>
          <p:cNvSpPr>
            <a:spLocks noGrp="1"/>
          </p:cNvSpPr>
          <p:nvPr>
            <p:ph idx="1"/>
          </p:nvPr>
        </p:nvSpPr>
        <p:spPr>
          <a:xfrm>
            <a:off x="711591" y="1847850"/>
            <a:ext cx="5843954" cy="4351338"/>
          </a:xfrm>
        </p:spPr>
        <p:txBody>
          <a:bodyPr>
            <a:normAutofit lnSpcReduction="10000"/>
          </a:bodyPr>
          <a:lstStyle/>
          <a:p>
            <a:pPr algn="l">
              <a:lnSpc>
                <a:spcPct val="90000"/>
              </a:lnSpc>
              <a:spcAft>
                <a:spcPts val="600"/>
              </a:spcAft>
            </a:pPr>
            <a:r>
              <a:rPr lang="en-GB" sz="2400" spc="20" dirty="0"/>
              <a:t>Does some DNS domain is secured with DNSSEC?</a:t>
            </a:r>
          </a:p>
          <a:p>
            <a:pPr algn="l">
              <a:lnSpc>
                <a:spcPct val="90000"/>
              </a:lnSpc>
              <a:spcAft>
                <a:spcPts val="600"/>
              </a:spcAft>
            </a:pPr>
            <a:r>
              <a:rPr lang="en-GB" sz="2400" spc="20" dirty="0"/>
              <a:t>Does my DNS resolution provider (resolver) implements DNSSEC?</a:t>
            </a:r>
          </a:p>
          <a:p>
            <a:pPr algn="l">
              <a:lnSpc>
                <a:spcPct val="90000"/>
              </a:lnSpc>
              <a:spcAft>
                <a:spcPts val="600"/>
              </a:spcAft>
            </a:pPr>
            <a:r>
              <a:rPr lang="en-GB" sz="2400" spc="20" dirty="0"/>
              <a:t>Does my ISP implements routing security measures?</a:t>
            </a:r>
          </a:p>
          <a:p>
            <a:pPr algn="l">
              <a:lnSpc>
                <a:spcPct val="90000"/>
              </a:lnSpc>
              <a:spcAft>
                <a:spcPts val="600"/>
              </a:spcAft>
            </a:pPr>
            <a:r>
              <a:rPr lang="en-GB" sz="2400" spc="20" dirty="0"/>
              <a:t>Do the sites I visit implement HTTPS with all up to date options and really genuine certificates?</a:t>
            </a:r>
          </a:p>
          <a:p>
            <a:pPr algn="l">
              <a:lnSpc>
                <a:spcPct val="90000"/>
              </a:lnSpc>
              <a:spcAft>
                <a:spcPts val="600"/>
              </a:spcAft>
            </a:pPr>
            <a:r>
              <a:rPr lang="en-GB" sz="2400" spc="20" dirty="0"/>
              <a:t>I am using a mail system preventing identity spoofing?</a:t>
            </a:r>
          </a:p>
        </p:txBody>
      </p:sp>
      <p:sp>
        <p:nvSpPr>
          <p:cNvPr id="3" name="Slide Number Placeholder 2">
            <a:extLst>
              <a:ext uri="{FF2B5EF4-FFF2-40B4-BE49-F238E27FC236}">
                <a16:creationId xmlns:a16="http://schemas.microsoft.com/office/drawing/2014/main" id="{AC72682F-FDDD-1743-B5EC-E6BE45FD5C2C}"/>
              </a:ext>
            </a:extLst>
          </p:cNvPr>
          <p:cNvSpPr>
            <a:spLocks noGrp="1"/>
          </p:cNvSpPr>
          <p:nvPr>
            <p:ph type="sldNum" sz="quarter" idx="12"/>
          </p:nvPr>
        </p:nvSpPr>
        <p:spPr/>
        <p:txBody>
          <a:bodyPr/>
          <a:lstStyle/>
          <a:p>
            <a:fld id="{979123C2-1881-0343-8E3B-58B10FD51CF2}" type="slidenum">
              <a:rPr lang="uk-UA" altLang="en-US" smtClean="0"/>
              <a:pPr/>
              <a:t>9</a:t>
            </a:fld>
            <a:endParaRPr lang="uk-UA" altLang="en-US" dirty="0"/>
          </a:p>
        </p:txBody>
      </p:sp>
      <p:pic>
        <p:nvPicPr>
          <p:cNvPr id="7" name="Picture 6" descr="A picture containing object, blue, tiled, tile&#10;&#10;Description automatically generated">
            <a:extLst>
              <a:ext uri="{FF2B5EF4-FFF2-40B4-BE49-F238E27FC236}">
                <a16:creationId xmlns:a16="http://schemas.microsoft.com/office/drawing/2014/main" id="{7CD406E0-7821-4247-8F79-2799D87DFF97}"/>
              </a:ext>
            </a:extLst>
          </p:cNvPr>
          <p:cNvPicPr>
            <a:picLocks noChangeAspect="1"/>
          </p:cNvPicPr>
          <p:nvPr/>
        </p:nvPicPr>
        <p:blipFill>
          <a:blip r:embed="rId2"/>
          <a:stretch>
            <a:fillRect/>
          </a:stretch>
        </p:blipFill>
        <p:spPr>
          <a:xfrm>
            <a:off x="7239000" y="2432855"/>
            <a:ext cx="3759200" cy="2819400"/>
          </a:xfrm>
          <a:prstGeom prst="rect">
            <a:avLst/>
          </a:prstGeom>
        </p:spPr>
      </p:pic>
    </p:spTree>
    <p:extLst>
      <p:ext uri="{BB962C8B-B14F-4D97-AF65-F5344CB8AC3E}">
        <p14:creationId xmlns:p14="http://schemas.microsoft.com/office/powerpoint/2010/main" val="1388967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701</TotalTime>
  <Words>2489</Words>
  <Application>Microsoft Macintosh PowerPoint</Application>
  <PresentationFormat>Widescreen</PresentationFormat>
  <Paragraphs>654</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Comic Sans MS</vt:lpstr>
      <vt:lpstr>Hind Medium</vt:lpstr>
      <vt:lpstr>Times New Roman</vt:lpstr>
      <vt:lpstr>Office Theme</vt:lpstr>
      <vt:lpstr>Mapping Security Standards  Adoption in the Internet  or  The Long and Painful Path to Security</vt:lpstr>
      <vt:lpstr>Trust and Security on the Internet</vt:lpstr>
      <vt:lpstr>Could it have been different?</vt:lpstr>
      <vt:lpstr>Encryption of Content</vt:lpstr>
      <vt:lpstr>Cryptographic Signature</vt:lpstr>
      <vt:lpstr>Cryptosystems are at the Heart of</vt:lpstr>
      <vt:lpstr>Trust and Security Today</vt:lpstr>
      <vt:lpstr>When Accessing an URL, We Must Trust</vt:lpstr>
      <vt:lpstr>Most Internet Actors do Not Implement all Possible Security Standards</vt:lpstr>
      <vt:lpstr>Tragedy of Commons (Garret Harding - 1968)</vt:lpstr>
      <vt:lpstr>Agenda</vt:lpstr>
      <vt:lpstr>APNIC Observatories</vt:lpstr>
      <vt:lpstr>Securing Routing</vt:lpstr>
      <vt:lpstr>Route Origin Validation Worldwide</vt:lpstr>
      <vt:lpstr>Route Origin Validation (ROV) Worldwide</vt:lpstr>
      <vt:lpstr>Dimension of Autonomous Systems in PT</vt:lpstr>
      <vt:lpstr>Route Origin Validation in Portugal</vt:lpstr>
      <vt:lpstr>DNSSEC Deployment Worldwide</vt:lpstr>
      <vt:lpstr>DNSSEC Validation Availability Worldwide</vt:lpstr>
      <vt:lpstr>DNSSEC Validation Ratio Worldwide</vt:lpstr>
      <vt:lpstr>DNSSEC Validation Ratio in Portugal</vt:lpstr>
      <vt:lpstr>Transport Layer Security Adoption   HTTPS / TLS / Deployment  for the WEB and Email Servers</vt:lpstr>
      <vt:lpstr>Percentage of Pages Loaded Using HTTPS</vt:lpstr>
      <vt:lpstr>Devil is in the Details (of HTTPS)</vt:lpstr>
      <vt:lpstr>Devil is in the Details (of SMTP)</vt:lpstr>
      <vt:lpstr>WEB and Email Security Observatories</vt:lpstr>
      <vt:lpstr>Analysis of Portuguese Web Providers</vt:lpstr>
      <vt:lpstr>Web Hosting Highest Security Level Provided</vt:lpstr>
      <vt:lpstr>A More detailed View</vt:lpstr>
      <vt:lpstr>Mail Service Highest Security Level Provided</vt:lpstr>
      <vt:lpstr>High Level Official Sites Security Level Assessment</vt:lpstr>
      <vt:lpstr>High Level Official Sites Security Level Assessment</vt:lpstr>
      <vt:lpstr>Some Commercial Sites Security Assessment </vt:lpstr>
      <vt:lpstr>Some Commercial Mail Security Assessment </vt:lpstr>
      <vt:lpstr>Conclusions</vt:lpstr>
      <vt:lpstr>PowerPoint Presentation</vt:lpstr>
      <vt:lpstr>Some University Sites</vt:lpstr>
      <vt:lpstr>The Long Tail - HTTPS Penetration as of 2017</vt:lpstr>
      <vt:lpstr>Milestones of HTTPS Adoption Progress</vt:lpstr>
      <vt:lpstr>Let’s Encrypt Impact</vt:lpstr>
      <vt:lpstr>Example of the Long Tail – Governmental Sites</vt:lpstr>
      <vt:lpstr>Support of Basic HTTPS is Not Enough</vt:lpstr>
      <vt:lpstr>By Contrast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Será que a Internet Significa o Fim dos Direitos Humanos tal como os Conhecemos</dc:title>
  <dc:creator>Jose Legatheaux</dc:creator>
  <cp:lastModifiedBy>Jose Legatheaux</cp:lastModifiedBy>
  <cp:revision>54</cp:revision>
  <dcterms:created xsi:type="dcterms:W3CDTF">2021-03-28T16:42:20Z</dcterms:created>
  <dcterms:modified xsi:type="dcterms:W3CDTF">2021-03-31T15:55:21Z</dcterms:modified>
</cp:coreProperties>
</file>