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7315200" cy="9601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1" roundtripDataSignature="AMtx7miMSTTEkcC9OCxSxTZrzJrS1pvob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6"/>
  </p:normalViewPr>
  <p:slideViewPr>
    <p:cSldViewPr snapToGrid="0" snapToObjects="1">
      <p:cViewPr varScale="1">
        <p:scale>
          <a:sx n="106" d="100"/>
          <a:sy n="106" d="100"/>
        </p:scale>
        <p:origin x="4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 New Roman"/>
              <a:buNone/>
              <a:defRPr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None/>
              <a:defRPr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None/>
              <a:defRPr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None/>
              <a:defRPr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None/>
              <a:defRPr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None/>
              <a:defRPr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None/>
              <a:defRPr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None/>
              <a:defRPr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None/>
              <a:defRPr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 New Roman"/>
              <a:buNone/>
              <a:defRPr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None/>
              <a:defRPr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None/>
              <a:defRPr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None/>
              <a:defRPr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None/>
              <a:defRPr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None/>
              <a:defRPr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None/>
              <a:defRPr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None/>
              <a:defRPr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None/>
              <a:defRPr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 New Roman"/>
              <a:buNone/>
              <a:defRPr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None/>
              <a:defRPr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None/>
              <a:defRPr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None/>
              <a:defRPr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None/>
              <a:defRPr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None/>
              <a:defRPr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None/>
              <a:defRPr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None/>
              <a:defRPr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None/>
              <a:defRPr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25" tIns="47850" rIns="95725" bIns="478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5"/>
              <a:buFont typeface="Times New Roman"/>
              <a:buNone/>
            </a:pPr>
            <a:fld id="{00000000-1234-1234-1234-123412341234}" type="slidenum">
              <a:rPr lang="pt-PT"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:notes"/>
          <p:cNvSpPr txBox="1">
            <a:spLocks noGrp="1"/>
          </p:cNvSpPr>
          <p:nvPr>
            <p:ph type="sldNum" idx="12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25" tIns="47850" rIns="95725" bIns="478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5"/>
              <a:buFont typeface="Times New Roman"/>
              <a:buNone/>
            </a:pPr>
            <a:fld id="{00000000-1234-1234-1234-123412341234}" type="slidenum">
              <a:rPr lang="pt-PT"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3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" name="Google Shape;4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9" name="Google Shape;49;p1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725" tIns="47850" rIns="95725" bIns="478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9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195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0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195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1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195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2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195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3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195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4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195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5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195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6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195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195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195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195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5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195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6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195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7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195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7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195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86389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8:notes"/>
          <p:cNvSpPr txBox="1">
            <a:spLocks noGrp="1"/>
          </p:cNvSpPr>
          <p:nvPr>
            <p:ph type="body" idx="1"/>
          </p:nvPr>
        </p:nvSpPr>
        <p:spPr>
          <a:xfrm>
            <a:off x="731837" y="4560887"/>
            <a:ext cx="5851525" cy="43195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Comic Sans MS"/>
              <a:buNone/>
              <a:defRPr sz="3600" b="1" i="0" u="none" strike="noStrike" cap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5" name="Google Shape;15;p18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c Sans MS"/>
              <a:buNone/>
              <a:defRPr sz="2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Helvetica Neue"/>
              <a:buChar char="–"/>
              <a:defRPr sz="24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omic Sans MS"/>
              <a:buChar char="•"/>
              <a:defRPr sz="20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omic Sans MS"/>
              <a:buChar char="•"/>
              <a:defRPr sz="20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omic Sans MS"/>
              <a:buChar char="•"/>
              <a:defRPr sz="20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omic Sans MS"/>
              <a:buChar char="•"/>
              <a:defRPr sz="20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omic Sans MS"/>
              <a:buChar char="•"/>
              <a:defRPr sz="20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omic Sans MS"/>
              <a:buChar char="•"/>
              <a:defRPr sz="20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6" name="Google Shape;16;p18"/>
          <p:cNvSpPr txBox="1">
            <a:spLocks noGrp="1"/>
          </p:cNvSpPr>
          <p:nvPr>
            <p:ph type="sldNum" idx="12"/>
          </p:nvPr>
        </p:nvSpPr>
        <p:spPr>
          <a:xfrm>
            <a:off x="6629400" y="609600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9"/>
          <p:cNvSpPr txBox="1">
            <a:spLocks noGrp="1"/>
          </p:cNvSpPr>
          <p:nvPr>
            <p:ph type="title"/>
          </p:nvPr>
        </p:nvSpPr>
        <p:spPr>
          <a:xfrm>
            <a:off x="304800" y="381000"/>
            <a:ext cx="8381999" cy="68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Comic Sans MS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9" name="Google Shape;19;p19"/>
          <p:cNvSpPr txBox="1">
            <a:spLocks noGrp="1"/>
          </p:cNvSpPr>
          <p:nvPr>
            <p:ph type="body" idx="1"/>
          </p:nvPr>
        </p:nvSpPr>
        <p:spPr>
          <a:xfrm>
            <a:off x="304800" y="1219200"/>
            <a:ext cx="4229100" cy="5486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20" name="Google Shape;20;p19"/>
          <p:cNvSpPr txBox="1">
            <a:spLocks noGrp="1"/>
          </p:cNvSpPr>
          <p:nvPr>
            <p:ph type="body" idx="2"/>
          </p:nvPr>
        </p:nvSpPr>
        <p:spPr>
          <a:xfrm>
            <a:off x="4686300" y="1219200"/>
            <a:ext cx="4229100" cy="5486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21" name="Google Shape;21;p19"/>
          <p:cNvSpPr txBox="1">
            <a:spLocks noGrp="1"/>
          </p:cNvSpPr>
          <p:nvPr>
            <p:ph type="sldNum" idx="12"/>
          </p:nvPr>
        </p:nvSpPr>
        <p:spPr>
          <a:xfrm>
            <a:off x="7924800" y="62865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0"/>
          <p:cNvSpPr txBox="1">
            <a:spLocks noGrp="1"/>
          </p:cNvSpPr>
          <p:nvPr>
            <p:ph type="title"/>
          </p:nvPr>
        </p:nvSpPr>
        <p:spPr>
          <a:xfrm>
            <a:off x="722312" y="1544638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000"/>
              <a:buFont typeface="Comic Sans MS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24" name="Google Shape;24;p20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mic Sans MS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omic Sans MS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omic Sans MS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c Sans MS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c Sans MS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c Sans MS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c Sans MS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c Sans MS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c Sans MS"/>
              <a:buNone/>
              <a:defRPr sz="1400"/>
            </a:lvl9pPr>
          </a:lstStyle>
          <a:p>
            <a:endParaRPr/>
          </a:p>
        </p:txBody>
      </p:sp>
      <p:sp>
        <p:nvSpPr>
          <p:cNvPr id="25" name="Google Shape;25;p20"/>
          <p:cNvSpPr txBox="1">
            <a:spLocks noGrp="1"/>
          </p:cNvSpPr>
          <p:nvPr>
            <p:ph type="sldNum" idx="12"/>
          </p:nvPr>
        </p:nvSpPr>
        <p:spPr>
          <a:xfrm>
            <a:off x="8037512" y="6259286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Comic Sans MS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28" name="Google Shape;28;p21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omic Sans MS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mic Sans MS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omic Sans MS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omic Sans MS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omic Sans MS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omic Sans MS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omic Sans MS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omic Sans MS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omic Sans MS"/>
              <a:buNone/>
              <a:defRPr sz="1600" b="1"/>
            </a:lvl9pPr>
          </a:lstStyle>
          <a:p>
            <a:endParaRPr/>
          </a:p>
        </p:txBody>
      </p:sp>
      <p:sp>
        <p:nvSpPr>
          <p:cNvPr id="29" name="Google Shape;29;p2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30" name="Google Shape;30;p2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omic Sans MS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mic Sans MS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omic Sans MS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omic Sans MS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omic Sans MS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omic Sans MS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omic Sans MS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omic Sans MS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omic Sans MS"/>
              <a:buNone/>
              <a:defRPr sz="1600" b="1"/>
            </a:lvl9pPr>
          </a:lstStyle>
          <a:p>
            <a:endParaRPr/>
          </a:p>
        </p:txBody>
      </p:sp>
      <p:sp>
        <p:nvSpPr>
          <p:cNvPr id="31" name="Google Shape;31;p2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32" name="Google Shape;32;p21"/>
          <p:cNvSpPr txBox="1">
            <a:spLocks noGrp="1"/>
          </p:cNvSpPr>
          <p:nvPr>
            <p:ph type="sldNum" idx="12"/>
          </p:nvPr>
        </p:nvSpPr>
        <p:spPr>
          <a:xfrm>
            <a:off x="7696200" y="62484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Comic Sans MS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35" name="Google Shape;35;p2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6" name="Google Shape;36;p2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ic Sans MS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mic Sans MS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Comic Sans MS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omic Sans MS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omic Sans MS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omic Sans MS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omic Sans MS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omic Sans MS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Font typeface="Comic Sans MS"/>
              <a:buNone/>
              <a:defRPr sz="900"/>
            </a:lvl9pPr>
          </a:lstStyle>
          <a:p>
            <a:endParaRPr/>
          </a:p>
        </p:txBody>
      </p:sp>
      <p:sp>
        <p:nvSpPr>
          <p:cNvPr id="37" name="Google Shape;37;p22"/>
          <p:cNvSpPr txBox="1">
            <a:spLocks noGrp="1"/>
          </p:cNvSpPr>
          <p:nvPr>
            <p:ph type="sldNum" idx="12"/>
          </p:nvPr>
        </p:nvSpPr>
        <p:spPr>
          <a:xfrm>
            <a:off x="7696200" y="62484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3"/>
          <p:cNvSpPr txBox="1">
            <a:spLocks noGrp="1"/>
          </p:cNvSpPr>
          <p:nvPr>
            <p:ph type="title"/>
          </p:nvPr>
        </p:nvSpPr>
        <p:spPr>
          <a:xfrm>
            <a:off x="304800" y="381000"/>
            <a:ext cx="8381999" cy="68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Comic Sans MS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40" name="Google Shape;40;p23"/>
          <p:cNvSpPr txBox="1">
            <a:spLocks noGrp="1"/>
          </p:cNvSpPr>
          <p:nvPr>
            <p:ph type="body" idx="1"/>
          </p:nvPr>
        </p:nvSpPr>
        <p:spPr>
          <a:xfrm rot="5400000">
            <a:off x="1866900" y="-342899"/>
            <a:ext cx="5486399" cy="8610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Comic Sans MS"/>
              <a:buChar char="•"/>
              <a:defRPr sz="28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914400" lvl="1" indent="-381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Helvetica Neue"/>
              <a:buChar char="–"/>
              <a:defRPr sz="24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371600" lvl="2" indent="-355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Noto Sans Symbols"/>
              <a:buChar char="•"/>
              <a:defRPr sz="2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828800" lvl="3" indent="-355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omic Sans MS"/>
              <a:buChar char="•"/>
              <a:defRPr sz="2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286000" lvl="4" indent="-355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omic Sans MS"/>
              <a:buChar char="•"/>
              <a:defRPr sz="2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743200" lvl="5" indent="-355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omic Sans MS"/>
              <a:buChar char="•"/>
              <a:defRPr sz="2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lvl="6" indent="-355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omic Sans MS"/>
              <a:buChar char="•"/>
              <a:defRPr sz="2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lvl="7" indent="-355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omic Sans MS"/>
              <a:buChar char="•"/>
              <a:defRPr sz="2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lvl="8" indent="-355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omic Sans MS"/>
              <a:buChar char="•"/>
              <a:defRPr sz="2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41" name="Google Shape;41;p23"/>
          <p:cNvSpPr txBox="1">
            <a:spLocks noGrp="1"/>
          </p:cNvSpPr>
          <p:nvPr>
            <p:ph type="sldNum" idx="12"/>
          </p:nvPr>
        </p:nvSpPr>
        <p:spPr>
          <a:xfrm>
            <a:off x="8000999" y="62865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4"/>
          <p:cNvSpPr txBox="1">
            <a:spLocks noGrp="1"/>
          </p:cNvSpPr>
          <p:nvPr>
            <p:ph type="title"/>
          </p:nvPr>
        </p:nvSpPr>
        <p:spPr>
          <a:xfrm rot="5400000">
            <a:off x="4676774" y="2466975"/>
            <a:ext cx="6324600" cy="2152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Comic Sans MS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body" idx="1"/>
          </p:nvPr>
        </p:nvSpPr>
        <p:spPr>
          <a:xfrm rot="5400000">
            <a:off x="295274" y="390525"/>
            <a:ext cx="6324600" cy="6305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Comic Sans MS"/>
              <a:buChar char="•"/>
              <a:defRPr sz="28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914400" lvl="1" indent="-3810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Helvetica Neue"/>
              <a:buChar char="–"/>
              <a:defRPr sz="24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371600" lvl="2" indent="-355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Noto Sans Symbols"/>
              <a:buChar char="•"/>
              <a:defRPr sz="2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828800" lvl="3" indent="-355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omic Sans MS"/>
              <a:buChar char="•"/>
              <a:defRPr sz="2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286000" lvl="4" indent="-355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omic Sans MS"/>
              <a:buChar char="•"/>
              <a:defRPr sz="2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743200" lvl="5" indent="-355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omic Sans MS"/>
              <a:buChar char="•"/>
              <a:defRPr sz="2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lvl="6" indent="-355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omic Sans MS"/>
              <a:buChar char="•"/>
              <a:defRPr sz="2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lvl="7" indent="-355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omic Sans MS"/>
              <a:buChar char="•"/>
              <a:defRPr sz="2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lvl="8" indent="-355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omic Sans MS"/>
              <a:buChar char="•"/>
              <a:defRPr sz="2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45" name="Google Shape;45;p24"/>
          <p:cNvSpPr txBox="1">
            <a:spLocks noGrp="1"/>
          </p:cNvSpPr>
          <p:nvPr>
            <p:ph type="sldNum" idx="12"/>
          </p:nvPr>
        </p:nvSpPr>
        <p:spPr>
          <a:xfrm>
            <a:off x="8000999" y="6286501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>
            <a:spLocks noGrp="1"/>
          </p:cNvSpPr>
          <p:nvPr>
            <p:ph type="title"/>
          </p:nvPr>
        </p:nvSpPr>
        <p:spPr>
          <a:xfrm>
            <a:off x="304800" y="381000"/>
            <a:ext cx="8381999" cy="68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Comic Sans MS"/>
              <a:buNone/>
              <a:defRPr sz="3600" b="1" i="0" u="none" strike="noStrike" cap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" name="Google Shape;11;p17"/>
          <p:cNvSpPr txBox="1">
            <a:spLocks noGrp="1"/>
          </p:cNvSpPr>
          <p:nvPr>
            <p:ph type="body" idx="1"/>
          </p:nvPr>
        </p:nvSpPr>
        <p:spPr>
          <a:xfrm>
            <a:off x="304800" y="1219200"/>
            <a:ext cx="8610599" cy="5486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Comic Sans MS"/>
              <a:buChar char="•"/>
              <a:defRPr sz="2800" b="0" i="0" u="none" strike="noStrike" cap="none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Helvetica Neue"/>
              <a:buChar char="–"/>
              <a:defRPr sz="24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omic Sans MS"/>
              <a:buChar char="•"/>
              <a:defRPr sz="20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omic Sans MS"/>
              <a:buChar char="•"/>
              <a:defRPr sz="20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omic Sans MS"/>
              <a:buChar char="•"/>
              <a:defRPr sz="20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omic Sans MS"/>
              <a:buChar char="•"/>
              <a:defRPr sz="20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omic Sans MS"/>
              <a:buChar char="•"/>
              <a:defRPr sz="20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omic Sans MS"/>
              <a:buChar char="•"/>
              <a:defRPr sz="2000" b="0" i="0" u="none" strike="noStrike" cap="none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" name="Google Shape;12;p17"/>
          <p:cNvSpPr txBox="1">
            <a:spLocks noGrp="1"/>
          </p:cNvSpPr>
          <p:nvPr>
            <p:ph type="sldNum" idx="12"/>
          </p:nvPr>
        </p:nvSpPr>
        <p:spPr>
          <a:xfrm>
            <a:off x="7696200" y="62484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nio.uminho.pt/challenge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rojetorae.dgeec.mec.pt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"/>
          <p:cNvSpPr txBox="1">
            <a:spLocks noGrp="1"/>
          </p:cNvSpPr>
          <p:nvPr>
            <p:ph type="sldNum" idx="12"/>
          </p:nvPr>
        </p:nvSpPr>
        <p:spPr>
          <a:xfrm>
            <a:off x="6629400" y="609600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fld id="{00000000-1234-1234-1234-123412341234}" type="slidenum">
              <a:rPr lang="pt-PT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" name="Google Shape;52;p1"/>
          <p:cNvSpPr txBox="1">
            <a:spLocks noGrp="1"/>
          </p:cNvSpPr>
          <p:nvPr>
            <p:ph type="ctrTitle"/>
          </p:nvPr>
        </p:nvSpPr>
        <p:spPr>
          <a:xfrm>
            <a:off x="284205" y="697213"/>
            <a:ext cx="8478793" cy="3664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800"/>
              <a:buFont typeface="Comic Sans MS"/>
              <a:buNone/>
            </a:pPr>
            <a:r>
              <a:rPr lang="pt-PT" sz="3200"/>
              <a:t>Infraestruturas Internet nas</a:t>
            </a:r>
            <a:br>
              <a:rPr lang="pt-PT" sz="3200"/>
            </a:br>
            <a:r>
              <a:rPr lang="pt-PT" sz="3200"/>
              <a:t>Escolas Portuguesas</a:t>
            </a:r>
            <a:br>
              <a:rPr lang="pt-PT" sz="3200"/>
            </a:br>
            <a:br>
              <a:rPr lang="pt-PT" sz="3200"/>
            </a:br>
            <a:r>
              <a:rPr lang="pt-PT" sz="3200"/>
              <a:t>Resultados de um inquérito</a:t>
            </a:r>
            <a:br>
              <a:rPr lang="pt-PT" sz="3200"/>
            </a:br>
            <a:br>
              <a:rPr lang="pt-PT" sz="3200"/>
            </a:br>
            <a:r>
              <a:rPr lang="pt-PT" sz="2000"/>
              <a:t>(Feito para a XII Conferência Internacional de TICs na Educação</a:t>
            </a:r>
            <a:br>
              <a:rPr lang="pt-PT" sz="2000"/>
            </a:br>
            <a:r>
              <a:rPr lang="pt-PT" sz="2000" u="sng">
                <a:solidFill>
                  <a:schemeClr val="hlink"/>
                </a:solidFill>
                <a:hlinkClick r:id="rId3"/>
              </a:rPr>
              <a:t>https://www.nonio.uminho.pt/challenges/</a:t>
            </a:r>
            <a:r>
              <a:rPr lang="pt-PT" sz="2000"/>
              <a:t> )</a:t>
            </a:r>
            <a:endParaRPr sz="3200" b="1" i="0" u="none" strike="noStrike" cap="none">
              <a:solidFill>
                <a:srgbClr val="0000FF"/>
              </a:solidFill>
            </a:endParaRPr>
          </a:p>
        </p:txBody>
      </p:sp>
      <p:sp>
        <p:nvSpPr>
          <p:cNvPr id="53" name="Google Shape;53;p1"/>
          <p:cNvSpPr txBox="1">
            <a:spLocks noGrp="1"/>
          </p:cNvSpPr>
          <p:nvPr>
            <p:ph type="subTitle" idx="1"/>
          </p:nvPr>
        </p:nvSpPr>
        <p:spPr>
          <a:xfrm>
            <a:off x="914400" y="4267200"/>
            <a:ext cx="7680300" cy="2114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omic Sans MS"/>
              <a:buNone/>
            </a:pPr>
            <a:endParaRPr sz="2400" b="0" i="0" u="none" strike="noStrike" cap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omic Sans MS"/>
              <a:buNone/>
            </a:pPr>
            <a:r>
              <a:rPr lang="pt-PT"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José Legatheaux Martins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omic Sans MS"/>
              <a:buNone/>
            </a:pPr>
            <a:r>
              <a:rPr lang="pt-PT"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Departamento de Informática da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omic Sans MS"/>
              <a:buNone/>
            </a:pPr>
            <a:r>
              <a:rPr lang="pt-PT" sz="24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FCT/UNL</a:t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9"/>
          <p:cNvSpPr txBox="1">
            <a:spLocks noGrp="1"/>
          </p:cNvSpPr>
          <p:nvPr>
            <p:ph type="title"/>
          </p:nvPr>
        </p:nvSpPr>
        <p:spPr>
          <a:xfrm>
            <a:off x="304800" y="381000"/>
            <a:ext cx="8381999" cy="68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Comic Sans MS"/>
              <a:buNone/>
            </a:pPr>
            <a:r>
              <a:rPr lang="pt-PT" sz="3200"/>
              <a:t>Equipamento Para Estudantes na Escola</a:t>
            </a:r>
            <a:endParaRPr/>
          </a:p>
        </p:txBody>
      </p:sp>
      <p:sp>
        <p:nvSpPr>
          <p:cNvPr id="111" name="Google Shape;111;p9"/>
          <p:cNvSpPr txBox="1">
            <a:spLocks noGrp="1"/>
          </p:cNvSpPr>
          <p:nvPr>
            <p:ph type="sldNum" idx="12"/>
          </p:nvPr>
        </p:nvSpPr>
        <p:spPr>
          <a:xfrm>
            <a:off x="7924800" y="62865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fld id="{00000000-1234-1234-1234-123412341234}" type="slidenum">
              <a:rPr lang="pt-PT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fld>
            <a:endParaRPr sz="1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Google Shape;112;p9"/>
          <p:cNvSpPr txBox="1">
            <a:spLocks noGrp="1"/>
          </p:cNvSpPr>
          <p:nvPr>
            <p:ph type="body" idx="1"/>
          </p:nvPr>
        </p:nvSpPr>
        <p:spPr>
          <a:xfrm>
            <a:off x="634314" y="5137657"/>
            <a:ext cx="7863016" cy="1235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3838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pt-PT">
                <a:solidFill>
                  <a:schemeClr val="accent6"/>
                </a:solidFill>
              </a:rPr>
              <a:t> Nota positiva – 35,1 %</a:t>
            </a:r>
            <a:endParaRPr/>
          </a:p>
          <a:p>
            <a:pPr marL="223838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pt-PT">
                <a:solidFill>
                  <a:schemeClr val="accent6"/>
                </a:solidFill>
              </a:rPr>
              <a:t> Nota ≤ má – 36,2 % — Nota ≥ boa – 15,8 %</a:t>
            </a:r>
            <a:endParaRPr/>
          </a:p>
          <a:p>
            <a:pPr marL="223838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>
              <a:solidFill>
                <a:schemeClr val="accent6"/>
              </a:solidFill>
            </a:endParaRPr>
          </a:p>
        </p:txBody>
      </p:sp>
      <p:pic>
        <p:nvPicPr>
          <p:cNvPr id="113" name="Google Shape;113;p9" descr="Forms response chart. Question title: Caracterização global do equipamento para uso geral pelos estudantes nas instalações. Number of responses: 337 responses.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3568" y="1255713"/>
            <a:ext cx="8884508" cy="37954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0"/>
          <p:cNvSpPr txBox="1">
            <a:spLocks noGrp="1"/>
          </p:cNvSpPr>
          <p:nvPr>
            <p:ph type="title"/>
          </p:nvPr>
        </p:nvSpPr>
        <p:spPr>
          <a:xfrm>
            <a:off x="304800" y="381000"/>
            <a:ext cx="8381999" cy="11141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Comic Sans MS"/>
              <a:buNone/>
            </a:pPr>
            <a:r>
              <a:rPr lang="pt-PT" sz="3200"/>
              <a:t>Distribuição de Computadores </a:t>
            </a:r>
            <a:br>
              <a:rPr lang="pt-PT" sz="3200"/>
            </a:br>
            <a:r>
              <a:rPr lang="pt-PT" sz="3200"/>
              <a:t>Durante a Pandemia – Escola Digital</a:t>
            </a:r>
            <a:endParaRPr/>
          </a:p>
        </p:txBody>
      </p:sp>
      <p:sp>
        <p:nvSpPr>
          <p:cNvPr id="119" name="Google Shape;119;p10"/>
          <p:cNvSpPr txBox="1">
            <a:spLocks noGrp="1"/>
          </p:cNvSpPr>
          <p:nvPr>
            <p:ph type="sldNum" idx="12"/>
          </p:nvPr>
        </p:nvSpPr>
        <p:spPr>
          <a:xfrm>
            <a:off x="7924800" y="62865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fld id="{00000000-1234-1234-1234-123412341234}" type="slidenum">
              <a:rPr lang="pt-PT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fld>
            <a:endParaRPr sz="1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0" name="Google Shape;120;p10"/>
          <p:cNvSpPr txBox="1">
            <a:spLocks noGrp="1"/>
          </p:cNvSpPr>
          <p:nvPr>
            <p:ph type="body" idx="1"/>
          </p:nvPr>
        </p:nvSpPr>
        <p:spPr>
          <a:xfrm>
            <a:off x="640491" y="5432158"/>
            <a:ext cx="7863016" cy="1235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3838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pt-PT">
                <a:solidFill>
                  <a:schemeClr val="accent6"/>
                </a:solidFill>
              </a:rPr>
              <a:t> Nota positiva – 67 %</a:t>
            </a:r>
            <a:endParaRPr/>
          </a:p>
          <a:p>
            <a:pPr marL="223838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pt-PT">
                <a:solidFill>
                  <a:schemeClr val="accent6"/>
                </a:solidFill>
              </a:rPr>
              <a:t> Nota ≤ má – 12,3 %  — Nota ≥ bom – 45,2 %</a:t>
            </a:r>
            <a:endParaRPr/>
          </a:p>
        </p:txBody>
      </p:sp>
      <p:pic>
        <p:nvPicPr>
          <p:cNvPr id="121" name="Google Shape;121;p10" descr="Forms response chart. Question title: Neste momento, o governo está a distribuir computadores aos professores a a alguns estudantes. Como classifica a forma como esta iniciativa governamental está a funcionar. Number of responses: 340 responses.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7389" y="1350838"/>
            <a:ext cx="8909221" cy="41563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1"/>
          <p:cNvSpPr txBox="1">
            <a:spLocks noGrp="1"/>
          </p:cNvSpPr>
          <p:nvPr>
            <p:ph type="title"/>
          </p:nvPr>
        </p:nvSpPr>
        <p:spPr>
          <a:xfrm>
            <a:off x="304800" y="381000"/>
            <a:ext cx="8381999" cy="68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Comic Sans MS"/>
              <a:buNone/>
            </a:pPr>
            <a:r>
              <a:rPr lang="pt-PT"/>
              <a:t>Um Comentário Relevante</a:t>
            </a:r>
            <a:endParaRPr/>
          </a:p>
        </p:txBody>
      </p:sp>
      <p:sp>
        <p:nvSpPr>
          <p:cNvPr id="127" name="Google Shape;127;p11"/>
          <p:cNvSpPr txBox="1">
            <a:spLocks noGrp="1"/>
          </p:cNvSpPr>
          <p:nvPr>
            <p:ph type="body" idx="1"/>
          </p:nvPr>
        </p:nvSpPr>
        <p:spPr>
          <a:xfrm>
            <a:off x="304800" y="1219200"/>
            <a:ext cx="8641492" cy="5486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800"/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800"/>
          </a:p>
        </p:txBody>
      </p:sp>
      <p:sp>
        <p:nvSpPr>
          <p:cNvPr id="128" name="Google Shape;128;p11"/>
          <p:cNvSpPr txBox="1">
            <a:spLocks noGrp="1"/>
          </p:cNvSpPr>
          <p:nvPr>
            <p:ph type="sldNum" idx="12"/>
          </p:nvPr>
        </p:nvSpPr>
        <p:spPr>
          <a:xfrm>
            <a:off x="7924800" y="62865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fld id="{00000000-1234-1234-1234-123412341234}" type="slidenum">
              <a:rPr lang="pt-PT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</a:t>
            </a:fld>
            <a:endParaRPr sz="1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9" name="Google Shape;129;p11"/>
          <p:cNvSpPr txBox="1">
            <a:spLocks noGrp="1"/>
          </p:cNvSpPr>
          <p:nvPr>
            <p:ph type="body" idx="2"/>
          </p:nvPr>
        </p:nvSpPr>
        <p:spPr>
          <a:xfrm>
            <a:off x="304800" y="1219200"/>
            <a:ext cx="8610600" cy="5354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pt-PT" sz="2000">
                <a:solidFill>
                  <a:schemeClr val="accent6"/>
                </a:solidFill>
              </a:rPr>
              <a:t>“Quanto ao acesso à Internet (via ISP móvel) … pi pi …</a:t>
            </a:r>
            <a:endParaRPr/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>
              <a:solidFill>
                <a:schemeClr val="accent6"/>
              </a:solidFill>
            </a:endParaRPr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pt-PT" sz="2000">
                <a:solidFill>
                  <a:schemeClr val="accent6"/>
                </a:solidFill>
              </a:rPr>
              <a:t>Desloquei-me a uma zona não central de Penafiel e verifiquei que a velocidade do Hotspot (devido à cobertura da rede do operador) só dava entre 0,5 e 1 Mbps e com atrasos de 40 ms.</a:t>
            </a:r>
            <a:endParaRPr/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>
              <a:solidFill>
                <a:schemeClr val="accent6"/>
              </a:solidFill>
            </a:endParaRPr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pt-PT" sz="2000">
                <a:solidFill>
                  <a:schemeClr val="accent6"/>
                </a:solidFill>
              </a:rPr>
              <a:t>Nessa zona existe fibra ótica. Se o acesso às aulas on-line, dos alunos que moram nessa zona, não for realizado através do wi-fi de casa (não podem ser alunos carenciados) .... Nem para os professores concorrerem nos concursos anuais de colocação, durante as férias serve ....</a:t>
            </a:r>
            <a:endParaRPr/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>
              <a:solidFill>
                <a:schemeClr val="accent6"/>
              </a:solidFill>
            </a:endParaRPr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pt-PT" sz="2000">
                <a:solidFill>
                  <a:schemeClr val="accent6"/>
                </a:solidFill>
              </a:rPr>
              <a:t>(Para o país menos citadino talvez fosse mais aconselhável fazer um acordo com a Starlink ?!!) (é uma vergonha a cobertura de dados das redes dos operadores móveis, no país real ....)”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2"/>
          <p:cNvSpPr txBox="1">
            <a:spLocks noGrp="1"/>
          </p:cNvSpPr>
          <p:nvPr>
            <p:ph type="title"/>
          </p:nvPr>
        </p:nvSpPr>
        <p:spPr>
          <a:xfrm>
            <a:off x="304800" y="381000"/>
            <a:ext cx="8381999" cy="68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Comic Sans MS"/>
              <a:buNone/>
            </a:pPr>
            <a:r>
              <a:rPr lang="pt-PT"/>
              <a:t>Principais Conclusões do Inquérito</a:t>
            </a:r>
            <a:endParaRPr/>
          </a:p>
        </p:txBody>
      </p:sp>
      <p:sp>
        <p:nvSpPr>
          <p:cNvPr id="135" name="Google Shape;135;p12"/>
          <p:cNvSpPr txBox="1">
            <a:spLocks noGrp="1"/>
          </p:cNvSpPr>
          <p:nvPr>
            <p:ph type="body" idx="1"/>
          </p:nvPr>
        </p:nvSpPr>
        <p:spPr>
          <a:xfrm>
            <a:off x="304800" y="1219201"/>
            <a:ext cx="8534400" cy="4959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3838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pt-PT" sz="2400"/>
              <a:t> Os respondentes representam no essencial escolas situadas em zonas com grande densidade populacional e na sua maioria nas regiões mais populosas de Portugal</a:t>
            </a:r>
            <a:endParaRPr/>
          </a:p>
          <a:p>
            <a:pPr marL="223838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400"/>
          </a:p>
          <a:p>
            <a:pPr marL="223838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pt-PT" sz="2400"/>
              <a:t> </a:t>
            </a:r>
            <a:r>
              <a:rPr lang="pt-PT" sz="2400">
                <a:solidFill>
                  <a:schemeClr val="accent6"/>
                </a:solidFill>
              </a:rPr>
              <a:t>Cerca de </a:t>
            </a:r>
            <a:r>
              <a:rPr lang="pt-PT" sz="2400" b="1">
                <a:solidFill>
                  <a:srgbClr val="FF0000"/>
                </a:solidFill>
              </a:rPr>
              <a:t>60% </a:t>
            </a:r>
            <a:r>
              <a:rPr lang="pt-PT" sz="2400">
                <a:solidFill>
                  <a:schemeClr val="accent6"/>
                </a:solidFill>
              </a:rPr>
              <a:t>acham a qualidade de serviço e a cobertura </a:t>
            </a:r>
            <a:r>
              <a:rPr lang="pt-PT" sz="2400" b="1">
                <a:solidFill>
                  <a:srgbClr val="FF0000"/>
                </a:solidFill>
              </a:rPr>
              <a:t>suficiente ou boa</a:t>
            </a:r>
            <a:endParaRPr/>
          </a:p>
          <a:p>
            <a:pPr marL="223838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pt-PT" sz="2400">
                <a:solidFill>
                  <a:schemeClr val="accent6"/>
                </a:solidFill>
              </a:rPr>
              <a:t> Um pouco menos de </a:t>
            </a:r>
            <a:r>
              <a:rPr lang="pt-PT" sz="2400" b="1">
                <a:solidFill>
                  <a:srgbClr val="FF0000"/>
                </a:solidFill>
              </a:rPr>
              <a:t>20%</a:t>
            </a:r>
            <a:r>
              <a:rPr lang="pt-PT" sz="2400">
                <a:solidFill>
                  <a:schemeClr val="accent6"/>
                </a:solidFill>
              </a:rPr>
              <a:t> acham a </a:t>
            </a:r>
            <a:r>
              <a:rPr lang="pt-PT" sz="2400" b="1">
                <a:solidFill>
                  <a:srgbClr val="FF0000"/>
                </a:solidFill>
              </a:rPr>
              <a:t>situação má ou péssima</a:t>
            </a:r>
            <a:endParaRPr/>
          </a:p>
          <a:p>
            <a:pPr marL="223838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pt-PT" sz="2400">
                <a:solidFill>
                  <a:schemeClr val="accent6"/>
                </a:solidFill>
              </a:rPr>
              <a:t> Cerca de </a:t>
            </a:r>
            <a:r>
              <a:rPr lang="pt-PT" sz="2400" b="1">
                <a:solidFill>
                  <a:srgbClr val="FF0000"/>
                </a:solidFill>
              </a:rPr>
              <a:t>50% </a:t>
            </a:r>
            <a:r>
              <a:rPr lang="pt-PT" sz="2400">
                <a:solidFill>
                  <a:schemeClr val="accent6"/>
                </a:solidFill>
              </a:rPr>
              <a:t>acham que o equipamento disponível para os professores </a:t>
            </a:r>
            <a:r>
              <a:rPr lang="pt-PT" sz="2400" b="1">
                <a:solidFill>
                  <a:srgbClr val="FF0000"/>
                </a:solidFill>
              </a:rPr>
              <a:t>é adequado</a:t>
            </a:r>
            <a:endParaRPr/>
          </a:p>
          <a:p>
            <a:pPr marL="223838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pt-PT" sz="2400">
                <a:solidFill>
                  <a:schemeClr val="accent6"/>
                </a:solidFill>
              </a:rPr>
              <a:t> Mas apenas </a:t>
            </a:r>
            <a:r>
              <a:rPr lang="pt-PT" sz="2400" b="1">
                <a:solidFill>
                  <a:srgbClr val="FF0000"/>
                </a:solidFill>
              </a:rPr>
              <a:t>35% </a:t>
            </a:r>
            <a:r>
              <a:rPr lang="pt-PT" sz="2400">
                <a:solidFill>
                  <a:schemeClr val="accent6"/>
                </a:solidFill>
              </a:rPr>
              <a:t>acham que o equipamento para os estudantes </a:t>
            </a:r>
            <a:r>
              <a:rPr lang="pt-PT" sz="2400" b="1">
                <a:solidFill>
                  <a:srgbClr val="FF0000"/>
                </a:solidFill>
              </a:rPr>
              <a:t>é adequado</a:t>
            </a:r>
            <a:endParaRPr/>
          </a:p>
          <a:p>
            <a:pPr marL="223838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400"/>
          </a:p>
        </p:txBody>
      </p:sp>
      <p:sp>
        <p:nvSpPr>
          <p:cNvPr id="136" name="Google Shape;136;p12"/>
          <p:cNvSpPr txBox="1">
            <a:spLocks noGrp="1"/>
          </p:cNvSpPr>
          <p:nvPr>
            <p:ph type="sldNum" idx="12"/>
          </p:nvPr>
        </p:nvSpPr>
        <p:spPr>
          <a:xfrm>
            <a:off x="7924800" y="62865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fld id="{00000000-1234-1234-1234-123412341234}" type="slidenum">
              <a:rPr lang="pt-PT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</a:t>
            </a:fld>
            <a:endParaRPr sz="1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3"/>
          <p:cNvSpPr txBox="1">
            <a:spLocks noGrp="1"/>
          </p:cNvSpPr>
          <p:nvPr>
            <p:ph type="title"/>
          </p:nvPr>
        </p:nvSpPr>
        <p:spPr>
          <a:xfrm>
            <a:off x="304800" y="190500"/>
            <a:ext cx="8534400" cy="1192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Comic Sans MS"/>
              <a:buNone/>
            </a:pPr>
            <a:r>
              <a:rPr lang="pt-PT"/>
              <a:t>Conclusões Finais Sobre as</a:t>
            </a:r>
            <a:br>
              <a:rPr lang="pt-PT"/>
            </a:br>
            <a:r>
              <a:rPr lang="pt-PT"/>
              <a:t>Ligações das Escolas à Rede</a:t>
            </a:r>
            <a:endParaRPr/>
          </a:p>
        </p:txBody>
      </p:sp>
      <p:sp>
        <p:nvSpPr>
          <p:cNvPr id="142" name="Google Shape;142;p13"/>
          <p:cNvSpPr txBox="1">
            <a:spLocks noGrp="1"/>
          </p:cNvSpPr>
          <p:nvPr>
            <p:ph type="body" idx="1"/>
          </p:nvPr>
        </p:nvSpPr>
        <p:spPr>
          <a:xfrm>
            <a:off x="304800" y="1219200"/>
            <a:ext cx="8641492" cy="5486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800"/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800"/>
          </a:p>
        </p:txBody>
      </p:sp>
      <p:sp>
        <p:nvSpPr>
          <p:cNvPr id="143" name="Google Shape;143;p13"/>
          <p:cNvSpPr txBox="1">
            <a:spLocks noGrp="1"/>
          </p:cNvSpPr>
          <p:nvPr>
            <p:ph type="sldNum" idx="12"/>
          </p:nvPr>
        </p:nvSpPr>
        <p:spPr>
          <a:xfrm>
            <a:off x="7924800" y="62865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fld id="{00000000-1234-1234-1234-123412341234}" type="slidenum">
              <a:rPr lang="pt-PT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</a:t>
            </a:fld>
            <a:endParaRPr sz="1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4" name="Google Shape;144;p13"/>
          <p:cNvSpPr txBox="1">
            <a:spLocks noGrp="1"/>
          </p:cNvSpPr>
          <p:nvPr>
            <p:ph type="body" idx="2"/>
          </p:nvPr>
        </p:nvSpPr>
        <p:spPr>
          <a:xfrm>
            <a:off x="304800" y="1421027"/>
            <a:ext cx="8610600" cy="5284572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pt-PT" sz="2000" dirty="0">
                <a:solidFill>
                  <a:schemeClr val="accent6"/>
                </a:solidFill>
              </a:rPr>
              <a:t>O Ministério implementa um ISP virtual para fornecer acesso Internet às Escolas – Projeto RAE (Rede Alargada da Educação). É um projeto interessante e desafiante.</a:t>
            </a:r>
            <a:endParaRPr dirty="0"/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 dirty="0">
              <a:solidFill>
                <a:schemeClr val="accent6"/>
              </a:solidFill>
            </a:endParaRPr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pt-PT" sz="2000" dirty="0">
                <a:solidFill>
                  <a:schemeClr val="accent6"/>
                </a:solidFill>
              </a:rPr>
              <a:t>Ver em: </a:t>
            </a:r>
            <a:r>
              <a:rPr lang="pt-PT" sz="2000" u="sng" dirty="0">
                <a:solidFill>
                  <a:schemeClr val="hlink"/>
                </a:solidFill>
                <a:hlinkClick r:id="rId3"/>
              </a:rPr>
              <a:t>https://projetorae.dgeec.mec.pt</a:t>
            </a:r>
            <a:endParaRPr sz="2000" dirty="0"/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 dirty="0">
              <a:solidFill>
                <a:schemeClr val="accent6"/>
              </a:solidFill>
            </a:endParaRPr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pt-PT" sz="2000" dirty="0">
                <a:solidFill>
                  <a:schemeClr val="accent6"/>
                </a:solidFill>
              </a:rPr>
              <a:t>- Quantas Escolas são servidas? </a:t>
            </a:r>
            <a:r>
              <a:rPr lang="pt-PT" sz="2000" dirty="0"/>
              <a:t>Atualmente são servidas 4331 escolas </a:t>
            </a:r>
            <a:endParaRPr dirty="0"/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pt-PT" sz="2000" dirty="0">
                <a:solidFill>
                  <a:schemeClr val="accent6"/>
                </a:solidFill>
              </a:rPr>
              <a:t>- Qual a capacidade da ligação de cada escola à Internet?</a:t>
            </a:r>
            <a:endParaRPr dirty="0"/>
          </a:p>
          <a:p>
            <a:pPr marL="223838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pt-PT" sz="2000" dirty="0"/>
              <a:t> Variável, consoante o número de alunos e salas. </a:t>
            </a:r>
            <a:r>
              <a:rPr lang="pt-PT" sz="2000" u="sng" dirty="0"/>
              <a:t>Sempre que o acesso satura, aumentamos a conectividade.</a:t>
            </a:r>
            <a:endParaRPr u="sng" dirty="0"/>
          </a:p>
          <a:p>
            <a:pPr marL="223838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pt-PT" sz="2000" dirty="0"/>
              <a:t> Mínimo a 32 Mbps (síncronas e com tecnologia fibra), Máximo a 1 </a:t>
            </a:r>
            <a:r>
              <a:rPr lang="pt-PT" sz="2000" dirty="0" err="1"/>
              <a:t>Gbps</a:t>
            </a:r>
            <a:r>
              <a:rPr lang="pt-PT" sz="2000" dirty="0"/>
              <a:t> com tecnologia fibra também.</a:t>
            </a:r>
            <a:br>
              <a:rPr lang="pt-PT" sz="2000" dirty="0"/>
            </a:br>
            <a:r>
              <a:rPr lang="pt-PT" sz="2000" dirty="0"/>
              <a:t>- </a:t>
            </a:r>
            <a:r>
              <a:rPr lang="pt-PT" sz="2000" dirty="0">
                <a:solidFill>
                  <a:schemeClr val="accent6"/>
                </a:solidFill>
              </a:rPr>
              <a:t>Qual a capacidade de interligação com a rede da FCCN / FCT I.P. em Lisboa e Porto com a rede das Escolas para acesso à Internet? </a:t>
            </a:r>
            <a:r>
              <a:rPr lang="pt-PT" sz="2000" dirty="0"/>
              <a:t>A ligação da FCCN à RAE é, atualmente de 60 </a:t>
            </a:r>
            <a:r>
              <a:rPr lang="pt-PT" sz="2000" dirty="0" err="1"/>
              <a:t>Gbps</a:t>
            </a:r>
            <a:r>
              <a:rPr lang="pt-PT" sz="2000" dirty="0"/>
              <a:t>.</a:t>
            </a:r>
            <a:endParaRPr dirty="0"/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 dirty="0">
              <a:solidFill>
                <a:schemeClr val="accent6"/>
              </a:solidFill>
            </a:endParaRPr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 dirty="0">
              <a:solidFill>
                <a:schemeClr val="accent6"/>
              </a:solidFill>
            </a:endParaRPr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4"/>
          <p:cNvSpPr txBox="1">
            <a:spLocks noGrp="1"/>
          </p:cNvSpPr>
          <p:nvPr>
            <p:ph type="title"/>
          </p:nvPr>
        </p:nvSpPr>
        <p:spPr>
          <a:xfrm>
            <a:off x="304800" y="190500"/>
            <a:ext cx="8381999" cy="1192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Comic Sans MS"/>
              <a:buNone/>
            </a:pPr>
            <a:r>
              <a:rPr lang="pt-PT"/>
              <a:t>Conclusões Finais Sobre as</a:t>
            </a:r>
            <a:br>
              <a:rPr lang="pt-PT"/>
            </a:br>
            <a:r>
              <a:rPr lang="pt-PT"/>
              <a:t>Ligações das Escolas</a:t>
            </a:r>
            <a:endParaRPr/>
          </a:p>
        </p:txBody>
      </p:sp>
      <p:sp>
        <p:nvSpPr>
          <p:cNvPr id="150" name="Google Shape;150;p14"/>
          <p:cNvSpPr txBox="1">
            <a:spLocks noGrp="1"/>
          </p:cNvSpPr>
          <p:nvPr>
            <p:ph type="sldNum" idx="12"/>
          </p:nvPr>
        </p:nvSpPr>
        <p:spPr>
          <a:xfrm>
            <a:off x="7924800" y="62865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fld id="{00000000-1234-1234-1234-123412341234}" type="slidenum">
              <a:rPr lang="pt-PT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</a:t>
            </a:fld>
            <a:endParaRPr sz="1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1" name="Google Shape;151;p14"/>
          <p:cNvSpPr txBox="1">
            <a:spLocks noGrp="1"/>
          </p:cNvSpPr>
          <p:nvPr>
            <p:ph type="body" idx="2"/>
          </p:nvPr>
        </p:nvSpPr>
        <p:spPr>
          <a:xfrm>
            <a:off x="304800" y="1573428"/>
            <a:ext cx="8610600" cy="5094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pt-PT" sz="2000">
                <a:solidFill>
                  <a:schemeClr val="accent6"/>
                </a:solidFill>
              </a:rPr>
              <a:t>A visão dos respondentes é a de uma qualidade (maioritariamente) suficiente mas com deficiências significativas em alguns casos.</a:t>
            </a:r>
            <a:endParaRPr/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>
              <a:solidFill>
                <a:schemeClr val="accent6"/>
              </a:solidFill>
            </a:endParaRPr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pt-PT" sz="2000">
                <a:solidFill>
                  <a:schemeClr val="accent6"/>
                </a:solidFill>
              </a:rPr>
              <a:t>Seria desejável que </a:t>
            </a:r>
            <a:r>
              <a:rPr lang="pt-PT" sz="2000" b="1">
                <a:solidFill>
                  <a:srgbClr val="FF0000"/>
                </a:solidFill>
              </a:rPr>
              <a:t>fossem publicados indicadores da qualidade de serviço contratada e da realmente fornecida, quer nas ligações das escolas, quer na ligação depois à Internet.</a:t>
            </a:r>
            <a:endParaRPr/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 b="1">
              <a:solidFill>
                <a:srgbClr val="FF0000"/>
              </a:solidFill>
            </a:endParaRPr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pt-PT" sz="2000" b="1">
                <a:solidFill>
                  <a:schemeClr val="accent6"/>
                </a:solidFill>
              </a:rPr>
              <a:t>Não é suficiente mandar os utilizadores usarem o serviço netmede.pt da ANACOM.</a:t>
            </a:r>
            <a:endParaRPr sz="2000">
              <a:solidFill>
                <a:schemeClr val="accent6"/>
              </a:solidFill>
            </a:endParaRPr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>
              <a:solidFill>
                <a:schemeClr val="accent6"/>
              </a:solidFill>
            </a:endParaRPr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pt-PT" sz="2000">
                <a:solidFill>
                  <a:schemeClr val="accent6"/>
                </a:solidFill>
              </a:rPr>
              <a:t>É provável que em zonas do país em que existe pouca infraestrutura (e.g. fibra) de acesso à Internet, a qualidade de serviço seja mais deficiente. </a:t>
            </a:r>
            <a:r>
              <a:rPr lang="pt-PT" sz="2000" b="1">
                <a:solidFill>
                  <a:srgbClr val="FF0000"/>
                </a:solidFill>
              </a:rPr>
              <a:t>Será possível conhecer a situação real?</a:t>
            </a:r>
            <a:endParaRPr/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5"/>
          <p:cNvSpPr txBox="1">
            <a:spLocks noGrp="1"/>
          </p:cNvSpPr>
          <p:nvPr>
            <p:ph type="title"/>
          </p:nvPr>
        </p:nvSpPr>
        <p:spPr>
          <a:xfrm>
            <a:off x="304800" y="190500"/>
            <a:ext cx="8381999" cy="1141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Comic Sans MS"/>
              <a:buNone/>
            </a:pPr>
            <a:r>
              <a:rPr lang="pt-PT"/>
              <a:t>Conclusões Finais sobre o </a:t>
            </a:r>
            <a:br>
              <a:rPr lang="pt-PT"/>
            </a:br>
            <a:r>
              <a:rPr lang="pt-PT"/>
              <a:t>Acesso Pelos Estudantes</a:t>
            </a:r>
            <a:endParaRPr/>
          </a:p>
        </p:txBody>
      </p:sp>
      <p:sp>
        <p:nvSpPr>
          <p:cNvPr id="157" name="Google Shape;157;p15"/>
          <p:cNvSpPr txBox="1">
            <a:spLocks noGrp="1"/>
          </p:cNvSpPr>
          <p:nvPr>
            <p:ph type="body" idx="1"/>
          </p:nvPr>
        </p:nvSpPr>
        <p:spPr>
          <a:xfrm>
            <a:off x="304800" y="1219200"/>
            <a:ext cx="8641492" cy="5486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800"/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800"/>
          </a:p>
        </p:txBody>
      </p:sp>
      <p:sp>
        <p:nvSpPr>
          <p:cNvPr id="158" name="Google Shape;158;p15"/>
          <p:cNvSpPr txBox="1">
            <a:spLocks noGrp="1"/>
          </p:cNvSpPr>
          <p:nvPr>
            <p:ph type="sldNum" idx="12"/>
          </p:nvPr>
        </p:nvSpPr>
        <p:spPr>
          <a:xfrm>
            <a:off x="7924800" y="62865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fld id="{00000000-1234-1234-1234-123412341234}" type="slidenum">
              <a:rPr lang="pt-PT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</a:t>
            </a:fld>
            <a:endParaRPr sz="1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9" name="Google Shape;159;p15"/>
          <p:cNvSpPr txBox="1">
            <a:spLocks noGrp="1"/>
          </p:cNvSpPr>
          <p:nvPr>
            <p:ph type="body" idx="2"/>
          </p:nvPr>
        </p:nvSpPr>
        <p:spPr>
          <a:xfrm>
            <a:off x="304800" y="1581665"/>
            <a:ext cx="8610600" cy="4836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pt-PT" sz="2400">
                <a:solidFill>
                  <a:schemeClr val="accent6"/>
                </a:solidFill>
              </a:rPr>
              <a:t>Para além da desejável melhoria global da qualidade de serviço e da cobertura nas escolas, o grande “Calcanhar de Aquiles” do acesso está </a:t>
            </a:r>
            <a:r>
              <a:rPr lang="pt-PT" sz="2400" b="1">
                <a:solidFill>
                  <a:srgbClr val="FF0000"/>
                </a:solidFill>
              </a:rPr>
              <a:t>nos acessos fora da escola para os estudantes com dificuldades económicas e sem acesso decente no agregado familiar</a:t>
            </a:r>
            <a:r>
              <a:rPr lang="pt-PT" sz="2400">
                <a:solidFill>
                  <a:schemeClr val="accent6"/>
                </a:solidFill>
              </a:rPr>
              <a:t>.</a:t>
            </a:r>
            <a:endParaRPr/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400">
              <a:solidFill>
                <a:schemeClr val="accent6"/>
              </a:solidFill>
            </a:endParaRPr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pt-PT" sz="2400">
                <a:solidFill>
                  <a:schemeClr val="accent6"/>
                </a:solidFill>
              </a:rPr>
              <a:t>A solução fornecida atualmente para esse efeito é manifestamente insuficiente, quer na </a:t>
            </a:r>
            <a:r>
              <a:rPr lang="pt-PT" sz="2400" b="1">
                <a:solidFill>
                  <a:srgbClr val="FF0000"/>
                </a:solidFill>
              </a:rPr>
              <a:t>quantidade de tráfego incluído </a:t>
            </a:r>
            <a:r>
              <a:rPr lang="pt-PT" sz="2400">
                <a:solidFill>
                  <a:schemeClr val="dk2"/>
                </a:solidFill>
              </a:rPr>
              <a:t>(12 Gbytes/mês e 5€ por cada 2 Gbytes extra), </a:t>
            </a:r>
            <a:r>
              <a:rPr lang="pt-PT" sz="2400">
                <a:solidFill>
                  <a:schemeClr val="accent6"/>
                </a:solidFill>
              </a:rPr>
              <a:t>quer na qualidade de serviço disponível em regiões com </a:t>
            </a:r>
            <a:r>
              <a:rPr lang="pt-PT" sz="2400" b="1">
                <a:solidFill>
                  <a:srgbClr val="FF0000"/>
                </a:solidFill>
              </a:rPr>
              <a:t>deficiente cobertura móvel</a:t>
            </a:r>
            <a:r>
              <a:rPr lang="pt-PT" sz="2400">
                <a:solidFill>
                  <a:schemeClr val="accent6"/>
                </a:solidFill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6"/>
          <p:cNvSpPr txBox="1">
            <a:spLocks noGrp="1"/>
          </p:cNvSpPr>
          <p:nvPr>
            <p:ph type="title"/>
          </p:nvPr>
        </p:nvSpPr>
        <p:spPr>
          <a:xfrm>
            <a:off x="381000" y="2743201"/>
            <a:ext cx="8381999" cy="68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Comic Sans MS"/>
              <a:buNone/>
            </a:pPr>
            <a:r>
              <a:rPr lang="pt-PT"/>
              <a:t>Obrigado Pela Atenção</a:t>
            </a:r>
            <a:endParaRPr/>
          </a:p>
        </p:txBody>
      </p:sp>
      <p:sp>
        <p:nvSpPr>
          <p:cNvPr id="165" name="Google Shape;165;p16"/>
          <p:cNvSpPr txBox="1">
            <a:spLocks noGrp="1"/>
          </p:cNvSpPr>
          <p:nvPr>
            <p:ph type="sldNum" idx="12"/>
          </p:nvPr>
        </p:nvSpPr>
        <p:spPr>
          <a:xfrm>
            <a:off x="7924800" y="62865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fld id="{00000000-1234-1234-1234-123412341234}" type="slidenum">
              <a:rPr lang="pt-PT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17</a:t>
            </a:fld>
            <a:endParaRPr sz="1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"/>
          <p:cNvSpPr txBox="1">
            <a:spLocks noGrp="1"/>
          </p:cNvSpPr>
          <p:nvPr>
            <p:ph type="title"/>
          </p:nvPr>
        </p:nvSpPr>
        <p:spPr>
          <a:xfrm>
            <a:off x="300681" y="282146"/>
            <a:ext cx="8381999" cy="68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Comic Sans MS"/>
              <a:buNone/>
            </a:pPr>
            <a:r>
              <a:rPr lang="pt-PT"/>
              <a:t>Limitações do Inquérito</a:t>
            </a:r>
            <a:endParaRPr/>
          </a:p>
        </p:txBody>
      </p:sp>
      <p:sp>
        <p:nvSpPr>
          <p:cNvPr id="59" name="Google Shape;59;p2"/>
          <p:cNvSpPr txBox="1">
            <a:spLocks noGrp="1"/>
          </p:cNvSpPr>
          <p:nvPr>
            <p:ph type="body" idx="1"/>
          </p:nvPr>
        </p:nvSpPr>
        <p:spPr>
          <a:xfrm>
            <a:off x="444843" y="1095630"/>
            <a:ext cx="8093676" cy="5257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3838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pt-PT" sz="2000" dirty="0"/>
              <a:t> Inquérito informal, divulgado boca a boca, com apoio de alguns professores conhecidos do autor e amigos e de uma estrutura sindical regional </a:t>
            </a:r>
            <a:endParaRPr dirty="0"/>
          </a:p>
          <a:p>
            <a:pPr marL="223838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pt-PT" sz="2000" dirty="0"/>
              <a:t> Teve lugar entre Junho e Agosto de 2021</a:t>
            </a:r>
            <a:endParaRPr dirty="0"/>
          </a:p>
          <a:p>
            <a:pPr marL="223838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pt-PT" sz="2000" dirty="0"/>
              <a:t> Respostas apenas representam “a perceção dos respondentes”</a:t>
            </a:r>
            <a:endParaRPr dirty="0"/>
          </a:p>
          <a:p>
            <a:pPr marL="223838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 dirty="0"/>
          </a:p>
          <a:p>
            <a:pPr marL="223838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pt-PT" sz="2000" dirty="0"/>
              <a:t> Distribuição das respostas:</a:t>
            </a:r>
            <a:endParaRPr dirty="0"/>
          </a:p>
          <a:p>
            <a:pPr marL="563563" lvl="1" indent="-114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pt-PT" sz="1800" dirty="0"/>
              <a:t> Total 344</a:t>
            </a:r>
            <a:endParaRPr dirty="0"/>
          </a:p>
          <a:p>
            <a:pPr marL="563563" lvl="1" indent="-114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pt-PT" sz="1800" dirty="0"/>
              <a:t> sendo 220 da Região Norte (NUTS II)</a:t>
            </a:r>
            <a:endParaRPr dirty="0"/>
          </a:p>
          <a:p>
            <a:pPr marL="563563" lvl="1" indent="-114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pt-PT" sz="1800" dirty="0"/>
              <a:t> 20 da Região Centro (NUTS II)</a:t>
            </a:r>
            <a:endParaRPr dirty="0"/>
          </a:p>
          <a:p>
            <a:pPr marL="563563" lvl="1" indent="-114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pt-PT" sz="1800" dirty="0"/>
              <a:t> 14 de Lisboa e Vale do Tejo (NUTS II)</a:t>
            </a:r>
            <a:endParaRPr dirty="0"/>
          </a:p>
          <a:p>
            <a:pPr marL="563563" lvl="1" indent="-114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pt-PT" sz="1800" dirty="0"/>
              <a:t> cerca de 90 respondentes não indicaram a região ou localidade</a:t>
            </a:r>
            <a:endParaRPr dirty="0"/>
          </a:p>
          <a:p>
            <a:pPr marL="563563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800" dirty="0"/>
          </a:p>
          <a:p>
            <a:pPr marL="563563" lvl="1" indent="-114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pt-PT" sz="1800" dirty="0"/>
              <a:t> Com poucas exceções representam escolas em localidades com bastante população ou sedes de concelho</a:t>
            </a:r>
            <a:endParaRPr dirty="0"/>
          </a:p>
          <a:p>
            <a:pPr marL="563563" lvl="1" indent="-114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pt-PT" sz="1800" dirty="0"/>
              <a:t> Com exceção do Concelho da Covilhã, representam mais o litoral</a:t>
            </a:r>
            <a:endParaRPr dirty="0"/>
          </a:p>
          <a:p>
            <a:pPr marL="563563" lvl="1" indent="-114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pt-PT" sz="1800" dirty="0"/>
              <a:t> Em algumas respostas, o respondente refere-se a uma escola, noutras a </a:t>
            </a:r>
            <a:r>
              <a:rPr lang="pt-PT" sz="1800"/>
              <a:t>um agrupamento</a:t>
            </a:r>
            <a:endParaRPr dirty="0"/>
          </a:p>
          <a:p>
            <a:pPr marL="482601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800" dirty="0"/>
          </a:p>
        </p:txBody>
      </p:sp>
      <p:sp>
        <p:nvSpPr>
          <p:cNvPr id="60" name="Google Shape;60;p2"/>
          <p:cNvSpPr txBox="1">
            <a:spLocks noGrp="1"/>
          </p:cNvSpPr>
          <p:nvPr>
            <p:ph type="sldNum" idx="12"/>
          </p:nvPr>
        </p:nvSpPr>
        <p:spPr>
          <a:xfrm>
            <a:off x="7924800" y="62865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fld id="{00000000-1234-1234-1234-123412341234}" type="slidenum">
              <a:rPr lang="pt-PT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sz="1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"/>
          <p:cNvSpPr txBox="1">
            <a:spLocks noGrp="1"/>
          </p:cNvSpPr>
          <p:nvPr>
            <p:ph type="title"/>
          </p:nvPr>
        </p:nvSpPr>
        <p:spPr>
          <a:xfrm>
            <a:off x="304800" y="381000"/>
            <a:ext cx="8381999" cy="1443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Comic Sans MS"/>
              <a:buNone/>
            </a:pPr>
            <a:r>
              <a:rPr lang="pt-PT"/>
              <a:t>Número de Estudantes das Escolas</a:t>
            </a:r>
            <a:br>
              <a:rPr lang="pt-PT"/>
            </a:br>
            <a:r>
              <a:rPr lang="pt-PT" sz="2800"/>
              <a:t>(mais de 70% com mais de 500 estudantes)</a:t>
            </a:r>
            <a:endParaRPr/>
          </a:p>
        </p:txBody>
      </p:sp>
      <p:sp>
        <p:nvSpPr>
          <p:cNvPr id="66" name="Google Shape;66;p3"/>
          <p:cNvSpPr txBox="1">
            <a:spLocks noGrp="1"/>
          </p:cNvSpPr>
          <p:nvPr>
            <p:ph type="sldNum" idx="12"/>
          </p:nvPr>
        </p:nvSpPr>
        <p:spPr>
          <a:xfrm>
            <a:off x="7924800" y="62865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fld id="{00000000-1234-1234-1234-123412341234}" type="slidenum">
              <a:rPr lang="pt-PT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sz="1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7" name="Google Shape;67;p3"/>
          <p:cNvPicPr preferRelativeResize="0"/>
          <p:nvPr/>
        </p:nvPicPr>
        <p:blipFill rotWithShape="1">
          <a:blip r:embed="rId3">
            <a:alphaModFix/>
          </a:blip>
          <a:srcRect l="22609" t="16014" r="26768" b="10926"/>
          <a:stretch/>
        </p:blipFill>
        <p:spPr>
          <a:xfrm rot="5400000">
            <a:off x="2564420" y="-434942"/>
            <a:ext cx="4230132" cy="87493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"/>
          <p:cNvSpPr txBox="1">
            <a:spLocks noGrp="1"/>
          </p:cNvSpPr>
          <p:nvPr>
            <p:ph type="title"/>
          </p:nvPr>
        </p:nvSpPr>
        <p:spPr>
          <a:xfrm>
            <a:off x="304800" y="381000"/>
            <a:ext cx="8381999" cy="68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Comic Sans MS"/>
              <a:buNone/>
            </a:pPr>
            <a:r>
              <a:rPr lang="pt-PT"/>
              <a:t>Escalas das Classificações</a:t>
            </a:r>
            <a:endParaRPr/>
          </a:p>
        </p:txBody>
      </p:sp>
      <p:sp>
        <p:nvSpPr>
          <p:cNvPr id="73" name="Google Shape;73;p4"/>
          <p:cNvSpPr txBox="1">
            <a:spLocks noGrp="1"/>
          </p:cNvSpPr>
          <p:nvPr>
            <p:ph type="body" idx="1"/>
          </p:nvPr>
        </p:nvSpPr>
        <p:spPr>
          <a:xfrm>
            <a:off x="304800" y="1219200"/>
            <a:ext cx="8641492" cy="5486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PT"/>
              <a:t>Escala de 1 a 7 que pode ser assim interpretada:</a:t>
            </a:r>
            <a:endParaRPr/>
          </a:p>
          <a:p>
            <a:pPr marL="223838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PT"/>
              <a:t> </a:t>
            </a:r>
            <a:r>
              <a:rPr lang="pt-PT">
                <a:solidFill>
                  <a:schemeClr val="accent6"/>
                </a:solidFill>
              </a:rPr>
              <a:t>7 – Excelente</a:t>
            </a:r>
            <a:endParaRPr/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PT">
                <a:solidFill>
                  <a:schemeClr val="accent6"/>
                </a:solidFill>
              </a:rPr>
              <a:t> 6 – Muito Bom</a:t>
            </a:r>
            <a:endParaRPr/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PT">
                <a:solidFill>
                  <a:schemeClr val="accent6"/>
                </a:solidFill>
              </a:rPr>
              <a:t> 5 – Bom</a:t>
            </a:r>
            <a:endParaRPr/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PT">
                <a:solidFill>
                  <a:schemeClr val="accent6"/>
                </a:solidFill>
              </a:rPr>
              <a:t> 4 – Suficiente</a:t>
            </a:r>
            <a:endParaRPr/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PT">
                <a:solidFill>
                  <a:schemeClr val="accent6"/>
                </a:solidFill>
              </a:rPr>
              <a:t> 3 – Insuficiente</a:t>
            </a:r>
            <a:endParaRPr/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PT">
                <a:solidFill>
                  <a:schemeClr val="accent6"/>
                </a:solidFill>
              </a:rPr>
              <a:t> 2 – Má</a:t>
            </a:r>
            <a:endParaRPr/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PT">
                <a:solidFill>
                  <a:schemeClr val="accent6"/>
                </a:solidFill>
              </a:rPr>
              <a:t> 1 - Péssima</a:t>
            </a:r>
            <a:endParaRPr/>
          </a:p>
        </p:txBody>
      </p:sp>
      <p:sp>
        <p:nvSpPr>
          <p:cNvPr id="74" name="Google Shape;74;p4"/>
          <p:cNvSpPr txBox="1">
            <a:spLocks noGrp="1"/>
          </p:cNvSpPr>
          <p:nvPr>
            <p:ph type="sldNum" idx="12"/>
          </p:nvPr>
        </p:nvSpPr>
        <p:spPr>
          <a:xfrm>
            <a:off x="7924800" y="62865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fld id="{00000000-1234-1234-1234-123412341234}" type="slidenum">
              <a:rPr lang="pt-PT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sz="1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5"/>
          <p:cNvSpPr txBox="1">
            <a:spLocks noGrp="1"/>
          </p:cNvSpPr>
          <p:nvPr>
            <p:ph type="title"/>
          </p:nvPr>
        </p:nvSpPr>
        <p:spPr>
          <a:xfrm>
            <a:off x="304800" y="381000"/>
            <a:ext cx="8381999" cy="68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Comic Sans MS"/>
              <a:buNone/>
            </a:pPr>
            <a:r>
              <a:rPr lang="pt-PT"/>
              <a:t>Qualidade do Acesso à Internet</a:t>
            </a:r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7924800" y="62865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fld id="{00000000-1234-1234-1234-123412341234}" type="slidenum">
              <a:rPr lang="pt-PT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sz="1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1" name="Google Shape;81;p5"/>
          <p:cNvSpPr txBox="1">
            <a:spLocks noGrp="1"/>
          </p:cNvSpPr>
          <p:nvPr>
            <p:ph type="body" idx="1"/>
          </p:nvPr>
        </p:nvSpPr>
        <p:spPr>
          <a:xfrm>
            <a:off x="638433" y="5051158"/>
            <a:ext cx="7863016" cy="1524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3838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pt-PT"/>
              <a:t> </a:t>
            </a:r>
            <a:r>
              <a:rPr lang="pt-PT">
                <a:solidFill>
                  <a:schemeClr val="accent6"/>
                </a:solidFill>
              </a:rPr>
              <a:t>Nota positiva – 58,3%</a:t>
            </a:r>
            <a:endParaRPr/>
          </a:p>
          <a:p>
            <a:pPr marL="223838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pt-PT">
                <a:solidFill>
                  <a:schemeClr val="accent6"/>
                </a:solidFill>
              </a:rPr>
              <a:t> Nota ≤ má – 17,2%  —  Nota ≥ boa – 30,4%</a:t>
            </a:r>
            <a:endParaRPr/>
          </a:p>
        </p:txBody>
      </p:sp>
      <p:pic>
        <p:nvPicPr>
          <p:cNvPr id="82" name="Google Shape;82;p5" descr="Forms response chart. Question title: Caracterização global da qualidade do acesso à Internet. Number of responses: 344 responses.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0341" y="1029719"/>
            <a:ext cx="8839200" cy="40214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6"/>
          <p:cNvSpPr txBox="1">
            <a:spLocks noGrp="1"/>
          </p:cNvSpPr>
          <p:nvPr>
            <p:ph type="title"/>
          </p:nvPr>
        </p:nvSpPr>
        <p:spPr>
          <a:xfrm>
            <a:off x="304800" y="381000"/>
            <a:ext cx="8381999" cy="68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Comic Sans MS"/>
              <a:buNone/>
            </a:pPr>
            <a:r>
              <a:rPr lang="pt-PT"/>
              <a:t>Frases mais vezes selecionadas</a:t>
            </a:r>
            <a:endParaRPr/>
          </a:p>
        </p:txBody>
      </p:sp>
      <p:sp>
        <p:nvSpPr>
          <p:cNvPr id="88" name="Google Shape;88;p6"/>
          <p:cNvSpPr txBox="1">
            <a:spLocks noGrp="1"/>
          </p:cNvSpPr>
          <p:nvPr>
            <p:ph type="body" idx="1"/>
          </p:nvPr>
        </p:nvSpPr>
        <p:spPr>
          <a:xfrm>
            <a:off x="304800" y="1219200"/>
            <a:ext cx="8641492" cy="5486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800"/>
          </a:p>
          <a:p>
            <a:pPr marL="223838" lvl="0" indent="-114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pt-PT" sz="1800">
                <a:solidFill>
                  <a:schemeClr val="accent6"/>
                </a:solidFill>
              </a:rPr>
              <a:t> Geralmente não se detetam estrangulamentos e as aplicações funcionam bem – </a:t>
            </a:r>
            <a:r>
              <a:rPr lang="pt-PT" sz="1800" b="1">
                <a:solidFill>
                  <a:srgbClr val="FF0000"/>
                </a:solidFill>
              </a:rPr>
              <a:t>12,2 % </a:t>
            </a:r>
            <a:r>
              <a:rPr lang="pt-PT" sz="1800">
                <a:solidFill>
                  <a:schemeClr val="accent6"/>
                </a:solidFill>
              </a:rPr>
              <a:t>(geralmente associadas a notas muito boa ou excelente)</a:t>
            </a:r>
            <a:endParaRPr/>
          </a:p>
          <a:p>
            <a:pPr marL="223838" lvl="0" indent="-114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pt-PT" sz="1800">
                <a:solidFill>
                  <a:schemeClr val="accent6"/>
                </a:solidFill>
              </a:rPr>
              <a:t> Às vezes detetam-se estrangulamentos e as aplicações não funcionam bem – </a:t>
            </a:r>
            <a:r>
              <a:rPr lang="pt-PT" sz="1800" b="1">
                <a:solidFill>
                  <a:srgbClr val="FF0000"/>
                </a:solidFill>
              </a:rPr>
              <a:t>41,9% </a:t>
            </a:r>
            <a:r>
              <a:rPr lang="pt-PT" sz="1800">
                <a:solidFill>
                  <a:schemeClr val="accent6"/>
                </a:solidFill>
              </a:rPr>
              <a:t>(geralmente associadas a notas suficiente ou boa)</a:t>
            </a:r>
            <a:endParaRPr/>
          </a:p>
          <a:p>
            <a:pPr marL="223838" lvl="0" indent="-114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pt-PT" sz="1800">
                <a:solidFill>
                  <a:schemeClr val="accent6"/>
                </a:solidFill>
              </a:rPr>
              <a:t> Frequentemente detetam-se estrangulamentos e as aplicações não funcionam bem – </a:t>
            </a:r>
            <a:r>
              <a:rPr lang="pt-PT" sz="1800" b="1">
                <a:solidFill>
                  <a:srgbClr val="FF0000"/>
                </a:solidFill>
              </a:rPr>
              <a:t>37,2% </a:t>
            </a:r>
            <a:r>
              <a:rPr lang="pt-PT" sz="1800">
                <a:solidFill>
                  <a:schemeClr val="accent6"/>
                </a:solidFill>
              </a:rPr>
              <a:t>(geralmente associadas a notas má ou insuficiente)</a:t>
            </a:r>
            <a:endParaRPr/>
          </a:p>
          <a:p>
            <a:pPr marL="223838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800">
              <a:solidFill>
                <a:schemeClr val="accent6"/>
              </a:solidFill>
            </a:endParaRPr>
          </a:p>
          <a:p>
            <a:pPr marL="223838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800">
              <a:solidFill>
                <a:schemeClr val="accent6"/>
              </a:solidFill>
            </a:endParaRPr>
          </a:p>
          <a:p>
            <a:pPr marL="223838" lvl="0" indent="-114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pt-PT" sz="1800">
                <a:solidFill>
                  <a:schemeClr val="accent6"/>
                </a:solidFill>
              </a:rPr>
              <a:t> As aplicações mais exigentes (ex. com vídeo) funcionam bem – </a:t>
            </a:r>
            <a:r>
              <a:rPr lang="pt-PT" sz="1800" b="1">
                <a:solidFill>
                  <a:srgbClr val="FF0000"/>
                </a:solidFill>
              </a:rPr>
              <a:t>11,9 %</a:t>
            </a:r>
            <a:endParaRPr/>
          </a:p>
          <a:p>
            <a:pPr marL="223838" lvl="0" indent="-114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pt-PT" sz="1800">
                <a:solidFill>
                  <a:schemeClr val="accent6"/>
                </a:solidFill>
              </a:rPr>
              <a:t> As aplicações mais exigentes (ex. com vídeo) às vezes não funcionam bem – </a:t>
            </a:r>
            <a:r>
              <a:rPr lang="pt-PT" sz="1800" b="1">
                <a:solidFill>
                  <a:srgbClr val="FF0000"/>
                </a:solidFill>
              </a:rPr>
              <a:t>65,4%</a:t>
            </a:r>
            <a:endParaRPr/>
          </a:p>
          <a:p>
            <a:pPr marL="223838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800"/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800"/>
          </a:p>
          <a:p>
            <a:pPr marL="177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pt-PT" sz="2000">
                <a:solidFill>
                  <a:srgbClr val="FF0000"/>
                </a:solidFill>
              </a:rPr>
              <a:t>“O grau de dificuldade aumenta exponencialmente nos picos de aulas, em cada período ou semestre. Por exemplo, agora, junho/julho não há qq problema sobre este assunto. Mas quando é essencial, acontecem os problemas mais graves.”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89" name="Google Shape;89;p6"/>
          <p:cNvSpPr txBox="1">
            <a:spLocks noGrp="1"/>
          </p:cNvSpPr>
          <p:nvPr>
            <p:ph type="sldNum" idx="12"/>
          </p:nvPr>
        </p:nvSpPr>
        <p:spPr>
          <a:xfrm>
            <a:off x="7924800" y="62865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fld id="{00000000-1234-1234-1234-123412341234}" type="slidenum">
              <a:rPr lang="pt-PT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sz="1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7"/>
          <p:cNvSpPr txBox="1">
            <a:spLocks noGrp="1"/>
          </p:cNvSpPr>
          <p:nvPr>
            <p:ph type="title"/>
          </p:nvPr>
        </p:nvSpPr>
        <p:spPr>
          <a:xfrm>
            <a:off x="304800" y="381000"/>
            <a:ext cx="8381999" cy="68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Comic Sans MS"/>
              <a:buNone/>
            </a:pPr>
            <a:r>
              <a:rPr lang="pt-PT" sz="2800"/>
              <a:t>Cobertura do Acesso à Internet na(s) Escola(s)</a:t>
            </a:r>
            <a:endParaRPr/>
          </a:p>
        </p:txBody>
      </p:sp>
      <p:sp>
        <p:nvSpPr>
          <p:cNvPr id="95" name="Google Shape;95;p7"/>
          <p:cNvSpPr txBox="1">
            <a:spLocks noGrp="1"/>
          </p:cNvSpPr>
          <p:nvPr>
            <p:ph type="sldNum" idx="12"/>
          </p:nvPr>
        </p:nvSpPr>
        <p:spPr>
          <a:xfrm>
            <a:off x="7924800" y="62865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fld id="{00000000-1234-1234-1234-123412341234}" type="slidenum">
              <a:rPr lang="pt-PT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sz="1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p7"/>
          <p:cNvSpPr txBox="1">
            <a:spLocks noGrp="1"/>
          </p:cNvSpPr>
          <p:nvPr>
            <p:ph type="body" idx="1"/>
          </p:nvPr>
        </p:nvSpPr>
        <p:spPr>
          <a:xfrm>
            <a:off x="638433" y="5051159"/>
            <a:ext cx="7863016" cy="1425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3838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pt-PT">
                <a:solidFill>
                  <a:schemeClr val="accent6"/>
                </a:solidFill>
              </a:rPr>
              <a:t> Nota positiva - 57,9 %</a:t>
            </a:r>
            <a:endParaRPr/>
          </a:p>
          <a:p>
            <a:pPr marL="223838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pt-PT">
                <a:solidFill>
                  <a:schemeClr val="accent6"/>
                </a:solidFill>
              </a:rPr>
              <a:t> Nota ≤ má – 14,8 %  — Nota ≥ boa – 35,5 %</a:t>
            </a:r>
            <a:endParaRPr/>
          </a:p>
        </p:txBody>
      </p:sp>
      <p:pic>
        <p:nvPicPr>
          <p:cNvPr id="97" name="Google Shape;97;p7" descr="Forms response chart. Question title: Caracterização global da cobertura do acesso à Internet no conjunto da escola. Number of responses: 344 responses.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8941" y="1066799"/>
            <a:ext cx="8381999" cy="39843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7"/>
          <p:cNvSpPr txBox="1">
            <a:spLocks noGrp="1"/>
          </p:cNvSpPr>
          <p:nvPr>
            <p:ph type="title"/>
          </p:nvPr>
        </p:nvSpPr>
        <p:spPr>
          <a:xfrm>
            <a:off x="304800" y="381000"/>
            <a:ext cx="8381999" cy="68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Comic Sans MS"/>
              <a:buNone/>
            </a:pPr>
            <a:r>
              <a:rPr lang="pt-PT" sz="2800" dirty="0"/>
              <a:t>Um Testemunho Interessante</a:t>
            </a:r>
            <a:endParaRPr dirty="0"/>
          </a:p>
        </p:txBody>
      </p:sp>
      <p:sp>
        <p:nvSpPr>
          <p:cNvPr id="95" name="Google Shape;95;p7"/>
          <p:cNvSpPr txBox="1">
            <a:spLocks noGrp="1"/>
          </p:cNvSpPr>
          <p:nvPr>
            <p:ph type="sldNum" idx="12"/>
          </p:nvPr>
        </p:nvSpPr>
        <p:spPr>
          <a:xfrm>
            <a:off x="7924800" y="62865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fld id="{00000000-1234-1234-1234-123412341234}" type="slidenum">
              <a:rPr lang="pt-PT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sz="1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p7"/>
          <p:cNvSpPr txBox="1">
            <a:spLocks noGrp="1"/>
          </p:cNvSpPr>
          <p:nvPr>
            <p:ph type="body" idx="1"/>
          </p:nvPr>
        </p:nvSpPr>
        <p:spPr>
          <a:xfrm>
            <a:off x="640492" y="1066798"/>
            <a:ext cx="7863016" cy="5410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3838" lvl="0" indent="-177800"/>
            <a:r>
              <a:rPr lang="pt-PT" sz="2400">
                <a:solidFill>
                  <a:schemeClr val="accent6"/>
                </a:solidFill>
              </a:rPr>
              <a:t> Tenho verificado que existe bastante diferença entre a velocidade "à porta da escola" e a velocidade "sentida" por alunos e professors</a:t>
            </a:r>
          </a:p>
          <a:p>
            <a:pPr marL="223838" lvl="0" indent="-177800"/>
            <a:endParaRPr lang="pt-PT" sz="2400">
              <a:solidFill>
                <a:schemeClr val="accent6"/>
              </a:solidFill>
            </a:endParaRPr>
          </a:p>
          <a:p>
            <a:pPr marL="223838" lvl="0" indent="-177800"/>
            <a:r>
              <a:rPr lang="pt-PT" sz="2400">
                <a:solidFill>
                  <a:schemeClr val="accent6"/>
                </a:solidFill>
              </a:rPr>
              <a:t> Haverá múltiplas razões para a diferença, mas há uma que parece ter bastante relevância: a deficiente gestão dos equipamentos e redes internos</a:t>
            </a:r>
          </a:p>
          <a:p>
            <a:pPr marL="223838" lvl="0" indent="-177800"/>
            <a:endParaRPr lang="pt-PT" sz="2400">
              <a:solidFill>
                <a:schemeClr val="accent6"/>
              </a:solidFill>
            </a:endParaRPr>
          </a:p>
          <a:p>
            <a:pPr marL="223838" lvl="0" indent="-177800"/>
            <a:r>
              <a:rPr lang="pt-PT" sz="2400">
                <a:solidFill>
                  <a:schemeClr val="accent6"/>
                </a:solidFill>
              </a:rPr>
              <a:t> Este é um problema global, já que foi revogada a legislação que criava "equipas TIC" nas escolas.</a:t>
            </a:r>
          </a:p>
        </p:txBody>
      </p:sp>
    </p:spTree>
    <p:extLst>
      <p:ext uri="{BB962C8B-B14F-4D97-AF65-F5344CB8AC3E}">
        <p14:creationId xmlns:p14="http://schemas.microsoft.com/office/powerpoint/2010/main" val="2138058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8"/>
          <p:cNvSpPr txBox="1">
            <a:spLocks noGrp="1"/>
          </p:cNvSpPr>
          <p:nvPr>
            <p:ph type="title"/>
          </p:nvPr>
        </p:nvSpPr>
        <p:spPr>
          <a:xfrm>
            <a:off x="304800" y="381000"/>
            <a:ext cx="8381999" cy="68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Comic Sans MS"/>
              <a:buNone/>
            </a:pPr>
            <a:r>
              <a:rPr lang="pt-PT" sz="3200"/>
              <a:t>Equipamento dos Professores na Escola</a:t>
            </a:r>
            <a:endParaRPr/>
          </a:p>
        </p:txBody>
      </p:sp>
      <p:sp>
        <p:nvSpPr>
          <p:cNvPr id="103" name="Google Shape;103;p8"/>
          <p:cNvSpPr txBox="1">
            <a:spLocks noGrp="1"/>
          </p:cNvSpPr>
          <p:nvPr>
            <p:ph type="sldNum" idx="12"/>
          </p:nvPr>
        </p:nvSpPr>
        <p:spPr>
          <a:xfrm>
            <a:off x="7924800" y="6286500"/>
            <a:ext cx="91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Times New Roman"/>
              <a:buNone/>
            </a:pPr>
            <a:fld id="{00000000-1234-1234-1234-123412341234}" type="slidenum">
              <a:rPr lang="pt-PT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fld>
            <a:endParaRPr sz="1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8"/>
          <p:cNvSpPr txBox="1">
            <a:spLocks noGrp="1"/>
          </p:cNvSpPr>
          <p:nvPr>
            <p:ph type="body" idx="1"/>
          </p:nvPr>
        </p:nvSpPr>
        <p:spPr>
          <a:xfrm>
            <a:off x="638433" y="5051159"/>
            <a:ext cx="7863016" cy="1235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3838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pt-PT">
                <a:solidFill>
                  <a:schemeClr val="accent6"/>
                </a:solidFill>
              </a:rPr>
              <a:t> Nota positiva – 50,2 %</a:t>
            </a:r>
            <a:endParaRPr/>
          </a:p>
          <a:p>
            <a:pPr marL="223838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pt-PT">
                <a:solidFill>
                  <a:schemeClr val="accent6"/>
                </a:solidFill>
              </a:rPr>
              <a:t> Nota ≤ má – 23,3 %  — Nota ≥ boa – 26,2 %</a:t>
            </a:r>
            <a:endParaRPr/>
          </a:p>
        </p:txBody>
      </p:sp>
      <p:pic>
        <p:nvPicPr>
          <p:cNvPr id="105" name="Google Shape;105;p8" descr="Forms response chart. Question title: Caracterização global do equipamento dedicado aos professores. Number of responses: 343 responses.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6541" y="1066799"/>
            <a:ext cx="8686799" cy="39843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s426">
  <a:themeElements>
    <a:clrScheme name="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F47A00"/>
      </a:accent1>
      <a:accent2>
        <a:srgbClr val="000066"/>
      </a:accent2>
      <a:accent3>
        <a:srgbClr val="FFFFFF"/>
      </a:accent3>
      <a:accent4>
        <a:srgbClr val="000000"/>
      </a:accent4>
      <a:accent5>
        <a:srgbClr val="F8BEAA"/>
      </a:accent5>
      <a:accent6>
        <a:srgbClr val="00005C"/>
      </a:accent6>
      <a:hlink>
        <a:srgbClr val="A50021"/>
      </a:hlink>
      <a:folHlink>
        <a:srgbClr val="008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1235</Words>
  <Application>Microsoft Macintosh PowerPoint</Application>
  <PresentationFormat>On-screen Show (4:3)</PresentationFormat>
  <Paragraphs>120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Comic Sans MS</vt:lpstr>
      <vt:lpstr>Helvetica Neue</vt:lpstr>
      <vt:lpstr>Noto Sans Symbols</vt:lpstr>
      <vt:lpstr>Times New Roman</vt:lpstr>
      <vt:lpstr>cs426</vt:lpstr>
      <vt:lpstr>Infraestruturas Internet nas Escolas Portuguesas  Resultados de um inquérito  (Feito para a XII Conferência Internacional de TICs na Educação https://www.nonio.uminho.pt/challenges/ )</vt:lpstr>
      <vt:lpstr>Limitações do Inquérito</vt:lpstr>
      <vt:lpstr>Número de Estudantes das Escolas (mais de 70% com mais de 500 estudantes)</vt:lpstr>
      <vt:lpstr>Escalas das Classificações</vt:lpstr>
      <vt:lpstr>Qualidade do Acesso à Internet</vt:lpstr>
      <vt:lpstr>Frases mais vezes selecionadas</vt:lpstr>
      <vt:lpstr>Cobertura do Acesso à Internet na(s) Escola(s)</vt:lpstr>
      <vt:lpstr>Um Testemunho Interessante</vt:lpstr>
      <vt:lpstr>Equipamento dos Professores na Escola</vt:lpstr>
      <vt:lpstr>Equipamento Para Estudantes na Escola</vt:lpstr>
      <vt:lpstr>Distribuição de Computadores  Durante a Pandemia – Escola Digital</vt:lpstr>
      <vt:lpstr>Um Comentário Relevante</vt:lpstr>
      <vt:lpstr>Principais Conclusões do Inquérito</vt:lpstr>
      <vt:lpstr>Conclusões Finais Sobre as Ligações das Escolas à Rede</vt:lpstr>
      <vt:lpstr>Conclusões Finais Sobre as Ligações das Escolas</vt:lpstr>
      <vt:lpstr>Conclusões Finais sobre o  Acesso Pelos Estudantes</vt:lpstr>
      <vt:lpstr>Obrigado Pela Atenção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Infraestruturas Internet nas Escolas Portuguesas  Resultados de um inquérito  (Feito para a XII Conferência Internacional de TICs na Educação https://www.nonio.uminho.pt/challenges/ )</dc:title>
  <cp:lastModifiedBy>Jose Legatheaux</cp:lastModifiedBy>
  <cp:revision>4</cp:revision>
  <dcterms:modified xsi:type="dcterms:W3CDTF">2021-09-09T18:25:24Z</dcterms:modified>
</cp:coreProperties>
</file>