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Override PartName="/ppt/embeddings/oleObject1.bin" ContentType="application/vnd.openxmlformats-officedocument.oleObject"/>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slides/slide27.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0"/>
  </p:notesMasterIdLst>
  <p:sldIdLst>
    <p:sldId id="256" r:id="rId2"/>
    <p:sldId id="272" r:id="rId3"/>
    <p:sldId id="273" r:id="rId4"/>
    <p:sldId id="344" r:id="rId5"/>
    <p:sldId id="345" r:id="rId6"/>
    <p:sldId id="346" r:id="rId7"/>
    <p:sldId id="274" r:id="rId8"/>
    <p:sldId id="283" r:id="rId9"/>
    <p:sldId id="284" r:id="rId10"/>
    <p:sldId id="322" r:id="rId11"/>
    <p:sldId id="323" r:id="rId12"/>
    <p:sldId id="326" r:id="rId13"/>
    <p:sldId id="276" r:id="rId14"/>
    <p:sldId id="338" r:id="rId15"/>
    <p:sldId id="277" r:id="rId16"/>
    <p:sldId id="327" r:id="rId17"/>
    <p:sldId id="339" r:id="rId18"/>
    <p:sldId id="340" r:id="rId19"/>
    <p:sldId id="341" r:id="rId20"/>
    <p:sldId id="342" r:id="rId21"/>
    <p:sldId id="324" r:id="rId22"/>
    <p:sldId id="288" r:id="rId23"/>
    <p:sldId id="266" r:id="rId24"/>
    <p:sldId id="298" r:id="rId25"/>
    <p:sldId id="299" r:id="rId26"/>
    <p:sldId id="325" r:id="rId27"/>
    <p:sldId id="267" r:id="rId28"/>
    <p:sldId id="343" r:id="rId29"/>
    <p:sldId id="271" r:id="rId30"/>
    <p:sldId id="261" r:id="rId31"/>
    <p:sldId id="262" r:id="rId32"/>
    <p:sldId id="263" r:id="rId33"/>
    <p:sldId id="280" r:id="rId34"/>
    <p:sldId id="328" r:id="rId35"/>
    <p:sldId id="269" r:id="rId36"/>
    <p:sldId id="329" r:id="rId37"/>
    <p:sldId id="335" r:id="rId38"/>
    <p:sldId id="337" r:id="rId39"/>
    <p:sldId id="336" r:id="rId40"/>
    <p:sldId id="348" r:id="rId41"/>
    <p:sldId id="349" r:id="rId42"/>
    <p:sldId id="281" r:id="rId43"/>
    <p:sldId id="330" r:id="rId44"/>
    <p:sldId id="334" r:id="rId45"/>
    <p:sldId id="331" r:id="rId46"/>
    <p:sldId id="333" r:id="rId47"/>
    <p:sldId id="282" r:id="rId48"/>
    <p:sldId id="268"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3548" autoAdjust="0"/>
  </p:normalViewPr>
  <p:slideViewPr>
    <p:cSldViewPr snapToGrid="0" snapToObjects="1">
      <p:cViewPr varScale="1">
        <p:scale>
          <a:sx n="97" d="100"/>
          <a:sy n="97" d="100"/>
        </p:scale>
        <p:origin x="-67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E5C35-2D6F-BA4F-920D-AC82817BC977}" type="datetimeFigureOut">
              <a:rPr lang="en-US" smtClean="0"/>
              <a:pPr/>
              <a:t>10/21/10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CC73D5-5669-5246-90AC-75D609AB38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B431190-5CD3-9643-8807-985A8D7C7F44}" type="slidenum">
              <a:rPr lang="en-US"/>
              <a:pPr/>
              <a:t>8</a:t>
            </a:fld>
            <a:endParaRPr lang="en-US"/>
          </a:p>
        </p:txBody>
      </p:sp>
      <p:sp>
        <p:nvSpPr>
          <p:cNvPr id="32771" name="Rectangle 2"/>
          <p:cNvSpPr>
            <a:spLocks noGrp="1" noRot="1" noChangeAspect="1" noChangeArrowheads="1" noTextEdit="1"/>
          </p:cNvSpPr>
          <p:nvPr>
            <p:ph type="sldImg"/>
          </p:nvPr>
        </p:nvSpPr>
        <p:spPr>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ln>
        </p:spPr>
        <p:txBody>
          <a:bodyPr/>
          <a:lstStyle/>
          <a:p>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CC73D5-5669-5246-90AC-75D609AB3830}" type="slidenum">
              <a:rPr lang="en-US" smtClean="0"/>
              <a:pPr/>
              <a:t>37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CC73D5-5669-5246-90AC-75D609AB3830}" type="slidenum">
              <a:rPr lang="en-US" smtClean="0"/>
              <a:pPr/>
              <a:t>39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CC73D5-5669-5246-90AC-75D609AB3830}" type="slidenum">
              <a:rPr lang="en-US" smtClean="0"/>
              <a:pPr/>
              <a:t>42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CC73D5-5669-5246-90AC-75D609AB3830}" type="slidenum">
              <a:rPr lang="en-US" smtClean="0"/>
              <a:pPr/>
              <a:t>43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CC73D5-5669-5246-90AC-75D609AB3830}" type="slidenum">
              <a:rPr lang="en-US" smtClean="0"/>
              <a:pPr/>
              <a:t>45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FAC56F1-551B-6E4A-975F-88EC82E73870}" type="slidenum">
              <a:rPr lang="en-US"/>
              <a:pPr/>
              <a:t>9</a:t>
            </a:fld>
            <a:endParaRPr lang="en-US"/>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1770B8F-5708-314F-86B4-63646E18DF68}" type="slidenum">
              <a:rPr lang="en-US"/>
              <a:pPr/>
              <a:t>21</a:t>
            </a:fld>
            <a:endParaRPr lang="en-US"/>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34CAB9A-1150-5349-9E37-20BD3F8DC930}" type="slidenum">
              <a:rPr lang="en-US"/>
              <a:pPr/>
              <a:t>22</a:t>
            </a:fld>
            <a:endParaRPr lang="en-US"/>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p:spPr>
        <p:txBody>
          <a:bodyPr/>
          <a:lstStyle/>
          <a:p>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39FE57C-267A-AD4A-AC0D-15DE14B38276}" type="slidenum">
              <a:rPr lang="en-US"/>
              <a:pPr/>
              <a:t>24</a:t>
            </a:fld>
            <a:endParaRPr lang="en-US"/>
          </a:p>
        </p:txBody>
      </p:sp>
      <p:sp>
        <p:nvSpPr>
          <p:cNvPr id="65539" name="Rectangle 2"/>
          <p:cNvSpPr>
            <a:spLocks noGrp="1" noRot="1" noChangeAspect="1" noChangeArrowheads="1" noTextEdit="1"/>
          </p:cNvSpPr>
          <p:nvPr>
            <p:ph type="sldImg"/>
          </p:nvPr>
        </p:nvSpPr>
        <p:spPr>
          <a:xfrm>
            <a:off x="1150938" y="693738"/>
            <a:ext cx="4560887" cy="3421062"/>
          </a:xfrm>
          <a:solidFill>
            <a:srgbClr val="FFFFFF"/>
          </a:solidFill>
          <a:ln/>
        </p:spPr>
      </p:sp>
      <p:sp>
        <p:nvSpPr>
          <p:cNvPr id="65540" name="Rectangle 3"/>
          <p:cNvSpPr>
            <a:spLocks noGrp="1" noChangeArrowheads="1"/>
          </p:cNvSpPr>
          <p:nvPr>
            <p:ph type="body" idx="1"/>
          </p:nvPr>
        </p:nvSpPr>
        <p:spPr>
          <a:xfrm>
            <a:off x="912318" y="4343703"/>
            <a:ext cx="5031878" cy="4112381"/>
          </a:xfrm>
          <a:solidFill>
            <a:srgbClr val="FFFFFF"/>
          </a:solidFill>
          <a:ln>
            <a:solidFill>
              <a:srgbClr val="000000"/>
            </a:solidFill>
          </a:ln>
        </p:spPr>
        <p:txBody>
          <a:bodyPr/>
          <a:lstStyle/>
          <a:p>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D9CACC9F-CB3B-8E43-80B6-E28BF5462A8E}" type="slidenum">
              <a:rPr lang="en-US"/>
              <a:pPr/>
              <a:t>25</a:t>
            </a:fld>
            <a:endParaRPr lang="en-US"/>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CC73D5-5669-5246-90AC-75D609AB3830}" type="slidenum">
              <a:rPr lang="en-US" smtClean="0"/>
              <a:pPr/>
              <a:t>32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CC73D5-5669-5246-90AC-75D609AB3830}" type="slidenum">
              <a:rPr lang="en-US" smtClean="0"/>
              <a:pPr/>
              <a:t>35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CC73D5-5669-5246-90AC-75D609AB3830}"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lang="en-US"/>
          </a:p>
        </p:txBody>
      </p:sp>
      <p:sp>
        <p:nvSpPr>
          <p:cNvPr id="4" name="Date Placeholder 3"/>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Date Placeholder 4"/>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BF961DD1-4A54-C74E-BE74-C68ED62E12A7}" type="datetimeFigureOut">
              <a:rPr lang="en-US" smtClean="0"/>
              <a:pPr/>
              <a:t>10/21/10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C03D3-3236-B849-8C9E-8EA25A12082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61DD1-4A54-C74E-BE74-C68ED62E12A7}" type="datetimeFigureOut">
              <a:rPr lang="en-US" smtClean="0"/>
              <a:pPr/>
              <a:t>10/21/10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C03D3-3236-B849-8C9E-8EA25A12082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10.pdf"/><Relationship Id="rId5" Type="http://schemas.openxmlformats.org/officeDocument/2006/relationships/image" Target="../media/image11.png"/><Relationship Id="rId6" Type="http://schemas.openxmlformats.org/officeDocument/2006/relationships/oleObject" Target="../embeddings/oleObject1.bin"/><Relationship Id="rId7" Type="http://schemas.openxmlformats.org/officeDocument/2006/relationships/image" Target="../media/image12.pdf"/><Relationship Id="rId8" Type="http://schemas.openxmlformats.org/officeDocument/2006/relationships/image" Target="../media/image1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3" Type="http://schemas.openxmlformats.org/officeDocument/2006/relationships/image" Target="../media/image14.pdf"/><Relationship Id="rId4" Type="http://schemas.openxmlformats.org/officeDocument/2006/relationships/image" Target="../media/image15.png"/><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7.xml.rels><?xml version="1.0" encoding="UTF-8" standalone="yes"?>
<Relationships xmlns="http://schemas.openxmlformats.org/package/2006/relationships"><Relationship Id="rId3" Type="http://schemas.openxmlformats.org/officeDocument/2006/relationships/image" Target="../media/image16.pdf"/><Relationship Id="rId4"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df"/><Relationship Id="rId3" Type="http://schemas.openxmlformats.org/officeDocument/2006/relationships/image" Target="../media/image19.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14238" y="1073711"/>
            <a:ext cx="8536800" cy="4648382"/>
          </a:xfrm>
        </p:spPr>
        <p:txBody>
          <a:bodyPr>
            <a:normAutofit fontScale="90000"/>
          </a:bodyPr>
          <a:lstStyle/>
          <a:p>
            <a:r>
              <a:rPr lang="en-GB" b="1" dirty="0" smtClean="0">
                <a:solidFill>
                  <a:srgbClr val="0000FF"/>
                </a:solidFill>
              </a:rPr>
              <a:t>Internet — Past, Present (and Future)</a:t>
            </a:r>
            <a:br>
              <a:rPr lang="en-GB" b="1" dirty="0" smtClean="0">
                <a:solidFill>
                  <a:srgbClr val="0000FF"/>
                </a:solidFill>
              </a:rPr>
            </a:br>
            <a:r>
              <a:rPr lang="en-GB" b="1" dirty="0" smtClean="0">
                <a:solidFill>
                  <a:srgbClr val="0000FF"/>
                </a:solidFill>
              </a:rPr>
              <a:t/>
            </a:r>
            <a:br>
              <a:rPr lang="en-GB" b="1" dirty="0" smtClean="0">
                <a:solidFill>
                  <a:srgbClr val="0000FF"/>
                </a:solidFill>
              </a:rPr>
            </a:br>
            <a:r>
              <a:rPr lang="en-GB" b="1" dirty="0" smtClean="0">
                <a:solidFill>
                  <a:srgbClr val="0000FF"/>
                </a:solidFill>
              </a:rPr>
              <a:t/>
            </a:r>
            <a:br>
              <a:rPr lang="en-GB" b="1" dirty="0" smtClean="0">
                <a:solidFill>
                  <a:srgbClr val="0000FF"/>
                </a:solidFill>
              </a:rPr>
            </a:br>
            <a:r>
              <a:rPr lang="en-GB" b="1" dirty="0" smtClean="0">
                <a:solidFill>
                  <a:srgbClr val="0000FF"/>
                </a:solidFill>
              </a:rPr>
              <a:t/>
            </a:r>
            <a:br>
              <a:rPr lang="en-GB" b="1" dirty="0" smtClean="0">
                <a:solidFill>
                  <a:srgbClr val="0000FF"/>
                </a:solidFill>
              </a:rPr>
            </a:br>
            <a:r>
              <a:rPr lang="en-GB" b="1" dirty="0" smtClean="0">
                <a:solidFill>
                  <a:srgbClr val="0000FF"/>
                </a:solidFill>
              </a:rPr>
              <a:t/>
            </a:r>
            <a:br>
              <a:rPr lang="en-GB" b="1" dirty="0" smtClean="0">
                <a:solidFill>
                  <a:srgbClr val="0000FF"/>
                </a:solidFill>
              </a:rPr>
            </a:br>
            <a:r>
              <a:rPr lang="en-GB" b="1" dirty="0" smtClean="0">
                <a:solidFill>
                  <a:srgbClr val="0000FF"/>
                </a:solidFill>
              </a:rPr>
              <a:t>José Legatheaux Martins</a:t>
            </a:r>
            <a:endParaRPr lang="en-GB" b="1" dirty="0">
              <a:solidFill>
                <a:srgbClr val="0000FF"/>
              </a:solidFill>
            </a:endParaRPr>
          </a:p>
        </p:txBody>
      </p:sp>
      <p:sp>
        <p:nvSpPr>
          <p:cNvPr id="3" name="Subtitle 2"/>
          <p:cNvSpPr>
            <a:spLocks noGrp="1"/>
          </p:cNvSpPr>
          <p:nvPr>
            <p:ph type="subTitle" idx="1"/>
          </p:nvPr>
        </p:nvSpPr>
        <p:spPr>
          <a:xfrm>
            <a:off x="1371600" y="2830312"/>
            <a:ext cx="6400800" cy="1752600"/>
          </a:xfrm>
        </p:spPr>
        <p:txBody>
          <a:bodyPr/>
          <a:lstStyle/>
          <a:p>
            <a:r>
              <a:rPr lang="en-GB" dirty="0" smtClean="0"/>
              <a:t>An engineer point of view (by 2010)</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0000FF"/>
                </a:solidFill>
              </a:rPr>
              <a:t>During a Century the Telephone System</a:t>
            </a:r>
            <a:endParaRPr lang="en-GB" sz="3600" b="1" dirty="0">
              <a:solidFill>
                <a:srgbClr val="0000FF"/>
              </a:solidFill>
            </a:endParaRPr>
          </a:p>
        </p:txBody>
      </p:sp>
      <p:sp>
        <p:nvSpPr>
          <p:cNvPr id="3" name="Rectangle 3"/>
          <p:cNvSpPr txBox="1">
            <a:spLocks noChangeArrowheads="1"/>
          </p:cNvSpPr>
          <p:nvPr/>
        </p:nvSpPr>
        <p:spPr>
          <a:xfrm>
            <a:off x="457200" y="1600200"/>
            <a:ext cx="8229600" cy="4525963"/>
          </a:xfrm>
          <a:prstGeom prst="rect">
            <a:avLst/>
          </a:prstGeom>
        </p:spPr>
        <p:txBody>
          <a:bodyPr vert="horz" lIns="91440" tIns="45720" rIns="91440" bIns="45720" rtlCol="0">
            <a:normAutofit fontScale="92500" lnSpcReduction="10000"/>
          </a:bodyPr>
          <a:lstStyle/>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lang="en-GB" sz="3200" b="1" dirty="0" smtClean="0"/>
              <a:t>Become a highly sophisticated network allowing any two phones to automatically establish a virtual wire (circuit) connecting both devices</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lang="en-GB" sz="3200" b="1" dirty="0" smtClean="0"/>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lang="en-GB" sz="3200" b="1" dirty="0" smtClean="0"/>
              <a:t>The “circuit” is based on the concatenation of several intermediate “circuits”, from telephone switch to telephone switch</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lang="en-GB" sz="3200" b="1" dirty="0" smtClean="0"/>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lang="en-GB" sz="3200" b="1" dirty="0" smtClean="0"/>
              <a:t>Circuit establishment takes around 1 second and the </a:t>
            </a:r>
            <a:r>
              <a:rPr kumimoji="0" lang="en-GB" sz="3200" b="1" i="0" u="none" strike="noStrike" kern="1200" cap="none" spc="0" normalizeH="0" baseline="0" noProof="0" dirty="0" smtClean="0">
                <a:ln>
                  <a:noFill/>
                </a:ln>
                <a:solidFill>
                  <a:schemeClr val="tx1"/>
                </a:solidFill>
                <a:effectLst/>
                <a:uLnTx/>
                <a:uFillTx/>
                <a:latin typeface="+mn-lt"/>
                <a:ea typeface="+mn-ea"/>
                <a:cs typeface="+mn-cs"/>
              </a:rPr>
              <a:t>conversation lasts</a:t>
            </a:r>
            <a:r>
              <a:rPr lang="en-GB" sz="3200" b="1" dirty="0" smtClean="0"/>
              <a:t> several minutes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noProof="1" smtClean="0">
                <a:solidFill>
                  <a:srgbClr val="0000FF"/>
                </a:solidFill>
              </a:rPr>
              <a:t>The Inteligent Network</a:t>
            </a:r>
            <a:endParaRPr lang="en-GB" b="1" noProof="1">
              <a:solidFill>
                <a:srgbClr val="0000FF"/>
              </a:solidFill>
            </a:endParaRPr>
          </a:p>
        </p:txBody>
      </p:sp>
      <p:sp>
        <p:nvSpPr>
          <p:cNvPr id="3" name="Rectangle 3"/>
          <p:cNvSpPr txBox="1">
            <a:spLocks noChangeArrowheads="1"/>
          </p:cNvSpPr>
          <p:nvPr/>
        </p:nvSpPr>
        <p:spPr>
          <a:xfrm>
            <a:off x="457200" y="1600200"/>
            <a:ext cx="8229600" cy="4525963"/>
          </a:xfrm>
          <a:prstGeom prst="rect">
            <a:avLst/>
          </a:prstGeom>
        </p:spPr>
        <p:txBody>
          <a:bodyPr vert="horz" lIns="91440" tIns="45720" rIns="91440" bIns="45720" rtlCol="0">
            <a:normAutofit fontScale="77500" lnSpcReduction="20000"/>
          </a:bodyPr>
          <a:lstStyle/>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lang="en-GB" sz="3200" b="1" dirty="0" smtClean="0"/>
              <a:t>Telephone circuits reliability is the product of intermediate circuit components reliability</a:t>
            </a:r>
          </a:p>
          <a:p>
            <a:pPr marL="342900" lvl="0" indent="-342900">
              <a:lnSpc>
                <a:spcPct val="90000"/>
              </a:lnSpc>
              <a:spcBef>
                <a:spcPct val="20000"/>
              </a:spcBef>
            </a:pPr>
            <a:r>
              <a:rPr lang="en-GB" sz="3200" b="1" dirty="0" smtClean="0"/>
              <a:t>	P</a:t>
            </a:r>
            <a:r>
              <a:rPr lang="en-GB" sz="3200" b="1" baseline="-25000" dirty="0" smtClean="0"/>
              <a:t>c</a:t>
            </a:r>
            <a:r>
              <a:rPr lang="en-GB" sz="3200" b="1" dirty="0" smtClean="0"/>
              <a:t> = P</a:t>
            </a:r>
            <a:r>
              <a:rPr lang="en-GB" sz="3200" b="1" baseline="-25000" dirty="0" smtClean="0"/>
              <a:t>1</a:t>
            </a:r>
            <a:r>
              <a:rPr lang="en-GB" sz="3200" b="1" dirty="0" smtClean="0"/>
              <a:t> . P</a:t>
            </a:r>
            <a:r>
              <a:rPr lang="en-GB" sz="3200" b="1" baseline="-25000" dirty="0" smtClean="0"/>
              <a:t>2</a:t>
            </a:r>
            <a:r>
              <a:rPr lang="en-GB" sz="3200" b="1" dirty="0" smtClean="0"/>
              <a:t> .... </a:t>
            </a:r>
            <a:r>
              <a:rPr lang="en-GB" sz="3200" b="1" dirty="0" err="1" smtClean="0"/>
              <a:t>P</a:t>
            </a:r>
            <a:r>
              <a:rPr lang="en-GB" sz="3200" b="1" baseline="-25000" dirty="0" err="1" smtClean="0"/>
              <a:t>n</a:t>
            </a:r>
            <a:r>
              <a:rPr lang="en-GB" sz="3200" b="1" dirty="0" smtClean="0"/>
              <a:t>  = </a:t>
            </a:r>
            <a:r>
              <a:rPr lang="en-GB" sz="3200" b="1" dirty="0" err="1" smtClean="0"/>
              <a:t>P</a:t>
            </a:r>
            <a:r>
              <a:rPr lang="en-GB" sz="3200" b="1" baseline="30000" dirty="0" err="1" smtClean="0"/>
              <a:t>n</a:t>
            </a:r>
            <a:r>
              <a:rPr lang="en-GB" sz="3200" b="1" baseline="30000" dirty="0" smtClean="0"/>
              <a:t> </a:t>
            </a:r>
            <a:r>
              <a:rPr lang="en-GB" sz="3200" b="1" dirty="0" smtClean="0"/>
              <a:t>    </a:t>
            </a:r>
            <a:r>
              <a:rPr lang="en-GB" sz="3200" dirty="0" smtClean="0"/>
              <a:t> (e.g. 0.9 </a:t>
            </a:r>
            <a:r>
              <a:rPr lang="en-GB" sz="3200" dirty="0" err="1" smtClean="0"/>
              <a:t>x</a:t>
            </a:r>
            <a:r>
              <a:rPr lang="en-GB" sz="3200" dirty="0" smtClean="0"/>
              <a:t> 0.9 </a:t>
            </a:r>
            <a:r>
              <a:rPr lang="en-GB" sz="3200" dirty="0" err="1" smtClean="0"/>
              <a:t>x</a:t>
            </a:r>
            <a:r>
              <a:rPr lang="en-GB" sz="3200" dirty="0" smtClean="0"/>
              <a:t> 0.9 = 0.729 …)</a:t>
            </a:r>
            <a:endParaRPr lang="en-GB" sz="3200" baseline="30000" dirty="0" smtClean="0"/>
          </a:p>
          <a:p>
            <a:pPr marL="342900" lvl="0" indent="-342900">
              <a:lnSpc>
                <a:spcPct val="90000"/>
              </a:lnSpc>
              <a:spcBef>
                <a:spcPct val="20000"/>
              </a:spcBef>
            </a:pPr>
            <a:endParaRPr lang="en-GB" sz="3200" b="1" dirty="0" smtClean="0"/>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lang="en-GB" sz="3200" b="1" dirty="0" smtClean="0"/>
              <a:t>Telephone switches and their interconnections become critical, complex and very expensive</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lang="en-GB" sz="3200" b="1" dirty="0" smtClean="0"/>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lang="en-GB" sz="3200" b="1" dirty="0" smtClean="0"/>
              <a:t>Telephones were “stupid” devices</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lang="en-GB" sz="3200" b="1" dirty="0" smtClean="0"/>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lang="en-GB" sz="3200" b="1" dirty="0" smtClean="0"/>
              <a:t>At 10 Mbps transmission speed, the 1 second circuit establishment delay allows the transmission of 1 M Byte</a:t>
            </a:r>
          </a:p>
          <a:p>
            <a:pPr marL="342900" marR="0" lvl="0" indent="-342900" algn="l" defTabSz="457200" rtl="0" eaLnBrk="1" fontAlgn="auto" latinLnBrk="0" hangingPunct="1">
              <a:lnSpc>
                <a:spcPct val="90000"/>
              </a:lnSpc>
              <a:spcBef>
                <a:spcPct val="20000"/>
              </a:spcBef>
              <a:spcAft>
                <a:spcPts val="0"/>
              </a:spcAft>
              <a:buClrTx/>
              <a:buSzTx/>
              <a:tabLst/>
              <a:defRPr/>
            </a:pPr>
            <a:endParaRPr lang="en-GB" sz="3200" b="1" dirty="0" smtClean="0"/>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lang="en-GB" sz="3200" b="1" dirty="0" smtClean="0"/>
              <a:t>The telephone network was mainly operated by national monopolies</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lang="en-GB" sz="3200" b="1" dirty="0" smtClean="0"/>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lang="en-GB"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0000FF"/>
                </a:solidFill>
              </a:rPr>
              <a:t>Internet Origin</a:t>
            </a:r>
            <a:endParaRPr lang="en-GB" sz="4000" b="1" dirty="0">
              <a:solidFill>
                <a:srgbClr val="0000FF"/>
              </a:solidFill>
            </a:endParaRPr>
          </a:p>
        </p:txBody>
      </p:sp>
      <p:sp>
        <p:nvSpPr>
          <p:cNvPr id="3" name="TextBox 2"/>
          <p:cNvSpPr txBox="1"/>
          <p:nvPr/>
        </p:nvSpPr>
        <p:spPr>
          <a:xfrm>
            <a:off x="805669" y="1754600"/>
            <a:ext cx="7660682" cy="3416320"/>
          </a:xfrm>
          <a:prstGeom prst="rect">
            <a:avLst/>
          </a:prstGeom>
          <a:noFill/>
        </p:spPr>
        <p:txBody>
          <a:bodyPr wrap="square" rtlCol="0">
            <a:spAutoFit/>
          </a:bodyPr>
          <a:lstStyle/>
          <a:p>
            <a:r>
              <a:rPr lang="en-GB" sz="2400" b="1" dirty="0" smtClean="0"/>
              <a:t>The Internet was created in simpler times. Its creators and early users shared a common goal — They wanted to build a network infrastructure to </a:t>
            </a:r>
            <a:r>
              <a:rPr lang="en-GB" sz="2400" b="1" dirty="0" smtClean="0">
                <a:solidFill>
                  <a:srgbClr val="FF0000"/>
                </a:solidFill>
              </a:rPr>
              <a:t>hook up all computers </a:t>
            </a:r>
            <a:r>
              <a:rPr lang="en-GB" sz="2400" b="1" dirty="0" smtClean="0"/>
              <a:t>in the world together so that as yet unknown applications could be invented to run there.</a:t>
            </a:r>
          </a:p>
          <a:p>
            <a:endParaRPr lang="en-GB" sz="2400" b="1" dirty="0" smtClean="0"/>
          </a:p>
          <a:p>
            <a:r>
              <a:rPr lang="en-GB" sz="2400" b="1" dirty="0" smtClean="0"/>
              <a:t>in Tussle in Cyberspace: David Clark et al. “Defining Tomorrow’s Internet,” in Proceedings of SIGCOMM’02, 2002, USA</a:t>
            </a:r>
            <a:endParaRPr lang="en-GB"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381000"/>
            <a:ext cx="7772400" cy="1143000"/>
          </a:xfrm>
        </p:spPr>
        <p:txBody>
          <a:bodyPr>
            <a:normAutofit/>
          </a:bodyPr>
          <a:lstStyle/>
          <a:p>
            <a:r>
              <a:rPr lang="en-GB" sz="3600" b="1" dirty="0" smtClean="0">
                <a:solidFill>
                  <a:srgbClr val="0000FF"/>
                </a:solidFill>
              </a:rPr>
              <a:t>Some Internet Milestones up to 1995</a:t>
            </a:r>
            <a:endParaRPr lang="en-GB" sz="3600" b="1" dirty="0">
              <a:solidFill>
                <a:srgbClr val="0000FF"/>
              </a:solidFill>
            </a:endParaRPr>
          </a:p>
        </p:txBody>
      </p:sp>
      <p:sp>
        <p:nvSpPr>
          <p:cNvPr id="34819" name="Text Box 3"/>
          <p:cNvSpPr txBox="1">
            <a:spLocks noChangeArrowheads="1"/>
          </p:cNvSpPr>
          <p:nvPr/>
        </p:nvSpPr>
        <p:spPr bwMode="auto">
          <a:xfrm>
            <a:off x="457200" y="5943600"/>
            <a:ext cx="793750" cy="457200"/>
          </a:xfrm>
          <a:prstGeom prst="rect">
            <a:avLst/>
          </a:prstGeom>
          <a:noFill/>
          <a:ln w="9525">
            <a:noFill/>
            <a:miter lim="800000"/>
            <a:headEnd/>
            <a:tailEnd/>
          </a:ln>
          <a:effectLst/>
        </p:spPr>
        <p:txBody>
          <a:bodyPr wrap="none">
            <a:prstTxWarp prst="textNoShape">
              <a:avLst/>
            </a:prstTxWarp>
            <a:spAutoFit/>
          </a:bodyPr>
          <a:lstStyle/>
          <a:p>
            <a:r>
              <a:rPr lang="en-US"/>
              <a:t>1945</a:t>
            </a:r>
          </a:p>
        </p:txBody>
      </p:sp>
      <p:sp>
        <p:nvSpPr>
          <p:cNvPr id="34820" name="Text Box 4"/>
          <p:cNvSpPr txBox="1">
            <a:spLocks noChangeArrowheads="1"/>
          </p:cNvSpPr>
          <p:nvPr/>
        </p:nvSpPr>
        <p:spPr bwMode="auto">
          <a:xfrm>
            <a:off x="7924800" y="5943600"/>
            <a:ext cx="793750" cy="457200"/>
          </a:xfrm>
          <a:prstGeom prst="rect">
            <a:avLst/>
          </a:prstGeom>
          <a:noFill/>
          <a:ln w="9525">
            <a:noFill/>
            <a:miter lim="800000"/>
            <a:headEnd/>
            <a:tailEnd/>
          </a:ln>
          <a:effectLst/>
        </p:spPr>
        <p:txBody>
          <a:bodyPr wrap="none">
            <a:prstTxWarp prst="textNoShape">
              <a:avLst/>
            </a:prstTxWarp>
            <a:spAutoFit/>
          </a:bodyPr>
          <a:lstStyle/>
          <a:p>
            <a:r>
              <a:rPr lang="en-US"/>
              <a:t>1995</a:t>
            </a:r>
          </a:p>
        </p:txBody>
      </p:sp>
      <p:sp>
        <p:nvSpPr>
          <p:cNvPr id="34821" name="Line 5"/>
          <p:cNvSpPr>
            <a:spLocks noChangeShapeType="1"/>
          </p:cNvSpPr>
          <p:nvPr/>
        </p:nvSpPr>
        <p:spPr bwMode="auto">
          <a:xfrm>
            <a:off x="304800" y="5943600"/>
            <a:ext cx="8534400" cy="0"/>
          </a:xfrm>
          <a:prstGeom prst="line">
            <a:avLst/>
          </a:prstGeom>
          <a:noFill/>
          <a:ln w="9525">
            <a:solidFill>
              <a:schemeClr val="tx1"/>
            </a:solidFill>
            <a:round/>
            <a:headEnd/>
            <a:tailEnd type="stealth" w="med" len="med"/>
          </a:ln>
          <a:effectLst/>
        </p:spPr>
        <p:txBody>
          <a:bodyPr>
            <a:prstTxWarp prst="textNoShape">
              <a:avLst/>
            </a:prstTxWarp>
          </a:bodyPr>
          <a:lstStyle/>
          <a:p>
            <a:endParaRPr lang="pt-PT"/>
          </a:p>
        </p:txBody>
      </p:sp>
      <p:sp>
        <p:nvSpPr>
          <p:cNvPr id="34823" name="Rectangle 7"/>
          <p:cNvSpPr>
            <a:spLocks noChangeArrowheads="1"/>
          </p:cNvSpPr>
          <p:nvPr/>
        </p:nvSpPr>
        <p:spPr bwMode="auto">
          <a:xfrm rot="10800000" flipV="1">
            <a:off x="6074403" y="2437644"/>
            <a:ext cx="876300" cy="762000"/>
          </a:xfrm>
          <a:prstGeom prst="rect">
            <a:avLst/>
          </a:prstGeom>
          <a:solidFill>
            <a:schemeClr val="bg1"/>
          </a:solidFill>
          <a:ln w="9525">
            <a:solidFill>
              <a:schemeClr val="tx1"/>
            </a:solidFill>
            <a:miter lim="800000"/>
            <a:headEnd/>
            <a:tailEnd/>
          </a:ln>
          <a:effectLst/>
        </p:spPr>
        <p:txBody>
          <a:bodyPr wrap="none" anchor="ctr">
            <a:prstTxWarp prst="textNoShape">
              <a:avLst/>
            </a:prstTxWarp>
          </a:bodyPr>
          <a:lstStyle/>
          <a:p>
            <a:pPr algn="ctr"/>
            <a:r>
              <a:rPr lang="en-US" sz="1200" b="1"/>
              <a:t>WWW</a:t>
            </a:r>
          </a:p>
          <a:p>
            <a:pPr algn="ctr"/>
            <a:r>
              <a:rPr lang="en-US" sz="1200" b="1"/>
              <a:t>Created</a:t>
            </a:r>
          </a:p>
          <a:p>
            <a:pPr algn="ctr"/>
            <a:r>
              <a:rPr lang="en-US" sz="1200" b="1"/>
              <a:t>1989</a:t>
            </a:r>
          </a:p>
        </p:txBody>
      </p:sp>
      <p:sp>
        <p:nvSpPr>
          <p:cNvPr id="34824" name="Rectangle 8"/>
          <p:cNvSpPr>
            <a:spLocks noChangeArrowheads="1"/>
          </p:cNvSpPr>
          <p:nvPr/>
        </p:nvSpPr>
        <p:spPr bwMode="auto">
          <a:xfrm rot="10800000" flipV="1">
            <a:off x="6950703" y="2170190"/>
            <a:ext cx="685800" cy="838200"/>
          </a:xfrm>
          <a:prstGeom prst="rect">
            <a:avLst/>
          </a:prstGeom>
          <a:solidFill>
            <a:schemeClr val="bg1"/>
          </a:solidFill>
          <a:ln w="9525">
            <a:solidFill>
              <a:schemeClr val="tx1"/>
            </a:solidFill>
            <a:miter lim="800000"/>
            <a:headEnd/>
            <a:tailEnd/>
          </a:ln>
          <a:effectLst/>
        </p:spPr>
        <p:txBody>
          <a:bodyPr wrap="none" anchor="ctr">
            <a:prstTxWarp prst="textNoShape">
              <a:avLst/>
            </a:prstTxWarp>
          </a:bodyPr>
          <a:lstStyle/>
          <a:p>
            <a:pPr algn="ctr"/>
            <a:r>
              <a:rPr lang="en-US" sz="1200" b="1"/>
              <a:t>Mosaic</a:t>
            </a:r>
          </a:p>
          <a:p>
            <a:pPr algn="ctr"/>
            <a:r>
              <a:rPr lang="en-US" sz="1200" b="1"/>
              <a:t>Created</a:t>
            </a:r>
          </a:p>
          <a:p>
            <a:pPr algn="ctr"/>
            <a:r>
              <a:rPr lang="en-US" sz="1200" b="1"/>
              <a:t>1993</a:t>
            </a:r>
          </a:p>
        </p:txBody>
      </p:sp>
      <p:sp>
        <p:nvSpPr>
          <p:cNvPr id="34825" name="Rectangle 9"/>
          <p:cNvSpPr>
            <a:spLocks noChangeArrowheads="1"/>
          </p:cNvSpPr>
          <p:nvPr/>
        </p:nvSpPr>
        <p:spPr bwMode="auto">
          <a:xfrm rot="10800000" flipV="1">
            <a:off x="609600" y="4676040"/>
            <a:ext cx="1066800" cy="990600"/>
          </a:xfrm>
          <a:prstGeom prst="rect">
            <a:avLst/>
          </a:prstGeom>
          <a:solidFill>
            <a:schemeClr val="bg1"/>
          </a:solidFill>
          <a:ln w="9525">
            <a:solidFill>
              <a:schemeClr val="tx1"/>
            </a:solidFill>
            <a:miter lim="800000"/>
            <a:headEnd/>
            <a:tailEnd/>
          </a:ln>
          <a:effectLst/>
        </p:spPr>
        <p:txBody>
          <a:bodyPr wrap="none" anchor="ctr">
            <a:prstTxWarp prst="textNoShape">
              <a:avLst/>
            </a:prstTxWarp>
          </a:bodyPr>
          <a:lstStyle/>
          <a:p>
            <a:pPr algn="ctr"/>
            <a:r>
              <a:rPr lang="en-US" sz="1200" b="1"/>
              <a:t>A </a:t>
            </a:r>
          </a:p>
          <a:p>
            <a:pPr algn="ctr"/>
            <a:r>
              <a:rPr lang="en-US" sz="1200" b="1"/>
              <a:t>Mathematical</a:t>
            </a:r>
          </a:p>
          <a:p>
            <a:pPr algn="ctr"/>
            <a:r>
              <a:rPr lang="en-US" sz="1200" b="1"/>
              <a:t>Theory of</a:t>
            </a:r>
          </a:p>
          <a:p>
            <a:pPr algn="ctr"/>
            <a:r>
              <a:rPr lang="en-US" sz="1200" b="1"/>
              <a:t> Communication</a:t>
            </a:r>
          </a:p>
          <a:p>
            <a:pPr algn="ctr"/>
            <a:r>
              <a:rPr lang="en-US" sz="1200" b="1"/>
              <a:t>1948</a:t>
            </a:r>
          </a:p>
        </p:txBody>
      </p:sp>
      <p:sp>
        <p:nvSpPr>
          <p:cNvPr id="34826" name="Rectangle 10"/>
          <p:cNvSpPr>
            <a:spLocks noChangeArrowheads="1"/>
          </p:cNvSpPr>
          <p:nvPr/>
        </p:nvSpPr>
        <p:spPr bwMode="auto">
          <a:xfrm rot="10800000" flipV="1">
            <a:off x="1898101" y="4419600"/>
            <a:ext cx="1267949" cy="914400"/>
          </a:xfrm>
          <a:prstGeom prst="rect">
            <a:avLst/>
          </a:prstGeom>
          <a:solidFill>
            <a:schemeClr val="bg1"/>
          </a:solidFill>
          <a:ln w="9525">
            <a:solidFill>
              <a:schemeClr val="tx1"/>
            </a:solidFill>
            <a:miter lim="800000"/>
            <a:headEnd/>
            <a:tailEnd/>
          </a:ln>
          <a:effectLst/>
        </p:spPr>
        <p:txBody>
          <a:bodyPr wrap="none" anchor="ctr">
            <a:prstTxWarp prst="textNoShape">
              <a:avLst/>
            </a:prstTxWarp>
          </a:bodyPr>
          <a:lstStyle/>
          <a:p>
            <a:pPr algn="ctr"/>
            <a:r>
              <a:rPr lang="en-US" sz="1200" b="1" dirty="0"/>
              <a:t>Packet </a:t>
            </a:r>
          </a:p>
          <a:p>
            <a:pPr algn="ctr"/>
            <a:r>
              <a:rPr lang="en-US" sz="1200" b="1" dirty="0"/>
              <a:t>Switching </a:t>
            </a:r>
          </a:p>
          <a:p>
            <a:pPr algn="ctr"/>
            <a:r>
              <a:rPr lang="en-US" sz="1200" b="1" dirty="0"/>
              <a:t>Invented</a:t>
            </a:r>
          </a:p>
          <a:p>
            <a:pPr algn="ctr"/>
            <a:r>
              <a:rPr lang="en-US" sz="1200" b="1" dirty="0"/>
              <a:t>1964</a:t>
            </a:r>
          </a:p>
        </p:txBody>
      </p:sp>
      <p:sp>
        <p:nvSpPr>
          <p:cNvPr id="34829" name="Rectangle 13"/>
          <p:cNvSpPr>
            <a:spLocks noChangeArrowheads="1"/>
          </p:cNvSpPr>
          <p:nvPr/>
        </p:nvSpPr>
        <p:spPr bwMode="auto">
          <a:xfrm rot="10800000" flipV="1">
            <a:off x="3388883" y="4038599"/>
            <a:ext cx="1033124" cy="762001"/>
          </a:xfrm>
          <a:prstGeom prst="rect">
            <a:avLst/>
          </a:prstGeom>
          <a:solidFill>
            <a:schemeClr val="bg1"/>
          </a:solidFill>
          <a:ln w="9525">
            <a:solidFill>
              <a:schemeClr val="tx1"/>
            </a:solidFill>
            <a:miter lim="800000"/>
            <a:headEnd/>
            <a:tailEnd/>
          </a:ln>
          <a:effectLst/>
        </p:spPr>
        <p:txBody>
          <a:bodyPr wrap="none" anchor="ctr">
            <a:prstTxWarp prst="textNoShape">
              <a:avLst/>
            </a:prstTxWarp>
          </a:bodyPr>
          <a:lstStyle/>
          <a:p>
            <a:pPr algn="ctr"/>
            <a:r>
              <a:rPr lang="en-US" sz="1200" b="1"/>
              <a:t>ARPANET</a:t>
            </a:r>
          </a:p>
          <a:p>
            <a:pPr algn="ctr"/>
            <a:r>
              <a:rPr lang="en-US" sz="1200" b="1"/>
              <a:t>1969</a:t>
            </a:r>
          </a:p>
        </p:txBody>
      </p:sp>
      <p:sp>
        <p:nvSpPr>
          <p:cNvPr id="34831" name="Rectangle 15"/>
          <p:cNvSpPr>
            <a:spLocks noChangeArrowheads="1"/>
          </p:cNvSpPr>
          <p:nvPr/>
        </p:nvSpPr>
        <p:spPr bwMode="auto">
          <a:xfrm rot="10800000" flipV="1">
            <a:off x="4601871" y="2971799"/>
            <a:ext cx="1051466" cy="1328818"/>
          </a:xfrm>
          <a:prstGeom prst="rect">
            <a:avLst/>
          </a:prstGeom>
          <a:solidFill>
            <a:schemeClr val="bg1"/>
          </a:solidFill>
          <a:ln w="9525">
            <a:solidFill>
              <a:schemeClr val="tx1"/>
            </a:solidFill>
            <a:miter lim="800000"/>
            <a:headEnd/>
            <a:tailEnd/>
          </a:ln>
          <a:effectLst/>
        </p:spPr>
        <p:txBody>
          <a:bodyPr wrap="none" anchor="ctr">
            <a:prstTxWarp prst="textNoShape">
              <a:avLst/>
            </a:prstTxWarp>
          </a:bodyPr>
          <a:lstStyle/>
          <a:p>
            <a:pPr algn="ctr"/>
            <a:r>
              <a:rPr lang="en-US" sz="1200" b="1"/>
              <a:t>Internet</a:t>
            </a:r>
          </a:p>
          <a:p>
            <a:pPr algn="ctr"/>
            <a:r>
              <a:rPr lang="en-US" sz="1200" b="1"/>
              <a:t>Named </a:t>
            </a:r>
          </a:p>
          <a:p>
            <a:pPr algn="ctr"/>
            <a:r>
              <a:rPr lang="en-US" sz="1200" b="1"/>
              <a:t>and </a:t>
            </a:r>
          </a:p>
          <a:p>
            <a:pPr algn="ctr"/>
            <a:r>
              <a:rPr lang="en-US" sz="1200" b="1"/>
              <a:t>Goes</a:t>
            </a:r>
          </a:p>
          <a:p>
            <a:pPr algn="ctr"/>
            <a:r>
              <a:rPr lang="en-US" sz="1200" b="1"/>
              <a:t> TCP/IP</a:t>
            </a:r>
          </a:p>
          <a:p>
            <a:pPr algn="ctr"/>
            <a:r>
              <a:rPr lang="en-US" sz="1200" b="1"/>
              <a:t>1984</a:t>
            </a:r>
          </a:p>
        </p:txBody>
      </p:sp>
      <p:sp>
        <p:nvSpPr>
          <p:cNvPr id="34833" name="Rectangle 17"/>
          <p:cNvSpPr>
            <a:spLocks noChangeArrowheads="1"/>
          </p:cNvSpPr>
          <p:nvPr/>
        </p:nvSpPr>
        <p:spPr bwMode="auto">
          <a:xfrm rot="10800000" flipV="1">
            <a:off x="7918450" y="1523999"/>
            <a:ext cx="800100" cy="1104899"/>
          </a:xfrm>
          <a:prstGeom prst="rect">
            <a:avLst/>
          </a:prstGeom>
          <a:solidFill>
            <a:schemeClr val="bg1"/>
          </a:solidFill>
          <a:ln w="9525">
            <a:solidFill>
              <a:schemeClr val="tx1"/>
            </a:solidFill>
            <a:miter lim="800000"/>
            <a:headEnd/>
            <a:tailEnd/>
          </a:ln>
          <a:effectLst/>
        </p:spPr>
        <p:txBody>
          <a:bodyPr wrap="none" anchor="ctr">
            <a:prstTxWarp prst="textNoShape">
              <a:avLst/>
            </a:prstTxWarp>
          </a:bodyPr>
          <a:lstStyle/>
          <a:p>
            <a:pPr algn="ctr"/>
            <a:r>
              <a:rPr lang="en-US" sz="1000" b="1"/>
              <a:t>Age of</a:t>
            </a:r>
          </a:p>
          <a:p>
            <a:pPr algn="ctr"/>
            <a:r>
              <a:rPr lang="en-US" sz="1000" b="1"/>
              <a:t>eCommerce</a:t>
            </a:r>
          </a:p>
          <a:p>
            <a:pPr algn="ctr"/>
            <a:r>
              <a:rPr lang="en-US" sz="1000" b="1"/>
              <a:t>Begins</a:t>
            </a:r>
          </a:p>
          <a:p>
            <a:pPr algn="ctr"/>
            <a:r>
              <a:rPr lang="en-US" sz="1000" b="1"/>
              <a:t>1995</a:t>
            </a:r>
          </a:p>
        </p:txBody>
      </p:sp>
      <p:sp>
        <p:nvSpPr>
          <p:cNvPr id="19" name="Text Box 18"/>
          <p:cNvSpPr txBox="1">
            <a:spLocks noChangeArrowheads="1"/>
          </p:cNvSpPr>
          <p:nvPr/>
        </p:nvSpPr>
        <p:spPr bwMode="auto">
          <a:xfrm>
            <a:off x="1893310" y="6231523"/>
            <a:ext cx="5057393" cy="338554"/>
          </a:xfrm>
          <a:prstGeom prst="rect">
            <a:avLst/>
          </a:prstGeom>
          <a:noFill/>
          <a:ln w="9525">
            <a:noFill/>
            <a:miter lim="800000"/>
            <a:headEnd/>
            <a:tailEnd/>
          </a:ln>
          <a:effectLst/>
        </p:spPr>
        <p:txBody>
          <a:bodyPr wrap="square">
            <a:prstTxWarp prst="textNoShape">
              <a:avLst/>
            </a:prstTxWarp>
            <a:spAutoFit/>
          </a:bodyPr>
          <a:lstStyle/>
          <a:p>
            <a:r>
              <a:rPr lang="en-US" sz="1600" b="1" dirty="0"/>
              <a:t>Copyright 2002, William F. Slater, III, Chicago, IL, USA</a:t>
            </a:r>
          </a:p>
        </p:txBody>
      </p:sp>
    </p:spTree>
  </p:cSld>
  <p:clrMapOvr>
    <a:masterClrMapping/>
  </p:clrMapOvr>
  <p:transition advClick="0" advTm="6000"/>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b="1" dirty="0" err="1" smtClean="0">
                <a:solidFill>
                  <a:srgbClr val="0000FF"/>
                </a:solidFill>
              </a:rPr>
              <a:t>Arpanet</a:t>
            </a:r>
            <a:r>
              <a:rPr lang="pt-PT" b="1" dirty="0" smtClean="0">
                <a:solidFill>
                  <a:srgbClr val="0000FF"/>
                </a:solidFill>
              </a:rPr>
              <a:t> </a:t>
            </a:r>
            <a:r>
              <a:rPr lang="pt-PT" b="1" dirty="0" err="1" smtClean="0">
                <a:solidFill>
                  <a:srgbClr val="0000FF"/>
                </a:solidFill>
              </a:rPr>
              <a:t>Logical</a:t>
            </a:r>
            <a:r>
              <a:rPr lang="pt-PT" b="1" dirty="0" smtClean="0">
                <a:solidFill>
                  <a:srgbClr val="0000FF"/>
                </a:solidFill>
              </a:rPr>
              <a:t> </a:t>
            </a:r>
            <a:r>
              <a:rPr lang="pt-PT" b="1" dirty="0" err="1" smtClean="0">
                <a:solidFill>
                  <a:srgbClr val="0000FF"/>
                </a:solidFill>
              </a:rPr>
              <a:t>Map</a:t>
            </a:r>
            <a:r>
              <a:rPr lang="pt-PT" b="1" dirty="0" smtClean="0">
                <a:solidFill>
                  <a:srgbClr val="0000FF"/>
                </a:solidFill>
              </a:rPr>
              <a:t>. </a:t>
            </a:r>
            <a:r>
              <a:rPr lang="pt-PT" b="1" dirty="0" err="1" smtClean="0">
                <a:solidFill>
                  <a:srgbClr val="0000FF"/>
                </a:solidFill>
              </a:rPr>
              <a:t>August</a:t>
            </a:r>
            <a:r>
              <a:rPr lang="pt-PT" b="1" dirty="0" smtClean="0">
                <a:solidFill>
                  <a:srgbClr val="0000FF"/>
                </a:solidFill>
              </a:rPr>
              <a:t> 1976</a:t>
            </a:r>
            <a:endParaRPr lang="pt-PT" b="1" dirty="0">
              <a:solidFill>
                <a:srgbClr val="0000FF"/>
              </a:solidFill>
            </a:endParaRPr>
          </a:p>
        </p:txBody>
      </p:sp>
      <p:pic>
        <p:nvPicPr>
          <p:cNvPr id="4" name="Picture 3"/>
          <p:cNvPicPr>
            <a:picLocks noChangeAspect="1"/>
          </p:cNvPicPr>
          <p:nvPr/>
        </p:nvPicPr>
        <p:blipFill>
          <a:blip r:embed="rId2"/>
          <a:stretch>
            <a:fillRect/>
          </a:stretch>
        </p:blipFill>
        <p:spPr>
          <a:xfrm>
            <a:off x="1754496" y="1833165"/>
            <a:ext cx="6035990" cy="3660430"/>
          </a:xfrm>
          <a:prstGeom prst="rect">
            <a:avLst/>
          </a:prstGeom>
        </p:spPr>
      </p:pic>
      <p:sp>
        <p:nvSpPr>
          <p:cNvPr id="5" name="TextBox 4"/>
          <p:cNvSpPr txBox="1"/>
          <p:nvPr/>
        </p:nvSpPr>
        <p:spPr>
          <a:xfrm>
            <a:off x="457200" y="5777304"/>
            <a:ext cx="8406932" cy="646331"/>
          </a:xfrm>
          <a:prstGeom prst="rect">
            <a:avLst/>
          </a:prstGeom>
          <a:noFill/>
        </p:spPr>
        <p:txBody>
          <a:bodyPr wrap="square" rtlCol="0">
            <a:spAutoFit/>
          </a:bodyPr>
          <a:lstStyle/>
          <a:p>
            <a:r>
              <a:rPr lang="pt-PT" b="1" dirty="0" err="1" smtClean="0"/>
              <a:t>in</a:t>
            </a:r>
            <a:r>
              <a:rPr lang="pt-PT" b="1" dirty="0" smtClean="0"/>
              <a:t> I. K. </a:t>
            </a:r>
            <a:r>
              <a:rPr lang="pt-PT" b="1" dirty="0" err="1" smtClean="0"/>
              <a:t>Dalal</a:t>
            </a:r>
            <a:r>
              <a:rPr lang="pt-PT" b="1" dirty="0" smtClean="0"/>
              <a:t> </a:t>
            </a:r>
            <a:r>
              <a:rPr lang="pt-PT" b="1" dirty="0" err="1" smtClean="0"/>
              <a:t>and</a:t>
            </a:r>
            <a:r>
              <a:rPr lang="pt-PT" b="1" dirty="0" smtClean="0"/>
              <a:t> R. </a:t>
            </a:r>
            <a:r>
              <a:rPr lang="pt-PT" b="1" dirty="0" err="1" smtClean="0"/>
              <a:t>Metcalf</a:t>
            </a:r>
            <a:r>
              <a:rPr lang="pt-PT" b="1" dirty="0" smtClean="0"/>
              <a:t>, “</a:t>
            </a:r>
            <a:r>
              <a:rPr lang="pt-PT" b="1" dirty="0" err="1" smtClean="0"/>
              <a:t>Reverse</a:t>
            </a:r>
            <a:r>
              <a:rPr lang="pt-PT" b="1" dirty="0" smtClean="0"/>
              <a:t> </a:t>
            </a:r>
            <a:r>
              <a:rPr lang="pt-PT" b="1" dirty="0" err="1" smtClean="0"/>
              <a:t>Path</a:t>
            </a:r>
            <a:r>
              <a:rPr lang="pt-PT" b="1" dirty="0" smtClean="0"/>
              <a:t> </a:t>
            </a:r>
            <a:r>
              <a:rPr lang="pt-PT" b="1" dirty="0" err="1" smtClean="0"/>
              <a:t>Forwarding</a:t>
            </a:r>
            <a:r>
              <a:rPr lang="pt-PT" b="1" dirty="0" smtClean="0"/>
              <a:t> </a:t>
            </a:r>
            <a:r>
              <a:rPr lang="pt-PT" b="1" dirty="0" err="1" smtClean="0"/>
              <a:t>of</a:t>
            </a:r>
            <a:r>
              <a:rPr lang="pt-PT" b="1" dirty="0" smtClean="0"/>
              <a:t> </a:t>
            </a:r>
            <a:r>
              <a:rPr lang="pt-PT" b="1" dirty="0" err="1" smtClean="0"/>
              <a:t>Broadcast</a:t>
            </a:r>
            <a:r>
              <a:rPr lang="pt-PT" b="1" dirty="0" smtClean="0"/>
              <a:t> </a:t>
            </a:r>
            <a:r>
              <a:rPr lang="pt-PT" b="1" dirty="0" err="1" smtClean="0"/>
              <a:t>Packets</a:t>
            </a:r>
            <a:r>
              <a:rPr lang="pt-PT" b="1" dirty="0" smtClean="0"/>
              <a:t>,” CACM, </a:t>
            </a:r>
            <a:r>
              <a:rPr lang="pt-PT" b="1" dirty="0" err="1" smtClean="0"/>
              <a:t>December</a:t>
            </a:r>
            <a:r>
              <a:rPr lang="pt-PT" b="1" dirty="0" smtClean="0"/>
              <a:t> 1978, Volume 21, </a:t>
            </a:r>
            <a:r>
              <a:rPr lang="pt-PT" b="1" dirty="0" err="1" smtClean="0"/>
              <a:t>Number</a:t>
            </a:r>
            <a:r>
              <a:rPr lang="pt-PT" b="1" dirty="0" smtClean="0"/>
              <a:t> 12</a:t>
            </a:r>
            <a:endParaRPr lang="pt-PT" b="1"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04800"/>
            <a:ext cx="7772400" cy="742950"/>
          </a:xfrm>
        </p:spPr>
        <p:txBody>
          <a:bodyPr>
            <a:noAutofit/>
          </a:bodyPr>
          <a:lstStyle/>
          <a:p>
            <a:r>
              <a:rPr lang="en-US" b="1" dirty="0">
                <a:solidFill>
                  <a:srgbClr val="0000FF"/>
                </a:solidFill>
              </a:rPr>
              <a:t>Internet</a:t>
            </a:r>
            <a:r>
              <a:rPr lang="en-US" b="1" dirty="0" smtClean="0">
                <a:solidFill>
                  <a:srgbClr val="0000FF"/>
                </a:solidFill>
              </a:rPr>
              <a:t> growth </a:t>
            </a:r>
            <a:r>
              <a:rPr lang="en-US" b="1" dirty="0">
                <a:solidFill>
                  <a:srgbClr val="0000FF"/>
                </a:solidFill>
              </a:rPr>
              <a:t>t</a:t>
            </a:r>
            <a:r>
              <a:rPr lang="en-US" b="1" dirty="0" smtClean="0">
                <a:solidFill>
                  <a:srgbClr val="0000FF"/>
                </a:solidFill>
              </a:rPr>
              <a:t>rends</a:t>
            </a:r>
            <a:endParaRPr lang="en-US" b="1" dirty="0">
              <a:solidFill>
                <a:srgbClr val="0000FF"/>
              </a:solidFill>
            </a:endParaRPr>
          </a:p>
        </p:txBody>
      </p:sp>
      <p:sp>
        <p:nvSpPr>
          <p:cNvPr id="9219" name="Rectangle 3"/>
          <p:cNvSpPr>
            <a:spLocks noGrp="1" noChangeArrowheads="1"/>
          </p:cNvSpPr>
          <p:nvPr>
            <p:ph type="body" idx="1"/>
          </p:nvPr>
        </p:nvSpPr>
        <p:spPr>
          <a:xfrm>
            <a:off x="571500" y="1371600"/>
            <a:ext cx="7772400" cy="4800600"/>
          </a:xfrm>
        </p:spPr>
        <p:txBody>
          <a:bodyPr/>
          <a:lstStyle/>
          <a:p>
            <a:r>
              <a:rPr lang="en-US" sz="2000" b="1" dirty="0"/>
              <a:t>1977: 111 hosts on Internet</a:t>
            </a:r>
          </a:p>
          <a:p>
            <a:r>
              <a:rPr lang="en-US" sz="2000" b="1" dirty="0"/>
              <a:t>1981: 213 hosts</a:t>
            </a:r>
          </a:p>
          <a:p>
            <a:r>
              <a:rPr lang="en-US" sz="2000" b="1" dirty="0"/>
              <a:t>1983: 562 hosts</a:t>
            </a:r>
          </a:p>
          <a:p>
            <a:r>
              <a:rPr lang="en-US" sz="2000" b="1" dirty="0"/>
              <a:t>1984: 1,000 hosts</a:t>
            </a:r>
          </a:p>
          <a:p>
            <a:r>
              <a:rPr lang="en-US" sz="2000" b="1" dirty="0"/>
              <a:t>1986: 5,000 hosts</a:t>
            </a:r>
          </a:p>
          <a:p>
            <a:r>
              <a:rPr lang="en-US" sz="2000" b="1" dirty="0"/>
              <a:t>1987: 10,000 hosts</a:t>
            </a:r>
          </a:p>
          <a:p>
            <a:r>
              <a:rPr lang="en-US" sz="2000" b="1" dirty="0"/>
              <a:t>1989: 100,000 hosts</a:t>
            </a:r>
          </a:p>
          <a:p>
            <a:r>
              <a:rPr lang="en-US" sz="2000" b="1" dirty="0"/>
              <a:t>1992: 1,000,000 hosts</a:t>
            </a:r>
          </a:p>
          <a:p>
            <a:r>
              <a:rPr lang="en-US" sz="2000" b="1" dirty="0"/>
              <a:t>2001: 150 – 175 million hosts</a:t>
            </a:r>
          </a:p>
          <a:p>
            <a:r>
              <a:rPr lang="en-US" sz="2000" b="1" dirty="0"/>
              <a:t>2002: over 200 million hosts</a:t>
            </a:r>
          </a:p>
          <a:p>
            <a:r>
              <a:rPr lang="en-US" sz="2000" b="1" dirty="0"/>
              <a:t>By 2010, about 80% of the planet will be on the Internet  </a:t>
            </a:r>
          </a:p>
          <a:p>
            <a:endParaRPr lang="en-US" sz="2000" b="1" dirty="0"/>
          </a:p>
        </p:txBody>
      </p:sp>
      <p:pic>
        <p:nvPicPr>
          <p:cNvPr id="9220" name="Picture 4" descr="D:\slater_forrest\ISOC\isocmember.gif"/>
          <p:cNvPicPr>
            <a:picLocks noChangeAspect="1" noChangeArrowheads="1"/>
          </p:cNvPicPr>
          <p:nvPr/>
        </p:nvPicPr>
        <p:blipFill>
          <a:blip r:embed="rId2"/>
          <a:srcRect b="21568"/>
          <a:stretch>
            <a:fillRect/>
          </a:stretch>
        </p:blipFill>
        <p:spPr bwMode="auto">
          <a:xfrm>
            <a:off x="7091363" y="5653088"/>
            <a:ext cx="1520825" cy="762000"/>
          </a:xfrm>
          <a:prstGeom prst="rect">
            <a:avLst/>
          </a:prstGeom>
          <a:noFill/>
        </p:spPr>
      </p:pic>
      <p:sp>
        <p:nvSpPr>
          <p:cNvPr id="5" name="Text Box 18"/>
          <p:cNvSpPr txBox="1">
            <a:spLocks noChangeArrowheads="1"/>
          </p:cNvSpPr>
          <p:nvPr/>
        </p:nvSpPr>
        <p:spPr bwMode="auto">
          <a:xfrm>
            <a:off x="609600" y="6172200"/>
            <a:ext cx="5057393" cy="338554"/>
          </a:xfrm>
          <a:prstGeom prst="rect">
            <a:avLst/>
          </a:prstGeom>
          <a:noFill/>
          <a:ln w="9525">
            <a:noFill/>
            <a:miter lim="800000"/>
            <a:headEnd/>
            <a:tailEnd/>
          </a:ln>
          <a:effectLst/>
        </p:spPr>
        <p:txBody>
          <a:bodyPr wrap="square">
            <a:prstTxWarp prst="textNoShape">
              <a:avLst/>
            </a:prstTxWarp>
            <a:spAutoFit/>
          </a:bodyPr>
          <a:lstStyle/>
          <a:p>
            <a:r>
              <a:rPr lang="en-US" sz="1600" b="1" dirty="0"/>
              <a:t>Copyright 2002, William F. Slater, III, Chicago, IL, USA</a:t>
            </a:r>
          </a:p>
        </p:txBody>
      </p:sp>
    </p:spTree>
  </p:cSld>
  <p:clrMapOvr>
    <a:masterClrMapping/>
  </p:clrMapOvr>
  <p:transition advClick="0" advTm="6000"/>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00FF"/>
                </a:solidFill>
              </a:rPr>
              <a:t>Portugal — 1991</a:t>
            </a:r>
            <a:endParaRPr lang="en-GB" b="1" dirty="0">
              <a:solidFill>
                <a:srgbClr val="0000FF"/>
              </a:solidFill>
            </a:endParaRPr>
          </a:p>
        </p:txBody>
      </p:sp>
      <p:sp>
        <p:nvSpPr>
          <p:cNvPr id="3" name="Content Placeholder 2"/>
          <p:cNvSpPr>
            <a:spLocks noGrp="1"/>
          </p:cNvSpPr>
          <p:nvPr>
            <p:ph idx="1"/>
          </p:nvPr>
        </p:nvSpPr>
        <p:spPr/>
        <p:txBody>
          <a:bodyPr>
            <a:normAutofit fontScale="92500"/>
          </a:bodyPr>
          <a:lstStyle/>
          <a:p>
            <a:r>
              <a:rPr lang="en-GB" sz="2400" b="1" dirty="0" smtClean="0"/>
              <a:t>During 1991 several universities replaced their (illegal) IP networks by legally NIC registered networks</a:t>
            </a:r>
          </a:p>
          <a:p>
            <a:r>
              <a:rPr lang="en-GB" sz="2400" b="1" dirty="0" smtClean="0"/>
              <a:t>At the end of the 1st semester of 1991, IP packets were able to travel from the Portuguese RCCN backbone to the NSF backbone</a:t>
            </a:r>
          </a:p>
          <a:p>
            <a:r>
              <a:rPr lang="en-GB" sz="2400" b="1" dirty="0" smtClean="0"/>
              <a:t>International connectivity was made possible using a 64 Kbps X.25 circuit to </a:t>
            </a:r>
            <a:r>
              <a:rPr lang="en-GB" sz="2400" b="1" dirty="0" err="1" smtClean="0"/>
              <a:t>EUnet</a:t>
            </a:r>
            <a:r>
              <a:rPr lang="en-GB" sz="2400" b="1" dirty="0" smtClean="0"/>
              <a:t> in Amsterdam (IP over the “Telephone System”)</a:t>
            </a:r>
          </a:p>
          <a:p>
            <a:r>
              <a:rPr lang="en-GB" sz="2400" b="1" dirty="0" smtClean="0"/>
              <a:t>The PT DNS domain was established in September 1991 and officially recognized by the NIC in January 1992</a:t>
            </a:r>
          </a:p>
          <a:p>
            <a:r>
              <a:rPr lang="en-GB" sz="2400" b="1" dirty="0" smtClean="0"/>
              <a:t>From than on, Portuguese hosts were able to open TCP connections to the world the same way we do it today</a:t>
            </a:r>
          </a:p>
          <a:p>
            <a:r>
              <a:rPr lang="en-GB" sz="2400" b="1" dirty="0" smtClean="0"/>
              <a:t>First services were E-mail, Network News and FTP archives (at </a:t>
            </a:r>
            <a:r>
              <a:rPr lang="en-GB" sz="2400" b="1" dirty="0" err="1" smtClean="0"/>
              <a:t>archie.inesc.pt</a:t>
            </a:r>
            <a:r>
              <a:rPr lang="en-GB" sz="2400" b="1" dirty="0" smtClean="0"/>
              <a:t>, </a:t>
            </a:r>
            <a:r>
              <a:rPr lang="en-GB" sz="2400" b="1" dirty="0" err="1" smtClean="0"/>
              <a:t>archie.ncc.up.pt</a:t>
            </a:r>
            <a:r>
              <a:rPr lang="en-GB" sz="2400" b="1" dirty="0" smtClean="0"/>
              <a:t>, </a:t>
            </a:r>
            <a:r>
              <a:rPr lang="en-GB" sz="2400" b="1" dirty="0" err="1" smtClean="0"/>
              <a:t>fct.unl.pt</a:t>
            </a:r>
            <a:r>
              <a:rPr lang="en-GB" sz="2400" b="1" dirty="0" smtClean="0"/>
              <a:t>, </a:t>
            </a:r>
            <a:r>
              <a:rPr lang="en-GB" sz="2400" b="1" dirty="0" err="1" smtClean="0"/>
              <a:t>uminho.pt</a:t>
            </a:r>
            <a:r>
              <a:rPr lang="en-GB" sz="2400" b="1" dirty="0" smtClean="0"/>
              <a:t>, </a:t>
            </a:r>
            <a:r>
              <a:rPr lang="en-GB" sz="2400" b="1" dirty="0" err="1" smtClean="0"/>
              <a:t>puug.pt</a:t>
            </a:r>
            <a:r>
              <a:rPr lang="en-GB" sz="2400" b="1" dirty="0" smtClean="0"/>
              <a:t>, …) </a:t>
            </a:r>
          </a:p>
          <a:p>
            <a:endParaRPr lang="en-GB" sz="1800" b="1"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solidFill>
                  <a:srgbClr val="0000FF"/>
                </a:solidFill>
              </a:rPr>
              <a:t>Portugal Was Officially Recognized As Internet Connected in January 1992</a:t>
            </a:r>
            <a:endParaRPr lang="en-GB" sz="3600" b="1" dirty="0">
              <a:solidFill>
                <a:srgbClr val="0000FF"/>
              </a:solidFill>
            </a:endParaRPr>
          </a:p>
        </p:txBody>
      </p:sp>
      <p:sp>
        <p:nvSpPr>
          <p:cNvPr id="4" name="Rectangle 3"/>
          <p:cNvSpPr/>
          <p:nvPr/>
        </p:nvSpPr>
        <p:spPr>
          <a:xfrm>
            <a:off x="457200" y="2199798"/>
            <a:ext cx="8229600" cy="3123932"/>
          </a:xfrm>
          <a:prstGeom prst="rect">
            <a:avLst/>
          </a:prstGeom>
        </p:spPr>
        <p:txBody>
          <a:bodyPr wrap="square">
            <a:spAutoFit/>
          </a:bodyPr>
          <a:lstStyle/>
          <a:p>
            <a:r>
              <a:rPr lang="pt-PT" b="1" dirty="0" smtClean="0"/>
              <a:t>“A terceira e última fase consistiu na aceitação pelo NIC do sistema nacional. Essa aceitação teve efeitos práticos no início do corrente ano (1992), momento a partir do qual os “</a:t>
            </a:r>
            <a:r>
              <a:rPr lang="pt-PT" b="1" dirty="0" err="1" smtClean="0"/>
              <a:t>root</a:t>
            </a:r>
            <a:r>
              <a:rPr lang="pt-PT" b="1" dirty="0" smtClean="0"/>
              <a:t> </a:t>
            </a:r>
            <a:r>
              <a:rPr lang="pt-PT" b="1" dirty="0" err="1" smtClean="0"/>
              <a:t>name</a:t>
            </a:r>
            <a:r>
              <a:rPr lang="pt-PT" b="1" dirty="0" smtClean="0"/>
              <a:t> servers” da Internet passaram a indicar que o servidor central do domínio “PT” (Portugal) é o servidor “</a:t>
            </a:r>
            <a:r>
              <a:rPr lang="pt-PT" b="1" dirty="0" err="1" smtClean="0"/>
              <a:t>ns.dns.pt</a:t>
            </a:r>
            <a:r>
              <a:rPr lang="pt-PT" b="1" dirty="0" smtClean="0"/>
              <a:t>”, uma máquina propriedade da FCCN, instalada na sua sede e dedicada em exclusivo à gestão do DNS do país. 0 domínio “PT” tem vários servidores secundários (“de backup”) nos EUA (</a:t>
            </a:r>
            <a:r>
              <a:rPr lang="pt-PT" b="1" dirty="0" err="1" smtClean="0"/>
              <a:t>Berkeley</a:t>
            </a:r>
            <a:r>
              <a:rPr lang="pt-PT" b="1" dirty="0" smtClean="0"/>
              <a:t>, </a:t>
            </a:r>
            <a:r>
              <a:rPr lang="pt-PT" b="1" dirty="0" err="1" smtClean="0"/>
              <a:t>Stanford</a:t>
            </a:r>
            <a:r>
              <a:rPr lang="pt-PT" b="1" dirty="0" smtClean="0"/>
              <a:t> e </a:t>
            </a:r>
            <a:r>
              <a:rPr lang="pt-PT" b="1" dirty="0" err="1" smtClean="0"/>
              <a:t>UUnet</a:t>
            </a:r>
            <a:r>
              <a:rPr lang="pt-PT" b="1" dirty="0" smtClean="0"/>
              <a:t>), na Europa (</a:t>
            </a:r>
            <a:r>
              <a:rPr lang="pt-PT" b="1" dirty="0" err="1" smtClean="0"/>
              <a:t>EUnet</a:t>
            </a:r>
            <a:r>
              <a:rPr lang="pt-PT" b="1" dirty="0" smtClean="0"/>
              <a:t>, INRIA, </a:t>
            </a:r>
            <a:r>
              <a:rPr lang="pt-PT" b="1" dirty="0" err="1" smtClean="0"/>
              <a:t>NORDUnet</a:t>
            </a:r>
            <a:r>
              <a:rPr lang="pt-PT" b="1" dirty="0" smtClean="0"/>
              <a:t>) e a nível nacional.”</a:t>
            </a:r>
          </a:p>
          <a:p>
            <a:endParaRPr lang="pt-PT" b="1" dirty="0" smtClean="0"/>
          </a:p>
          <a:p>
            <a:endParaRPr lang="pt-PT" b="1" dirty="0" smtClean="0"/>
          </a:p>
          <a:p>
            <a:r>
              <a:rPr lang="pt-PT" b="1" dirty="0" err="1" smtClean="0"/>
              <a:t>In</a:t>
            </a:r>
            <a:r>
              <a:rPr lang="pt-PT" b="1" dirty="0" smtClean="0"/>
              <a:t> José </a:t>
            </a:r>
            <a:r>
              <a:rPr lang="pt-PT" b="1" dirty="0" err="1" smtClean="0"/>
              <a:t>Legatheaux</a:t>
            </a:r>
            <a:r>
              <a:rPr lang="pt-PT" b="1" dirty="0" smtClean="0"/>
              <a:t> Martins, “Relatório de execução do Projecto Serviço IP da RCCN durante o ano de 1991,” Março de 1992, Relatório Técnico da FCCN</a:t>
            </a:r>
            <a:endParaRPr lang="pt-PT" b="1"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00FF"/>
                </a:solidFill>
              </a:rPr>
              <a:t>Portugal Status at the end of 1991</a:t>
            </a:r>
            <a:endParaRPr lang="en-GB" b="1" dirty="0">
              <a:solidFill>
                <a:srgbClr val="0000FF"/>
              </a:solidFill>
            </a:endParaRPr>
          </a:p>
        </p:txBody>
      </p:sp>
      <p:sp>
        <p:nvSpPr>
          <p:cNvPr id="3" name="Content Placeholder 2"/>
          <p:cNvSpPr>
            <a:spLocks noGrp="1"/>
          </p:cNvSpPr>
          <p:nvPr>
            <p:ph idx="1"/>
          </p:nvPr>
        </p:nvSpPr>
        <p:spPr>
          <a:xfrm>
            <a:off x="457200" y="1600200"/>
            <a:ext cx="8229600" cy="4646860"/>
          </a:xfrm>
        </p:spPr>
        <p:txBody>
          <a:bodyPr>
            <a:normAutofit/>
          </a:bodyPr>
          <a:lstStyle/>
          <a:p>
            <a:r>
              <a:rPr lang="en-GB" sz="2800" dirty="0" smtClean="0"/>
              <a:t>FCCN, Univ. Porto, Minho, </a:t>
            </a:r>
            <a:r>
              <a:rPr lang="en-GB" sz="2800" dirty="0" err="1" smtClean="0"/>
              <a:t>Aveiro</a:t>
            </a:r>
            <a:r>
              <a:rPr lang="en-GB" sz="2800" dirty="0" smtClean="0"/>
              <a:t>, </a:t>
            </a:r>
            <a:r>
              <a:rPr lang="en-GB" sz="2800" dirty="0" err="1" smtClean="0"/>
              <a:t>Lisboa</a:t>
            </a:r>
            <a:r>
              <a:rPr lang="en-GB" sz="2800" dirty="0" smtClean="0"/>
              <a:t>, Nova, INESC, Coimbra, IST, LIP and PUUG were connected — 26  IP </a:t>
            </a:r>
            <a:r>
              <a:rPr lang="en-GB" sz="2800" dirty="0" smtClean="0"/>
              <a:t>networks (25 old C networks and 1 old B network)</a:t>
            </a:r>
          </a:p>
          <a:p>
            <a:r>
              <a:rPr lang="en-GB" sz="2800" dirty="0" smtClean="0"/>
              <a:t>International connectivity: FCCN, Minho, Porto, </a:t>
            </a:r>
            <a:r>
              <a:rPr lang="en-GB" sz="2800" dirty="0" err="1" smtClean="0"/>
              <a:t>Aveiro</a:t>
            </a:r>
            <a:r>
              <a:rPr lang="en-GB" sz="2800" dirty="0" smtClean="0"/>
              <a:t>, INESC and PUUG</a:t>
            </a:r>
          </a:p>
          <a:p>
            <a:r>
              <a:rPr lang="en-GB" sz="2800" dirty="0" smtClean="0"/>
              <a:t>21 Domains with 933 registered hosts</a:t>
            </a:r>
          </a:p>
          <a:p>
            <a:r>
              <a:rPr lang="en-GB" sz="2800" dirty="0" smtClean="0"/>
              <a:t>Host </a:t>
            </a:r>
            <a:r>
              <a:rPr lang="en-GB" sz="2800" dirty="0" err="1" smtClean="0"/>
              <a:t>ns.dns.pt</a:t>
            </a:r>
            <a:r>
              <a:rPr lang="en-GB" sz="2800" dirty="0" smtClean="0"/>
              <a:t> received ≈ 5,000 queries / day</a:t>
            </a:r>
            <a:endParaRPr lang="en-GB" sz="2800" dirty="0"/>
          </a:p>
        </p:txBody>
      </p:sp>
      <p:sp>
        <p:nvSpPr>
          <p:cNvPr id="4" name="Rectangle 3"/>
          <p:cNvSpPr/>
          <p:nvPr/>
        </p:nvSpPr>
        <p:spPr>
          <a:xfrm>
            <a:off x="457200" y="5323730"/>
            <a:ext cx="8229600" cy="923330"/>
          </a:xfrm>
          <a:prstGeom prst="rect">
            <a:avLst/>
          </a:prstGeom>
        </p:spPr>
        <p:txBody>
          <a:bodyPr wrap="square">
            <a:spAutoFit/>
          </a:bodyPr>
          <a:lstStyle/>
          <a:p>
            <a:endParaRPr lang="pt-PT" b="1" dirty="0" smtClean="0"/>
          </a:p>
          <a:p>
            <a:r>
              <a:rPr lang="pt-PT" b="1" dirty="0" err="1" smtClean="0"/>
              <a:t>In</a:t>
            </a:r>
            <a:r>
              <a:rPr lang="pt-PT" b="1" dirty="0" smtClean="0"/>
              <a:t> José </a:t>
            </a:r>
            <a:r>
              <a:rPr lang="pt-PT" b="1" dirty="0" err="1" smtClean="0"/>
              <a:t>Legatheaux</a:t>
            </a:r>
            <a:r>
              <a:rPr lang="pt-PT" b="1" dirty="0" smtClean="0"/>
              <a:t> Martins, “Relatório de execução do Projecto Serviço IP da RCCN durante o ano de 1991,” Março de 1992, Relatório Técnico da FCCN</a:t>
            </a:r>
            <a:endParaRPr lang="pt-PT" b="1"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solidFill>
                  <a:srgbClr val="0000FF"/>
                </a:solidFill>
              </a:rPr>
              <a:t>Portuguese IP Traffic in December 1991</a:t>
            </a:r>
            <a:br>
              <a:rPr lang="en-GB" sz="3600" b="1" dirty="0" smtClean="0">
                <a:solidFill>
                  <a:srgbClr val="0000FF"/>
                </a:solidFill>
              </a:rPr>
            </a:br>
            <a:r>
              <a:rPr lang="en-GB" sz="3600" b="1" dirty="0" smtClean="0">
                <a:solidFill>
                  <a:srgbClr val="0000FF"/>
                </a:solidFill>
              </a:rPr>
              <a:t>(As Seen by RCCN Router GTRCCN2 in Bytes)</a:t>
            </a:r>
            <a:endParaRPr lang="en-GB" sz="3600" b="1" dirty="0">
              <a:solidFill>
                <a:srgbClr val="0000FF"/>
              </a:solidFill>
            </a:endParaRPr>
          </a:p>
        </p:txBody>
      </p:sp>
      <p:sp>
        <p:nvSpPr>
          <p:cNvPr id="5" name="Rectangle 4"/>
          <p:cNvSpPr/>
          <p:nvPr/>
        </p:nvSpPr>
        <p:spPr>
          <a:xfrm>
            <a:off x="457200" y="5368553"/>
            <a:ext cx="8229600" cy="923330"/>
          </a:xfrm>
          <a:prstGeom prst="rect">
            <a:avLst/>
          </a:prstGeom>
        </p:spPr>
        <p:txBody>
          <a:bodyPr wrap="square">
            <a:spAutoFit/>
          </a:bodyPr>
          <a:lstStyle/>
          <a:p>
            <a:endParaRPr lang="pt-PT" b="1" dirty="0" smtClean="0"/>
          </a:p>
          <a:p>
            <a:r>
              <a:rPr lang="pt-PT" b="1" dirty="0" err="1" smtClean="0"/>
              <a:t>In</a:t>
            </a:r>
            <a:r>
              <a:rPr lang="pt-PT" b="1" dirty="0" smtClean="0"/>
              <a:t> José </a:t>
            </a:r>
            <a:r>
              <a:rPr lang="pt-PT" b="1" dirty="0" err="1" smtClean="0"/>
              <a:t>Legatheaux</a:t>
            </a:r>
            <a:r>
              <a:rPr lang="pt-PT" b="1" dirty="0" smtClean="0"/>
              <a:t> Martins, “Relatório de execução do Projecto Serviço IP da RCCN durante o ano de 1991,” Março de 1992, Relatório Técnico da FCCN</a:t>
            </a:r>
            <a:endParaRPr lang="pt-PT" b="1" dirty="0"/>
          </a:p>
        </p:txBody>
      </p:sp>
      <p:graphicFrame>
        <p:nvGraphicFramePr>
          <p:cNvPr id="6" name="Table 5"/>
          <p:cNvGraphicFramePr>
            <a:graphicFrameLocks noGrp="1"/>
          </p:cNvGraphicFramePr>
          <p:nvPr/>
        </p:nvGraphicFramePr>
        <p:xfrm>
          <a:off x="457200" y="2116785"/>
          <a:ext cx="8229600" cy="2775346"/>
        </p:xfrm>
        <a:graphic>
          <a:graphicData uri="http://schemas.openxmlformats.org/drawingml/2006/table">
            <a:tbl>
              <a:tblPr firstRow="1" bandRow="1">
                <a:tableStyleId>{5C22544A-7EE6-4342-B048-85BDC9FD1C3A}</a:tableStyleId>
              </a:tblPr>
              <a:tblGrid>
                <a:gridCol w="1590320"/>
                <a:gridCol w="1152880"/>
                <a:gridCol w="1371600"/>
                <a:gridCol w="1371600"/>
                <a:gridCol w="1657363"/>
                <a:gridCol w="1085837"/>
              </a:tblGrid>
              <a:tr h="712206">
                <a:tc>
                  <a:txBody>
                    <a:bodyPr/>
                    <a:lstStyle/>
                    <a:p>
                      <a:r>
                        <a:rPr lang="pt-PT" dirty="0" err="1" smtClean="0"/>
                        <a:t>From</a:t>
                      </a:r>
                      <a:r>
                        <a:rPr lang="pt-PT" dirty="0" smtClean="0"/>
                        <a:t> / To</a:t>
                      </a:r>
                      <a:endParaRPr lang="pt-PT" dirty="0"/>
                    </a:p>
                  </a:txBody>
                  <a:tcPr/>
                </a:tc>
                <a:tc>
                  <a:txBody>
                    <a:bodyPr/>
                    <a:lstStyle/>
                    <a:p>
                      <a:r>
                        <a:rPr lang="pt-PT" dirty="0" smtClean="0"/>
                        <a:t>RCCN</a:t>
                      </a:r>
                      <a:endParaRPr lang="pt-P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PT" dirty="0" smtClean="0"/>
                        <a:t>RCCN </a:t>
                      </a:r>
                      <a:r>
                        <a:rPr lang="pt-PT" dirty="0" err="1" smtClean="0"/>
                        <a:t>int</a:t>
                      </a:r>
                      <a:r>
                        <a:rPr lang="pt-PT"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PT" dirty="0" smtClean="0"/>
                        <a:t>RCCN </a:t>
                      </a:r>
                      <a:r>
                        <a:rPr lang="pt-PT" dirty="0" err="1" smtClean="0"/>
                        <a:t>nat</a:t>
                      </a:r>
                      <a:r>
                        <a:rPr lang="pt-PT"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PT" dirty="0" err="1" smtClean="0"/>
                        <a:t>International</a:t>
                      </a:r>
                      <a:endParaRPr lang="pt-PT" dirty="0" smtClean="0"/>
                    </a:p>
                    <a:p>
                      <a:endParaRPr lang="pt-PT" dirty="0"/>
                    </a:p>
                  </a:txBody>
                  <a:tcPr/>
                </a:tc>
                <a:tc>
                  <a:txBody>
                    <a:bodyPr/>
                    <a:lstStyle/>
                    <a:p>
                      <a:r>
                        <a:rPr lang="pt-PT" dirty="0" smtClean="0"/>
                        <a:t>Total</a:t>
                      </a:r>
                      <a:endParaRPr lang="pt-PT" dirty="0"/>
                    </a:p>
                  </a:txBody>
                  <a:tcPr/>
                </a:tc>
              </a:tr>
              <a:tr h="412628">
                <a:tc>
                  <a:txBody>
                    <a:bodyPr/>
                    <a:lstStyle/>
                    <a:p>
                      <a:r>
                        <a:rPr lang="pt-PT" dirty="0" smtClean="0"/>
                        <a:t>RCCN</a:t>
                      </a:r>
                      <a:endParaRPr lang="pt-PT" dirty="0"/>
                    </a:p>
                  </a:txBody>
                  <a:tcPr/>
                </a:tc>
                <a:tc>
                  <a:txBody>
                    <a:bodyPr/>
                    <a:lstStyle/>
                    <a:p>
                      <a:pPr algn="r"/>
                      <a:r>
                        <a:rPr lang="pt-PT" dirty="0" smtClean="0"/>
                        <a:t>1012404</a:t>
                      </a:r>
                      <a:endParaRPr lang="pt-PT" dirty="0"/>
                    </a:p>
                  </a:txBody>
                  <a:tcPr/>
                </a:tc>
                <a:tc>
                  <a:txBody>
                    <a:bodyPr/>
                    <a:lstStyle/>
                    <a:p>
                      <a:pPr algn="r"/>
                      <a:r>
                        <a:rPr lang="pt-PT" dirty="0" smtClean="0"/>
                        <a:t>838377</a:t>
                      </a:r>
                      <a:endParaRPr lang="pt-PT" dirty="0"/>
                    </a:p>
                  </a:txBody>
                  <a:tcPr/>
                </a:tc>
                <a:tc>
                  <a:txBody>
                    <a:bodyPr/>
                    <a:lstStyle/>
                    <a:p>
                      <a:pPr algn="r"/>
                      <a:r>
                        <a:rPr lang="pt-PT" dirty="0" smtClean="0"/>
                        <a:t>174027</a:t>
                      </a:r>
                      <a:endParaRPr lang="pt-PT" dirty="0"/>
                    </a:p>
                  </a:txBody>
                  <a:tcPr/>
                </a:tc>
                <a:tc>
                  <a:txBody>
                    <a:bodyPr/>
                    <a:lstStyle/>
                    <a:p>
                      <a:pPr algn="r"/>
                      <a:r>
                        <a:rPr lang="pt-PT" dirty="0" smtClean="0"/>
                        <a:t>299869</a:t>
                      </a:r>
                      <a:endParaRPr lang="pt-PT" dirty="0"/>
                    </a:p>
                  </a:txBody>
                  <a:tcPr/>
                </a:tc>
                <a:tc>
                  <a:txBody>
                    <a:bodyPr/>
                    <a:lstStyle/>
                    <a:p>
                      <a:pPr algn="r"/>
                      <a:r>
                        <a:rPr lang="pt-PT" dirty="0" smtClean="0"/>
                        <a:t>1312274</a:t>
                      </a:r>
                      <a:endParaRPr lang="pt-PT" dirty="0"/>
                    </a:p>
                  </a:txBody>
                  <a:tcPr/>
                </a:tc>
              </a:tr>
              <a:tr h="412628">
                <a:tc>
                  <a:txBody>
                    <a:bodyPr/>
                    <a:lstStyle/>
                    <a:p>
                      <a:r>
                        <a:rPr lang="pt-PT" dirty="0" smtClean="0"/>
                        <a:t>RCCN </a:t>
                      </a:r>
                      <a:r>
                        <a:rPr lang="pt-PT" dirty="0" err="1" smtClean="0"/>
                        <a:t>int</a:t>
                      </a:r>
                      <a:r>
                        <a:rPr lang="pt-PT" dirty="0" smtClean="0"/>
                        <a:t>.</a:t>
                      </a:r>
                      <a:endParaRPr lang="pt-PT" dirty="0"/>
                    </a:p>
                  </a:txBody>
                  <a:tcPr/>
                </a:tc>
                <a:tc>
                  <a:txBody>
                    <a:bodyPr/>
                    <a:lstStyle/>
                    <a:p>
                      <a:pPr algn="r"/>
                      <a:r>
                        <a:rPr lang="pt-PT" dirty="0" smtClean="0"/>
                        <a:t>240598</a:t>
                      </a:r>
                      <a:endParaRPr lang="pt-PT" dirty="0"/>
                    </a:p>
                  </a:txBody>
                  <a:tcPr/>
                </a:tc>
                <a:tc>
                  <a:txBody>
                    <a:bodyPr/>
                    <a:lstStyle/>
                    <a:p>
                      <a:pPr algn="r"/>
                      <a:r>
                        <a:rPr lang="pt-PT" dirty="0" smtClean="0"/>
                        <a:t>79035</a:t>
                      </a:r>
                      <a:endParaRPr lang="pt-PT" dirty="0"/>
                    </a:p>
                  </a:txBody>
                  <a:tcPr/>
                </a:tc>
                <a:tc>
                  <a:txBody>
                    <a:bodyPr/>
                    <a:lstStyle/>
                    <a:p>
                      <a:pPr algn="r"/>
                      <a:r>
                        <a:rPr lang="pt-PT" dirty="0" smtClean="0"/>
                        <a:t>161563</a:t>
                      </a:r>
                      <a:endParaRPr lang="pt-PT" dirty="0"/>
                    </a:p>
                  </a:txBody>
                  <a:tcPr/>
                </a:tc>
                <a:tc>
                  <a:txBody>
                    <a:bodyPr/>
                    <a:lstStyle/>
                    <a:p>
                      <a:pPr algn="r"/>
                      <a:r>
                        <a:rPr lang="pt-PT" dirty="0" smtClean="0"/>
                        <a:t>275443</a:t>
                      </a:r>
                      <a:endParaRPr lang="pt-PT" dirty="0"/>
                    </a:p>
                  </a:txBody>
                  <a:tcPr/>
                </a:tc>
                <a:tc>
                  <a:txBody>
                    <a:bodyPr/>
                    <a:lstStyle/>
                    <a:p>
                      <a:pPr algn="r"/>
                      <a:r>
                        <a:rPr lang="pt-PT" dirty="0" smtClean="0"/>
                        <a:t>516342</a:t>
                      </a:r>
                      <a:endParaRPr lang="pt-PT" dirty="0"/>
                    </a:p>
                  </a:txBody>
                  <a:tcPr/>
                </a:tc>
              </a:tr>
              <a:tr h="4126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PT" dirty="0" smtClean="0"/>
                        <a:t>RCCN </a:t>
                      </a:r>
                      <a:r>
                        <a:rPr lang="pt-PT" dirty="0" err="1" smtClean="0"/>
                        <a:t>nat</a:t>
                      </a:r>
                      <a:r>
                        <a:rPr lang="pt-PT" dirty="0" smtClean="0"/>
                        <a:t>.</a:t>
                      </a:r>
                    </a:p>
                  </a:txBody>
                  <a:tcPr/>
                </a:tc>
                <a:tc>
                  <a:txBody>
                    <a:bodyPr/>
                    <a:lstStyle/>
                    <a:p>
                      <a:pPr algn="r"/>
                      <a:r>
                        <a:rPr lang="pt-PT" dirty="0" smtClean="0"/>
                        <a:t>771805</a:t>
                      </a:r>
                      <a:endParaRPr lang="pt-PT" dirty="0"/>
                    </a:p>
                  </a:txBody>
                  <a:tcPr/>
                </a:tc>
                <a:tc>
                  <a:txBody>
                    <a:bodyPr/>
                    <a:lstStyle/>
                    <a:p>
                      <a:pPr algn="r"/>
                      <a:r>
                        <a:rPr lang="pt-PT" dirty="0" smtClean="0"/>
                        <a:t>759341</a:t>
                      </a:r>
                      <a:endParaRPr lang="pt-PT" dirty="0"/>
                    </a:p>
                  </a:txBody>
                  <a:tcPr/>
                </a:tc>
                <a:tc>
                  <a:txBody>
                    <a:bodyPr/>
                    <a:lstStyle/>
                    <a:p>
                      <a:pPr algn="r"/>
                      <a:r>
                        <a:rPr lang="pt-PT" dirty="0" smtClean="0"/>
                        <a:t>12464</a:t>
                      </a:r>
                      <a:endParaRPr lang="pt-PT" dirty="0"/>
                    </a:p>
                  </a:txBody>
                  <a:tcPr/>
                </a:tc>
                <a:tc>
                  <a:txBody>
                    <a:bodyPr/>
                    <a:lstStyle/>
                    <a:p>
                      <a:pPr algn="r"/>
                      <a:r>
                        <a:rPr lang="pt-PT" dirty="0" smtClean="0"/>
                        <a:t>24425</a:t>
                      </a:r>
                      <a:endParaRPr lang="pt-PT" dirty="0"/>
                    </a:p>
                  </a:txBody>
                  <a:tcPr/>
                </a:tc>
                <a:tc>
                  <a:txBody>
                    <a:bodyPr/>
                    <a:lstStyle/>
                    <a:p>
                      <a:pPr algn="r"/>
                      <a:r>
                        <a:rPr lang="pt-PT" dirty="0" smtClean="0"/>
                        <a:t>796231</a:t>
                      </a:r>
                      <a:endParaRPr lang="pt-PT" dirty="0"/>
                    </a:p>
                  </a:txBody>
                  <a:tcPr/>
                </a:tc>
              </a:tr>
              <a:tr h="412628">
                <a:tc>
                  <a:txBody>
                    <a:bodyPr/>
                    <a:lstStyle/>
                    <a:p>
                      <a:r>
                        <a:rPr lang="pt-PT" dirty="0" err="1" smtClean="0"/>
                        <a:t>International</a:t>
                      </a:r>
                      <a:endParaRPr lang="pt-PT" dirty="0"/>
                    </a:p>
                  </a:txBody>
                  <a:tcPr/>
                </a:tc>
                <a:tc>
                  <a:txBody>
                    <a:bodyPr/>
                    <a:lstStyle/>
                    <a:p>
                      <a:pPr algn="r"/>
                      <a:r>
                        <a:rPr lang="pt-PT" dirty="0" smtClean="0"/>
                        <a:t>1430492</a:t>
                      </a:r>
                      <a:endParaRPr lang="pt-PT" dirty="0"/>
                    </a:p>
                  </a:txBody>
                  <a:tcPr/>
                </a:tc>
                <a:tc>
                  <a:txBody>
                    <a:bodyPr/>
                    <a:lstStyle/>
                    <a:p>
                      <a:pPr algn="r"/>
                      <a:r>
                        <a:rPr lang="pt-PT" dirty="0" smtClean="0"/>
                        <a:t>1430489</a:t>
                      </a:r>
                      <a:endParaRPr lang="pt-PT" dirty="0"/>
                    </a:p>
                  </a:txBody>
                  <a:tcPr/>
                </a:tc>
                <a:tc>
                  <a:txBody>
                    <a:bodyPr/>
                    <a:lstStyle/>
                    <a:p>
                      <a:pPr algn="r"/>
                      <a:r>
                        <a:rPr lang="pt-PT" dirty="0" smtClean="0"/>
                        <a:t>2</a:t>
                      </a:r>
                      <a:endParaRPr lang="pt-PT" dirty="0"/>
                    </a:p>
                  </a:txBody>
                  <a:tcPr/>
                </a:tc>
                <a:tc>
                  <a:txBody>
                    <a:bodyPr/>
                    <a:lstStyle/>
                    <a:p>
                      <a:pPr algn="r"/>
                      <a:r>
                        <a:rPr lang="pt-PT" dirty="0" smtClean="0"/>
                        <a:t>305</a:t>
                      </a:r>
                      <a:endParaRPr lang="pt-PT" dirty="0"/>
                    </a:p>
                  </a:txBody>
                  <a:tcPr/>
                </a:tc>
                <a:tc>
                  <a:txBody>
                    <a:bodyPr/>
                    <a:lstStyle/>
                    <a:p>
                      <a:pPr algn="r"/>
                      <a:r>
                        <a:rPr lang="pt-PT" dirty="0" smtClean="0"/>
                        <a:t>1430797</a:t>
                      </a:r>
                      <a:endParaRPr lang="pt-PT" dirty="0"/>
                    </a:p>
                  </a:txBody>
                  <a:tcPr/>
                </a:tc>
              </a:tr>
              <a:tr h="412628">
                <a:tc>
                  <a:txBody>
                    <a:bodyPr/>
                    <a:lstStyle/>
                    <a:p>
                      <a:r>
                        <a:rPr lang="pt-PT" dirty="0" smtClean="0"/>
                        <a:t>Total</a:t>
                      </a:r>
                      <a:endParaRPr lang="pt-PT" dirty="0"/>
                    </a:p>
                  </a:txBody>
                  <a:tcPr/>
                </a:tc>
                <a:tc>
                  <a:txBody>
                    <a:bodyPr/>
                    <a:lstStyle/>
                    <a:p>
                      <a:pPr algn="r"/>
                      <a:r>
                        <a:rPr lang="pt-PT" dirty="0" smtClean="0"/>
                        <a:t>2442896</a:t>
                      </a:r>
                      <a:endParaRPr lang="pt-PT" dirty="0"/>
                    </a:p>
                  </a:txBody>
                  <a:tcPr/>
                </a:tc>
                <a:tc>
                  <a:txBody>
                    <a:bodyPr/>
                    <a:lstStyle/>
                    <a:p>
                      <a:pPr algn="r"/>
                      <a:r>
                        <a:rPr lang="pt-PT" dirty="0" smtClean="0"/>
                        <a:t>2288868</a:t>
                      </a:r>
                      <a:endParaRPr lang="pt-PT" dirty="0"/>
                    </a:p>
                  </a:txBody>
                  <a:tcPr/>
                </a:tc>
                <a:tc>
                  <a:txBody>
                    <a:bodyPr/>
                    <a:lstStyle/>
                    <a:p>
                      <a:pPr algn="r"/>
                      <a:r>
                        <a:rPr lang="pt-PT" dirty="0" smtClean="0"/>
                        <a:t>174030</a:t>
                      </a:r>
                      <a:endParaRPr lang="pt-PT" dirty="0"/>
                    </a:p>
                  </a:txBody>
                  <a:tcPr/>
                </a:tc>
                <a:tc>
                  <a:txBody>
                    <a:bodyPr/>
                    <a:lstStyle/>
                    <a:p>
                      <a:pPr algn="r"/>
                      <a:r>
                        <a:rPr lang="pt-PT" dirty="0" smtClean="0"/>
                        <a:t>380175</a:t>
                      </a:r>
                      <a:endParaRPr lang="pt-PT" dirty="0"/>
                    </a:p>
                  </a:txBody>
                  <a:tcPr/>
                </a:tc>
                <a:tc>
                  <a:txBody>
                    <a:bodyPr/>
                    <a:lstStyle/>
                    <a:p>
                      <a:pPr algn="r"/>
                      <a:r>
                        <a:rPr lang="pt-PT" dirty="0" smtClean="0"/>
                        <a:t>2743072</a:t>
                      </a:r>
                      <a:endParaRPr lang="pt-PT"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00FF"/>
                </a:solidFill>
              </a:rPr>
              <a:t>Internet</a:t>
            </a:r>
            <a:endParaRPr lang="en-GB" b="1" dirty="0">
              <a:solidFill>
                <a:srgbClr val="0000FF"/>
              </a:solidFill>
            </a:endParaRPr>
          </a:p>
        </p:txBody>
      </p:sp>
      <p:sp>
        <p:nvSpPr>
          <p:cNvPr id="3" name="Content Placeholder 2"/>
          <p:cNvSpPr>
            <a:spLocks noGrp="1"/>
          </p:cNvSpPr>
          <p:nvPr>
            <p:ph idx="1"/>
          </p:nvPr>
        </p:nvSpPr>
        <p:spPr>
          <a:xfrm>
            <a:off x="248445" y="1600200"/>
            <a:ext cx="8229600" cy="4525963"/>
          </a:xfrm>
        </p:spPr>
        <p:txBody>
          <a:bodyPr/>
          <a:lstStyle/>
          <a:p>
            <a:r>
              <a:rPr lang="en-GB" dirty="0" smtClean="0"/>
              <a:t>How big is it today</a:t>
            </a:r>
          </a:p>
          <a:p>
            <a:r>
              <a:rPr lang="en-GB" dirty="0" smtClean="0"/>
              <a:t>How it was born and has grown, including in Portugal</a:t>
            </a:r>
          </a:p>
          <a:p>
            <a:r>
              <a:rPr lang="en-GB" dirty="0" smtClean="0"/>
              <a:t>Why is it different</a:t>
            </a:r>
          </a:p>
          <a:p>
            <a:r>
              <a:rPr lang="en-GB" dirty="0" smtClean="0"/>
              <a:t>What main challenges does it faces in next years</a:t>
            </a:r>
          </a:p>
          <a:p>
            <a:endParaRPr lang="en-GB" dirty="0" smtClean="0"/>
          </a:p>
          <a:p>
            <a:endParaRPr lang="en-GB" dirty="0" smtClean="0"/>
          </a:p>
          <a:p>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00FF"/>
                </a:solidFill>
              </a:rPr>
              <a:t>Portuguese IP Address Evolution</a:t>
            </a:r>
            <a:endParaRPr lang="en-GB" b="1" dirty="0">
              <a:solidFill>
                <a:srgbClr val="0000FF"/>
              </a:solidFill>
            </a:endParaRPr>
          </a:p>
        </p:txBody>
      </p:sp>
      <p:graphicFrame>
        <p:nvGraphicFramePr>
          <p:cNvPr id="5" name="Content Placeholder 4"/>
          <p:cNvGraphicFramePr>
            <a:graphicFrameLocks noGrp="1"/>
          </p:cNvGraphicFramePr>
          <p:nvPr>
            <p:ph idx="1"/>
          </p:nvPr>
        </p:nvGraphicFramePr>
        <p:xfrm>
          <a:off x="457200" y="1600200"/>
          <a:ext cx="8008740" cy="3510279"/>
        </p:xfrm>
        <a:graphic>
          <a:graphicData uri="http://schemas.openxmlformats.org/drawingml/2006/table">
            <a:tbl>
              <a:tblPr firstRow="1" bandRow="1">
                <a:tableStyleId>{5C22544A-7EE6-4342-B048-85BDC9FD1C3A}</a:tableStyleId>
              </a:tblPr>
              <a:tblGrid>
                <a:gridCol w="1601748"/>
                <a:gridCol w="1601748"/>
                <a:gridCol w="1601748"/>
                <a:gridCol w="1601748"/>
                <a:gridCol w="1601748"/>
              </a:tblGrid>
              <a:tr h="370840">
                <a:tc>
                  <a:txBody>
                    <a:bodyPr/>
                    <a:lstStyle/>
                    <a:p>
                      <a:pPr algn="ctr"/>
                      <a:endParaRPr lang="en-GB" noProof="0"/>
                    </a:p>
                  </a:txBody>
                  <a:tcPr/>
                </a:tc>
                <a:tc>
                  <a:txBody>
                    <a:bodyPr/>
                    <a:lstStyle/>
                    <a:p>
                      <a:pPr algn="ctr"/>
                      <a:r>
                        <a:rPr lang="en-GB" noProof="0" smtClean="0"/>
                        <a:t>DNS Domains Portugal</a:t>
                      </a:r>
                      <a:endParaRPr lang="en-GB" noProof="0"/>
                    </a:p>
                  </a:txBody>
                  <a:tcPr/>
                </a:tc>
                <a:tc>
                  <a:txBody>
                    <a:bodyPr/>
                    <a:lstStyle/>
                    <a:p>
                      <a:pPr algn="ctr"/>
                      <a:r>
                        <a:rPr lang="en-GB" noProof="0" smtClean="0"/>
                        <a:t>IP Addresses Portugal</a:t>
                      </a:r>
                      <a:endParaRPr lang="en-GB" noProof="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noProof="0" smtClean="0"/>
                        <a:t>IP Addresses</a:t>
                      </a:r>
                    </a:p>
                    <a:p>
                      <a:pPr marL="0" marR="0" indent="0" algn="ctr" defTabSz="457200" rtl="0" eaLnBrk="1" fontAlgn="auto" latinLnBrk="0" hangingPunct="1">
                        <a:lnSpc>
                          <a:spcPct val="100000"/>
                        </a:lnSpc>
                        <a:spcBef>
                          <a:spcPts val="0"/>
                        </a:spcBef>
                        <a:spcAft>
                          <a:spcPts val="0"/>
                        </a:spcAft>
                        <a:buClrTx/>
                        <a:buSzTx/>
                        <a:buFontTx/>
                        <a:buNone/>
                        <a:tabLst/>
                        <a:defRPr/>
                      </a:pPr>
                      <a:r>
                        <a:rPr lang="en-GB" noProof="0" smtClean="0"/>
                        <a:t>Europe</a:t>
                      </a:r>
                    </a:p>
                    <a:p>
                      <a:pPr algn="ctr"/>
                      <a:endParaRPr lang="en-GB" noProof="0"/>
                    </a:p>
                  </a:txBody>
                  <a:tcPr/>
                </a:tc>
                <a:tc>
                  <a:txBody>
                    <a:bodyPr/>
                    <a:lstStyle/>
                    <a:p>
                      <a:pPr algn="ctr"/>
                      <a:r>
                        <a:rPr lang="en-GB" noProof="0" dirty="0" smtClean="0"/>
                        <a:t>Portugal</a:t>
                      </a:r>
                      <a:r>
                        <a:rPr lang="en-GB" baseline="0" noProof="0" dirty="0" smtClean="0"/>
                        <a:t> </a:t>
                      </a:r>
                      <a:r>
                        <a:rPr lang="en-GB" noProof="0" dirty="0" smtClean="0"/>
                        <a:t> / Europe %</a:t>
                      </a:r>
                      <a:endParaRPr lang="en-GB" noProof="0" dirty="0"/>
                    </a:p>
                  </a:txBody>
                  <a:tcPr/>
                </a:tc>
              </a:tr>
              <a:tr h="370840">
                <a:tc>
                  <a:txBody>
                    <a:bodyPr/>
                    <a:lstStyle/>
                    <a:p>
                      <a:r>
                        <a:rPr lang="en-GB" noProof="0" smtClean="0"/>
                        <a:t>1991 January</a:t>
                      </a:r>
                      <a:endParaRPr lang="en-GB" noProof="0"/>
                    </a:p>
                  </a:txBody>
                  <a:tcPr/>
                </a:tc>
                <a:tc>
                  <a:txBody>
                    <a:bodyPr/>
                    <a:lstStyle/>
                    <a:p>
                      <a:endParaRPr lang="en-GB" noProof="0"/>
                    </a:p>
                  </a:txBody>
                  <a:tcPr/>
                </a:tc>
                <a:tc>
                  <a:txBody>
                    <a:bodyPr/>
                    <a:lstStyle/>
                    <a:p>
                      <a:endParaRPr lang="en-GB" noProof="0"/>
                    </a:p>
                  </a:txBody>
                  <a:tcPr/>
                </a:tc>
                <a:tc>
                  <a:txBody>
                    <a:bodyPr/>
                    <a:lstStyle/>
                    <a:p>
                      <a:endParaRPr lang="en-GB" noProof="0"/>
                    </a:p>
                  </a:txBody>
                  <a:tcPr/>
                </a:tc>
                <a:tc>
                  <a:txBody>
                    <a:bodyPr/>
                    <a:lstStyle/>
                    <a:p>
                      <a:endParaRPr lang="en-GB" noProof="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noProof="0" smtClean="0"/>
                        <a:t>1992 January</a:t>
                      </a:r>
                    </a:p>
                  </a:txBody>
                  <a:tcPr/>
                </a:tc>
                <a:tc>
                  <a:txBody>
                    <a:bodyPr/>
                    <a:lstStyle/>
                    <a:p>
                      <a:pPr algn="r"/>
                      <a:r>
                        <a:rPr lang="en-GB" noProof="0" dirty="0" smtClean="0"/>
                        <a:t>25</a:t>
                      </a:r>
                      <a:endParaRPr lang="en-GB" noProof="0" dirty="0"/>
                    </a:p>
                  </a:txBody>
                  <a:tcPr/>
                </a:tc>
                <a:tc>
                  <a:txBody>
                    <a:bodyPr/>
                    <a:lstStyle/>
                    <a:p>
                      <a:pPr algn="r"/>
                      <a:r>
                        <a:rPr lang="en-GB" noProof="0" smtClean="0"/>
                        <a:t>820</a:t>
                      </a:r>
                      <a:endParaRPr lang="en-GB" noProof="0"/>
                    </a:p>
                  </a:txBody>
                  <a:tcPr/>
                </a:tc>
                <a:tc>
                  <a:txBody>
                    <a:bodyPr/>
                    <a:lstStyle/>
                    <a:p>
                      <a:pPr algn="r"/>
                      <a:r>
                        <a:rPr lang="en-GB" noProof="0" smtClean="0"/>
                        <a:t>141308</a:t>
                      </a:r>
                      <a:endParaRPr lang="en-GB" noProof="0"/>
                    </a:p>
                  </a:txBody>
                  <a:tcPr/>
                </a:tc>
                <a:tc>
                  <a:txBody>
                    <a:bodyPr/>
                    <a:lstStyle/>
                    <a:p>
                      <a:pPr algn="ctr"/>
                      <a:r>
                        <a:rPr lang="en-GB" noProof="0" dirty="0" smtClean="0"/>
                        <a:t>0,58 %</a:t>
                      </a:r>
                      <a:endParaRPr lang="en-GB" noProof="0" dirty="0"/>
                    </a:p>
                  </a:txBody>
                  <a:tcPr/>
                </a:tc>
              </a:tr>
              <a:tr h="370840">
                <a:tc>
                  <a:txBody>
                    <a:bodyPr/>
                    <a:lstStyle/>
                    <a:p>
                      <a:r>
                        <a:rPr lang="en-GB" noProof="0" smtClean="0"/>
                        <a:t>1993 January</a:t>
                      </a:r>
                      <a:endParaRPr lang="en-GB" noProof="0"/>
                    </a:p>
                  </a:txBody>
                  <a:tcPr/>
                </a:tc>
                <a:tc>
                  <a:txBody>
                    <a:bodyPr/>
                    <a:lstStyle/>
                    <a:p>
                      <a:pPr algn="r"/>
                      <a:r>
                        <a:rPr lang="en-GB" noProof="0" dirty="0" smtClean="0"/>
                        <a:t>63</a:t>
                      </a:r>
                      <a:endParaRPr lang="en-GB" noProof="0" dirty="0"/>
                    </a:p>
                  </a:txBody>
                  <a:tcPr/>
                </a:tc>
                <a:tc>
                  <a:txBody>
                    <a:bodyPr/>
                    <a:lstStyle/>
                    <a:p>
                      <a:pPr algn="r"/>
                      <a:r>
                        <a:rPr lang="en-GB" noProof="0" dirty="0" smtClean="0"/>
                        <a:t>1901</a:t>
                      </a:r>
                      <a:endParaRPr lang="en-GB" noProof="0" dirty="0"/>
                    </a:p>
                  </a:txBody>
                  <a:tcPr/>
                </a:tc>
                <a:tc>
                  <a:txBody>
                    <a:bodyPr/>
                    <a:lstStyle/>
                    <a:p>
                      <a:pPr algn="r"/>
                      <a:r>
                        <a:rPr lang="en-GB" noProof="0" smtClean="0"/>
                        <a:t>303828</a:t>
                      </a:r>
                      <a:endParaRPr lang="en-GB" noProof="0"/>
                    </a:p>
                  </a:txBody>
                  <a:tcPr/>
                </a:tc>
                <a:tc>
                  <a:txBody>
                    <a:bodyPr/>
                    <a:lstStyle/>
                    <a:p>
                      <a:pPr algn="ctr"/>
                      <a:r>
                        <a:rPr lang="en-GB" noProof="0" dirty="0" smtClean="0"/>
                        <a:t>0,63 %</a:t>
                      </a:r>
                      <a:endParaRPr lang="en-GB" noProof="0" dirty="0"/>
                    </a:p>
                  </a:txBody>
                  <a:tcPr/>
                </a:tc>
              </a:tr>
              <a:tr h="370840">
                <a:tc>
                  <a:txBody>
                    <a:bodyPr/>
                    <a:lstStyle/>
                    <a:p>
                      <a:r>
                        <a:rPr lang="en-GB" noProof="0" smtClean="0"/>
                        <a:t>1994 January</a:t>
                      </a:r>
                      <a:endParaRPr lang="en-GB" noProof="0"/>
                    </a:p>
                  </a:txBody>
                  <a:tcPr/>
                </a:tc>
                <a:tc>
                  <a:txBody>
                    <a:bodyPr/>
                    <a:lstStyle/>
                    <a:p>
                      <a:pPr algn="r"/>
                      <a:r>
                        <a:rPr lang="en-GB" noProof="0" smtClean="0"/>
                        <a:t>117</a:t>
                      </a:r>
                      <a:endParaRPr lang="en-GB" noProof="0"/>
                    </a:p>
                  </a:txBody>
                  <a:tcPr/>
                </a:tc>
                <a:tc>
                  <a:txBody>
                    <a:bodyPr/>
                    <a:lstStyle/>
                    <a:p>
                      <a:pPr algn="r"/>
                      <a:r>
                        <a:rPr lang="en-GB" noProof="0" dirty="0" smtClean="0"/>
                        <a:t>3382</a:t>
                      </a:r>
                      <a:endParaRPr lang="en-GB" noProof="0" dirty="0"/>
                    </a:p>
                  </a:txBody>
                  <a:tcPr/>
                </a:tc>
                <a:tc>
                  <a:txBody>
                    <a:bodyPr/>
                    <a:lstStyle/>
                    <a:p>
                      <a:pPr algn="r"/>
                      <a:r>
                        <a:rPr lang="en-GB" noProof="0" dirty="0" smtClean="0"/>
                        <a:t>587135</a:t>
                      </a:r>
                      <a:endParaRPr lang="en-GB" noProof="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noProof="0" dirty="0" smtClean="0"/>
                        <a:t>0,58 %</a:t>
                      </a:r>
                    </a:p>
                  </a:txBody>
                  <a:tcPr/>
                </a:tc>
              </a:tr>
              <a:tr h="370840">
                <a:tc>
                  <a:txBody>
                    <a:bodyPr/>
                    <a:lstStyle/>
                    <a:p>
                      <a:r>
                        <a:rPr lang="en-GB" noProof="0" smtClean="0"/>
                        <a:t>1995 January</a:t>
                      </a:r>
                      <a:endParaRPr lang="en-GB" noProof="0"/>
                    </a:p>
                  </a:txBody>
                  <a:tcPr/>
                </a:tc>
                <a:tc>
                  <a:txBody>
                    <a:bodyPr/>
                    <a:lstStyle/>
                    <a:p>
                      <a:pPr algn="r"/>
                      <a:r>
                        <a:rPr lang="en-GB" noProof="0" smtClean="0"/>
                        <a:t>130</a:t>
                      </a:r>
                      <a:endParaRPr lang="en-GB" noProof="0"/>
                    </a:p>
                  </a:txBody>
                  <a:tcPr/>
                </a:tc>
                <a:tc>
                  <a:txBody>
                    <a:bodyPr/>
                    <a:lstStyle/>
                    <a:p>
                      <a:pPr algn="r"/>
                      <a:r>
                        <a:rPr lang="en-GB" noProof="0" smtClean="0"/>
                        <a:t>5521</a:t>
                      </a:r>
                      <a:endParaRPr lang="en-GB" noProof="0"/>
                    </a:p>
                  </a:txBody>
                  <a:tcPr/>
                </a:tc>
                <a:tc>
                  <a:txBody>
                    <a:bodyPr/>
                    <a:lstStyle/>
                    <a:p>
                      <a:pPr algn="r"/>
                      <a:r>
                        <a:rPr lang="en-GB" noProof="0" dirty="0" smtClean="0"/>
                        <a:t>1106077</a:t>
                      </a:r>
                      <a:endParaRPr lang="en-GB" noProof="0" dirty="0"/>
                    </a:p>
                  </a:txBody>
                  <a:tcPr/>
                </a:tc>
                <a:tc>
                  <a:txBody>
                    <a:bodyPr/>
                    <a:lstStyle/>
                    <a:p>
                      <a:pPr algn="ctr"/>
                      <a:r>
                        <a:rPr lang="en-GB" noProof="0" dirty="0" smtClean="0"/>
                        <a:t>0,50 %</a:t>
                      </a:r>
                      <a:endParaRPr lang="en-GB" noProof="0" dirty="0"/>
                    </a:p>
                  </a:txBody>
                  <a:tcPr/>
                </a:tc>
              </a:tr>
              <a:tr h="370840">
                <a:tc>
                  <a:txBody>
                    <a:bodyPr/>
                    <a:lstStyle/>
                    <a:p>
                      <a:r>
                        <a:rPr lang="en-GB" noProof="0" smtClean="0"/>
                        <a:t>1996 January</a:t>
                      </a:r>
                      <a:endParaRPr lang="en-GB" noProof="0"/>
                    </a:p>
                  </a:txBody>
                  <a:tcPr/>
                </a:tc>
                <a:tc>
                  <a:txBody>
                    <a:bodyPr/>
                    <a:lstStyle/>
                    <a:p>
                      <a:pPr algn="r"/>
                      <a:r>
                        <a:rPr lang="en-GB" noProof="0" smtClean="0"/>
                        <a:t>411</a:t>
                      </a:r>
                      <a:endParaRPr lang="en-GB" noProof="0"/>
                    </a:p>
                  </a:txBody>
                  <a:tcPr/>
                </a:tc>
                <a:tc>
                  <a:txBody>
                    <a:bodyPr/>
                    <a:lstStyle/>
                    <a:p>
                      <a:pPr algn="r"/>
                      <a:r>
                        <a:rPr lang="en-GB" noProof="0" smtClean="0"/>
                        <a:t>12698</a:t>
                      </a:r>
                      <a:endParaRPr lang="en-GB" noProof="0"/>
                    </a:p>
                  </a:txBody>
                  <a:tcPr/>
                </a:tc>
                <a:tc>
                  <a:txBody>
                    <a:bodyPr/>
                    <a:lstStyle/>
                    <a:p>
                      <a:pPr algn="r"/>
                      <a:r>
                        <a:rPr lang="en-GB" noProof="0" smtClean="0"/>
                        <a:t>2284750</a:t>
                      </a:r>
                      <a:endParaRPr lang="en-GB" noProof="0"/>
                    </a:p>
                  </a:txBody>
                  <a:tcPr/>
                </a:tc>
                <a:tc>
                  <a:txBody>
                    <a:bodyPr/>
                    <a:lstStyle/>
                    <a:p>
                      <a:pPr algn="ctr"/>
                      <a:r>
                        <a:rPr lang="en-GB" noProof="0" dirty="0" smtClean="0"/>
                        <a:t>0,56 %</a:t>
                      </a:r>
                      <a:endParaRPr lang="en-GB" noProof="0" dirty="0"/>
                    </a:p>
                  </a:txBody>
                  <a:tcPr/>
                </a:tc>
              </a:tr>
              <a:tr h="370840">
                <a:tc>
                  <a:txBody>
                    <a:bodyPr/>
                    <a:lstStyle/>
                    <a:p>
                      <a:r>
                        <a:rPr lang="en-GB" noProof="0" smtClean="0"/>
                        <a:t>1996</a:t>
                      </a:r>
                      <a:r>
                        <a:rPr lang="en-GB" baseline="0" noProof="0" smtClean="0"/>
                        <a:t> July</a:t>
                      </a:r>
                      <a:endParaRPr lang="en-GB" noProof="0"/>
                    </a:p>
                  </a:txBody>
                  <a:tcPr/>
                </a:tc>
                <a:tc>
                  <a:txBody>
                    <a:bodyPr/>
                    <a:lstStyle/>
                    <a:p>
                      <a:pPr algn="r"/>
                      <a:r>
                        <a:rPr lang="en-GB" noProof="0" smtClean="0"/>
                        <a:t>512</a:t>
                      </a:r>
                      <a:endParaRPr lang="en-GB" noProof="0"/>
                    </a:p>
                  </a:txBody>
                  <a:tcPr/>
                </a:tc>
                <a:tc>
                  <a:txBody>
                    <a:bodyPr/>
                    <a:lstStyle/>
                    <a:p>
                      <a:pPr algn="r"/>
                      <a:r>
                        <a:rPr lang="en-GB" noProof="0" smtClean="0"/>
                        <a:t>15776</a:t>
                      </a:r>
                      <a:endParaRPr lang="en-GB" noProof="0"/>
                    </a:p>
                  </a:txBody>
                  <a:tcPr/>
                </a:tc>
                <a:tc>
                  <a:txBody>
                    <a:bodyPr/>
                    <a:lstStyle/>
                    <a:p>
                      <a:pPr algn="r"/>
                      <a:r>
                        <a:rPr lang="en-GB" noProof="0" smtClean="0"/>
                        <a:t>3017784</a:t>
                      </a:r>
                      <a:endParaRPr lang="en-GB" noProof="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noProof="0" dirty="0" smtClean="0"/>
                        <a:t>0,52 %</a:t>
                      </a:r>
                    </a:p>
                  </a:txBody>
                  <a:tcPr/>
                </a:tc>
              </a:tr>
            </a:tbl>
          </a:graphicData>
        </a:graphic>
      </p:graphicFrame>
      <p:sp>
        <p:nvSpPr>
          <p:cNvPr id="6" name="Rectangle 5"/>
          <p:cNvSpPr/>
          <p:nvPr/>
        </p:nvSpPr>
        <p:spPr>
          <a:xfrm>
            <a:off x="457199" y="5420930"/>
            <a:ext cx="8420025" cy="923330"/>
          </a:xfrm>
          <a:prstGeom prst="rect">
            <a:avLst/>
          </a:prstGeom>
        </p:spPr>
        <p:txBody>
          <a:bodyPr wrap="square">
            <a:spAutoFit/>
          </a:bodyPr>
          <a:lstStyle/>
          <a:p>
            <a:endParaRPr lang="pt-PT" b="1" dirty="0" smtClean="0"/>
          </a:p>
          <a:p>
            <a:r>
              <a:rPr lang="pt-PT" b="1" dirty="0" err="1" smtClean="0"/>
              <a:t>In</a:t>
            </a:r>
            <a:r>
              <a:rPr lang="pt-PT" b="1" dirty="0" smtClean="0"/>
              <a:t> José </a:t>
            </a:r>
            <a:r>
              <a:rPr lang="pt-PT" b="1" dirty="0" err="1" smtClean="0"/>
              <a:t>Legatheaux</a:t>
            </a:r>
            <a:r>
              <a:rPr lang="pt-PT" b="1" dirty="0" smtClean="0"/>
              <a:t> Martins, “Evolução Tecnológica da Internet em Portugal,” </a:t>
            </a:r>
            <a:r>
              <a:rPr lang="pt-PT" b="1" dirty="0" err="1" smtClean="0"/>
              <a:t>Ingenium</a:t>
            </a:r>
            <a:r>
              <a:rPr lang="pt-PT" b="1" dirty="0" smtClean="0"/>
              <a:t> – Revista da Ordem dos Engenheiros, 2ª Série, N.º 17, Maio 1997, </a:t>
            </a:r>
            <a:r>
              <a:rPr lang="pt-PT" b="1" dirty="0" err="1" smtClean="0"/>
              <a:t>pp.s</a:t>
            </a:r>
            <a:r>
              <a:rPr lang="pt-PT" b="1" dirty="0" smtClean="0"/>
              <a:t> 70 - 78</a:t>
            </a:r>
            <a:endParaRPr lang="pt-PT" b="1"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1" name="Slide Number Placeholder 3"/>
          <p:cNvSpPr>
            <a:spLocks noGrp="1"/>
          </p:cNvSpPr>
          <p:nvPr>
            <p:ph type="sldNum" sz="quarter" idx="10"/>
          </p:nvPr>
        </p:nvSpPr>
        <p:spPr>
          <a:noFill/>
        </p:spPr>
        <p:txBody>
          <a:bodyPr/>
          <a:lstStyle/>
          <a:p>
            <a:fld id="{54479290-7F99-074E-9D9B-9280B0C0955F}" type="slidenum">
              <a:rPr lang="en-US" smtClean="0"/>
              <a:pPr/>
              <a:t>21</a:t>
            </a:fld>
            <a:endParaRPr lang="en-US" smtClean="0"/>
          </a:p>
        </p:txBody>
      </p:sp>
      <p:sp>
        <p:nvSpPr>
          <p:cNvPr id="48132" name="Rectangle 2"/>
          <p:cNvSpPr>
            <a:spLocks noGrp="1" noChangeArrowheads="1"/>
          </p:cNvSpPr>
          <p:nvPr>
            <p:ph type="title"/>
          </p:nvPr>
        </p:nvSpPr>
        <p:spPr>
          <a:xfrm>
            <a:off x="457200" y="274638"/>
            <a:ext cx="8229600" cy="944562"/>
          </a:xfrm>
        </p:spPr>
        <p:txBody>
          <a:bodyPr>
            <a:normAutofit/>
          </a:bodyPr>
          <a:lstStyle/>
          <a:p>
            <a:r>
              <a:rPr lang="en-GB" sz="4000" b="1" dirty="0" smtClean="0">
                <a:solidFill>
                  <a:srgbClr val="0000FF"/>
                </a:solidFill>
              </a:rPr>
              <a:t>Internet — The Stupid Network</a:t>
            </a:r>
            <a:endParaRPr lang="en-GB" sz="4000" b="1" dirty="0">
              <a:solidFill>
                <a:srgbClr val="0000FF"/>
              </a:solidFill>
            </a:endParaRPr>
          </a:p>
        </p:txBody>
      </p:sp>
      <p:sp>
        <p:nvSpPr>
          <p:cNvPr id="48133" name="Rectangle 3"/>
          <p:cNvSpPr>
            <a:spLocks noGrp="1" noChangeArrowheads="1"/>
          </p:cNvSpPr>
          <p:nvPr>
            <p:ph type="body" idx="1"/>
          </p:nvPr>
        </p:nvSpPr>
        <p:spPr>
          <a:xfrm>
            <a:off x="304800" y="1373188"/>
            <a:ext cx="8610600" cy="3362325"/>
          </a:xfrm>
        </p:spPr>
        <p:txBody>
          <a:bodyPr>
            <a:normAutofit/>
          </a:bodyPr>
          <a:lstStyle/>
          <a:p>
            <a:pPr>
              <a:lnSpc>
                <a:spcPct val="90000"/>
              </a:lnSpc>
            </a:pPr>
            <a:r>
              <a:rPr lang="en-GB" sz="2800" b="1" dirty="0" smtClean="0">
                <a:solidFill>
                  <a:srgbClr val="000000"/>
                </a:solidFill>
              </a:rPr>
              <a:t>Packet switching</a:t>
            </a:r>
          </a:p>
          <a:p>
            <a:pPr lvl="1">
              <a:lnSpc>
                <a:spcPct val="90000"/>
              </a:lnSpc>
            </a:pPr>
            <a:r>
              <a:rPr lang="en-GB" sz="2400" dirty="0" smtClean="0"/>
              <a:t>Messages are divided in small pieces — data packets</a:t>
            </a:r>
          </a:p>
          <a:p>
            <a:pPr lvl="1">
              <a:lnSpc>
                <a:spcPct val="90000"/>
              </a:lnSpc>
            </a:pPr>
            <a:r>
              <a:rPr lang="en-GB" sz="2400" dirty="0" smtClean="0"/>
              <a:t>Packet headers have source and destination addresses</a:t>
            </a:r>
          </a:p>
          <a:p>
            <a:pPr>
              <a:lnSpc>
                <a:spcPct val="90000"/>
              </a:lnSpc>
            </a:pPr>
            <a:r>
              <a:rPr lang="en-GB" sz="2800" b="1" dirty="0" smtClean="0">
                <a:solidFill>
                  <a:srgbClr val="000000"/>
                </a:solidFill>
              </a:rPr>
              <a:t>Packets are transported by best effort</a:t>
            </a:r>
          </a:p>
          <a:p>
            <a:pPr lvl="1">
              <a:lnSpc>
                <a:spcPct val="90000"/>
              </a:lnSpc>
            </a:pPr>
            <a:r>
              <a:rPr lang="en-GB" sz="2400" dirty="0" smtClean="0"/>
              <a:t>Packets can be lost by the network</a:t>
            </a:r>
          </a:p>
          <a:p>
            <a:pPr lvl="1">
              <a:lnSpc>
                <a:spcPct val="90000"/>
              </a:lnSpc>
            </a:pPr>
            <a:r>
              <a:rPr lang="en-GB" sz="2400" dirty="0" smtClean="0"/>
              <a:t>Packets can be corrupted</a:t>
            </a:r>
          </a:p>
          <a:p>
            <a:pPr lvl="1">
              <a:lnSpc>
                <a:spcPct val="90000"/>
              </a:lnSpc>
            </a:pPr>
            <a:r>
              <a:rPr lang="en-GB" sz="2400" dirty="0" smtClean="0"/>
              <a:t>Packets can be delivered out of order</a:t>
            </a:r>
            <a:endParaRPr lang="en-GB" sz="2400" dirty="0"/>
          </a:p>
        </p:txBody>
      </p:sp>
      <p:pic>
        <p:nvPicPr>
          <p:cNvPr id="48134" name="Picture 4" descr="j0285750"/>
          <p:cNvPicPr>
            <a:picLocks noGrp="1" noChangeAspect="1" noChangeArrowheads="1"/>
          </p:cNvPicPr>
          <p:nvPr>
            <p:ph sz="quarter" idx="4294967295"/>
          </p:nvPr>
        </p:nvPicPr>
        <mc:AlternateContent>
          <mc:Choice xmlns:ma="http://schemas.microsoft.com/office/mac/drawingml/2008/main" Requires="ma">
            <p:blipFill>
              <a:blip r:embed="rId4"/>
              <a:srcRect/>
              <a:stretch>
                <a:fillRect/>
              </a:stretch>
            </p:blipFill>
          </mc:Choice>
          <mc:Fallback>
            <p:blipFill>
              <a:blip r:embed="rId5"/>
              <a:srcRect/>
              <a:stretch>
                <a:fillRect/>
              </a:stretch>
            </p:blipFill>
          </mc:Fallback>
        </mc:AlternateContent>
        <p:spPr>
          <a:xfrm>
            <a:off x="7413625" y="5302250"/>
            <a:ext cx="1730375" cy="1062038"/>
          </a:xfrm>
        </p:spPr>
      </p:pic>
      <p:graphicFrame>
        <p:nvGraphicFramePr>
          <p:cNvPr id="48130" name="Object 2"/>
          <p:cNvGraphicFramePr>
            <a:graphicFrameLocks noChangeAspect="1"/>
          </p:cNvGraphicFramePr>
          <p:nvPr/>
        </p:nvGraphicFramePr>
        <p:xfrm>
          <a:off x="2724150" y="4837113"/>
          <a:ext cx="3608388" cy="2062162"/>
        </p:xfrm>
        <a:graphic>
          <a:graphicData uri="http://schemas.openxmlformats.org/presentationml/2006/ole">
            <p:oleObj spid="_x0000_s130050" name="Photo Editor Photo" r:id="rId6" imgW="1905266" imgH="1390844" progId="">
              <p:embed/>
            </p:oleObj>
          </a:graphicData>
        </a:graphic>
      </p:graphicFrame>
      <p:sp>
        <p:nvSpPr>
          <p:cNvPr id="48135" name="Line 6"/>
          <p:cNvSpPr>
            <a:spLocks noChangeShapeType="1"/>
          </p:cNvSpPr>
          <p:nvPr/>
        </p:nvSpPr>
        <p:spPr bwMode="auto">
          <a:xfrm flipV="1">
            <a:off x="1714500" y="5959475"/>
            <a:ext cx="1344613" cy="15875"/>
          </a:xfrm>
          <a:prstGeom prst="line">
            <a:avLst/>
          </a:prstGeom>
          <a:noFill/>
          <a:ln w="38100">
            <a:solidFill>
              <a:schemeClr val="tx1"/>
            </a:solidFill>
            <a:round/>
            <a:headEnd/>
            <a:tailEnd type="triangle" w="med" len="med"/>
          </a:ln>
        </p:spPr>
        <p:txBody>
          <a:bodyPr>
            <a:prstTxWarp prst="textNoShape">
              <a:avLst/>
            </a:prstTxWarp>
          </a:bodyPr>
          <a:lstStyle/>
          <a:p>
            <a:endParaRPr lang="pt-PT"/>
          </a:p>
        </p:txBody>
      </p:sp>
      <p:sp>
        <p:nvSpPr>
          <p:cNvPr id="48136" name="Line 7"/>
          <p:cNvSpPr>
            <a:spLocks noChangeShapeType="1"/>
          </p:cNvSpPr>
          <p:nvPr/>
        </p:nvSpPr>
        <p:spPr bwMode="auto">
          <a:xfrm flipV="1">
            <a:off x="6122988" y="5811838"/>
            <a:ext cx="1095375" cy="0"/>
          </a:xfrm>
          <a:prstGeom prst="line">
            <a:avLst/>
          </a:prstGeom>
          <a:noFill/>
          <a:ln w="38100">
            <a:solidFill>
              <a:schemeClr val="tx1"/>
            </a:solidFill>
            <a:round/>
            <a:headEnd/>
            <a:tailEnd type="triangle" w="med" len="med"/>
          </a:ln>
        </p:spPr>
        <p:txBody>
          <a:bodyPr>
            <a:prstTxWarp prst="textNoShape">
              <a:avLst/>
            </a:prstTxWarp>
          </a:bodyPr>
          <a:lstStyle/>
          <a:p>
            <a:endParaRPr lang="pt-PT"/>
          </a:p>
        </p:txBody>
      </p:sp>
      <p:sp>
        <p:nvSpPr>
          <p:cNvPr id="48137" name="Text Box 8"/>
          <p:cNvSpPr txBox="1">
            <a:spLocks noChangeArrowheads="1"/>
          </p:cNvSpPr>
          <p:nvPr/>
        </p:nvSpPr>
        <p:spPr bwMode="auto">
          <a:xfrm>
            <a:off x="0" y="4652963"/>
            <a:ext cx="979488" cy="457200"/>
          </a:xfrm>
          <a:prstGeom prst="rect">
            <a:avLst/>
          </a:prstGeom>
          <a:noFill/>
          <a:ln w="9525">
            <a:noFill/>
            <a:miter lim="800000"/>
            <a:headEnd/>
            <a:tailEnd/>
          </a:ln>
        </p:spPr>
        <p:txBody>
          <a:bodyPr wrap="none">
            <a:prstTxWarp prst="textNoShape">
              <a:avLst/>
            </a:prstTxWarp>
            <a:spAutoFit/>
          </a:bodyPr>
          <a:lstStyle/>
          <a:p>
            <a:pPr algn="l"/>
            <a:r>
              <a:rPr lang="en-US" sz="2400" b="0">
                <a:latin typeface="Times New Roman" charset="0"/>
              </a:rPr>
              <a:t>source</a:t>
            </a:r>
          </a:p>
        </p:txBody>
      </p:sp>
      <p:sp>
        <p:nvSpPr>
          <p:cNvPr id="48138" name="Text Box 9"/>
          <p:cNvSpPr txBox="1">
            <a:spLocks noChangeArrowheads="1"/>
          </p:cNvSpPr>
          <p:nvPr/>
        </p:nvSpPr>
        <p:spPr bwMode="auto">
          <a:xfrm>
            <a:off x="7224713" y="4735513"/>
            <a:ext cx="1522412" cy="457200"/>
          </a:xfrm>
          <a:prstGeom prst="rect">
            <a:avLst/>
          </a:prstGeom>
          <a:noFill/>
          <a:ln w="9525">
            <a:noFill/>
            <a:miter lim="800000"/>
            <a:headEnd/>
            <a:tailEnd/>
          </a:ln>
        </p:spPr>
        <p:txBody>
          <a:bodyPr wrap="none">
            <a:prstTxWarp prst="textNoShape">
              <a:avLst/>
            </a:prstTxWarp>
            <a:spAutoFit/>
          </a:bodyPr>
          <a:lstStyle/>
          <a:p>
            <a:pPr algn="l"/>
            <a:r>
              <a:rPr lang="en-US" sz="2400" b="0">
                <a:latin typeface="Times New Roman" charset="0"/>
              </a:rPr>
              <a:t>destination</a:t>
            </a:r>
          </a:p>
        </p:txBody>
      </p:sp>
      <p:pic>
        <p:nvPicPr>
          <p:cNvPr id="48139" name="Picture 10" descr="MCj02957280000[1]"/>
          <p:cNvPicPr>
            <a:picLocks noGrp="1" noChangeAspect="1" noChangeArrowheads="1"/>
          </p:cNvPicPr>
          <p:nvPr>
            <p:ph sz="quarter" idx="4294967295"/>
          </p:nvPr>
        </p:nvPicPr>
        <mc:AlternateContent>
          <mc:Choice xmlns:ma="http://schemas.microsoft.com/office/mac/drawingml/2008/main" Requires="ma">
            <p:blipFill>
              <a:blip r:embed="rId7"/>
              <a:srcRect/>
              <a:stretch>
                <a:fillRect/>
              </a:stretch>
            </p:blipFill>
          </mc:Choice>
          <mc:Fallback>
            <p:blipFill>
              <a:blip r:embed="rId8"/>
              <a:srcRect/>
              <a:stretch>
                <a:fillRect/>
              </a:stretch>
            </p:blipFill>
          </mc:Fallback>
        </mc:AlternateContent>
        <p:spPr>
          <a:xfrm>
            <a:off x="0" y="5084763"/>
            <a:ext cx="1928813" cy="1630362"/>
          </a:xfrm>
        </p:spPr>
      </p:pic>
      <p:sp>
        <p:nvSpPr>
          <p:cNvPr id="48140" name="Text Box 11"/>
          <p:cNvSpPr txBox="1">
            <a:spLocks noChangeArrowheads="1"/>
          </p:cNvSpPr>
          <p:nvPr/>
        </p:nvSpPr>
        <p:spPr bwMode="auto">
          <a:xfrm>
            <a:off x="3521075" y="5527675"/>
            <a:ext cx="1890713" cy="519113"/>
          </a:xfrm>
          <a:prstGeom prst="rect">
            <a:avLst/>
          </a:prstGeom>
          <a:noFill/>
          <a:ln w="38100">
            <a:noFill/>
            <a:miter lim="800000"/>
            <a:headEnd/>
            <a:tailEnd/>
          </a:ln>
        </p:spPr>
        <p:txBody>
          <a:bodyPr wrap="none">
            <a:prstTxWarp prst="textNoShape">
              <a:avLst/>
            </a:prstTxWarp>
            <a:spAutoFit/>
          </a:bodyPr>
          <a:lstStyle/>
          <a:p>
            <a:r>
              <a:rPr lang="en-US" sz="2800" b="0">
                <a:latin typeface="Tahoma" charset="0"/>
              </a:rPr>
              <a:t>IP network</a:t>
            </a:r>
          </a:p>
        </p:txBody>
      </p:sp>
      <p:grpSp>
        <p:nvGrpSpPr>
          <p:cNvPr id="2" name="Group 12"/>
          <p:cNvGrpSpPr>
            <a:grpSpLocks/>
          </p:cNvGrpSpPr>
          <p:nvPr/>
        </p:nvGrpSpPr>
        <p:grpSpPr bwMode="auto">
          <a:xfrm>
            <a:off x="2089150" y="5421313"/>
            <a:ext cx="327025" cy="457200"/>
            <a:chOff x="4505" y="1615"/>
            <a:chExt cx="206" cy="288"/>
          </a:xfrm>
        </p:grpSpPr>
        <p:sp>
          <p:nvSpPr>
            <p:cNvPr id="48148" name="Rectangle 13"/>
            <p:cNvSpPr>
              <a:spLocks noChangeArrowheads="1"/>
            </p:cNvSpPr>
            <p:nvPr/>
          </p:nvSpPr>
          <p:spPr bwMode="auto">
            <a:xfrm>
              <a:off x="4506" y="1615"/>
              <a:ext cx="205" cy="288"/>
            </a:xfrm>
            <a:prstGeom prst="rect">
              <a:avLst/>
            </a:prstGeom>
            <a:solidFill>
              <a:schemeClr val="bg2"/>
            </a:solidFill>
            <a:ln w="38100">
              <a:solidFill>
                <a:schemeClr val="bg2"/>
              </a:solidFill>
              <a:miter lim="800000"/>
              <a:headEnd/>
              <a:tailEnd/>
            </a:ln>
          </p:spPr>
          <p:txBody>
            <a:bodyPr wrap="none" anchor="ctr">
              <a:prstTxWarp prst="textNoShape">
                <a:avLst/>
              </a:prstTxWarp>
            </a:bodyPr>
            <a:lstStyle/>
            <a:p>
              <a:endParaRPr lang="pt-PT"/>
            </a:p>
          </p:txBody>
        </p:sp>
        <p:sp>
          <p:nvSpPr>
            <p:cNvPr id="48149" name="Rectangle 14"/>
            <p:cNvSpPr>
              <a:spLocks noChangeArrowheads="1"/>
            </p:cNvSpPr>
            <p:nvPr/>
          </p:nvSpPr>
          <p:spPr bwMode="auto">
            <a:xfrm>
              <a:off x="4505" y="1615"/>
              <a:ext cx="205" cy="56"/>
            </a:xfrm>
            <a:prstGeom prst="rect">
              <a:avLst/>
            </a:prstGeom>
            <a:solidFill>
              <a:schemeClr val="accent2"/>
            </a:solidFill>
            <a:ln w="38100">
              <a:solidFill>
                <a:schemeClr val="accent2"/>
              </a:solidFill>
              <a:miter lim="800000"/>
              <a:headEnd/>
              <a:tailEnd/>
            </a:ln>
          </p:spPr>
          <p:txBody>
            <a:bodyPr wrap="none" anchor="ctr">
              <a:prstTxWarp prst="textNoShape">
                <a:avLst/>
              </a:prstTxWarp>
            </a:bodyPr>
            <a:lstStyle/>
            <a:p>
              <a:endParaRPr lang="pt-PT"/>
            </a:p>
          </p:txBody>
        </p:sp>
      </p:grpSp>
      <p:grpSp>
        <p:nvGrpSpPr>
          <p:cNvPr id="3" name="Group 15"/>
          <p:cNvGrpSpPr>
            <a:grpSpLocks/>
          </p:cNvGrpSpPr>
          <p:nvPr/>
        </p:nvGrpSpPr>
        <p:grpSpPr bwMode="auto">
          <a:xfrm>
            <a:off x="2584450" y="5426075"/>
            <a:ext cx="327025" cy="457200"/>
            <a:chOff x="4505" y="1615"/>
            <a:chExt cx="206" cy="288"/>
          </a:xfrm>
        </p:grpSpPr>
        <p:sp>
          <p:nvSpPr>
            <p:cNvPr id="48146" name="Rectangle 16"/>
            <p:cNvSpPr>
              <a:spLocks noChangeArrowheads="1"/>
            </p:cNvSpPr>
            <p:nvPr/>
          </p:nvSpPr>
          <p:spPr bwMode="auto">
            <a:xfrm>
              <a:off x="4506" y="1615"/>
              <a:ext cx="205" cy="288"/>
            </a:xfrm>
            <a:prstGeom prst="rect">
              <a:avLst/>
            </a:prstGeom>
            <a:solidFill>
              <a:schemeClr val="bg2"/>
            </a:solidFill>
            <a:ln w="38100">
              <a:solidFill>
                <a:schemeClr val="bg2"/>
              </a:solidFill>
              <a:miter lim="800000"/>
              <a:headEnd/>
              <a:tailEnd/>
            </a:ln>
          </p:spPr>
          <p:txBody>
            <a:bodyPr wrap="none" anchor="ctr">
              <a:prstTxWarp prst="textNoShape">
                <a:avLst/>
              </a:prstTxWarp>
            </a:bodyPr>
            <a:lstStyle/>
            <a:p>
              <a:endParaRPr lang="pt-PT"/>
            </a:p>
          </p:txBody>
        </p:sp>
        <p:sp>
          <p:nvSpPr>
            <p:cNvPr id="48147" name="Rectangle 17"/>
            <p:cNvSpPr>
              <a:spLocks noChangeArrowheads="1"/>
            </p:cNvSpPr>
            <p:nvPr/>
          </p:nvSpPr>
          <p:spPr bwMode="auto">
            <a:xfrm>
              <a:off x="4505" y="1615"/>
              <a:ext cx="205" cy="56"/>
            </a:xfrm>
            <a:prstGeom prst="rect">
              <a:avLst/>
            </a:prstGeom>
            <a:solidFill>
              <a:schemeClr val="accent2"/>
            </a:solidFill>
            <a:ln w="38100">
              <a:solidFill>
                <a:schemeClr val="accent2"/>
              </a:solidFill>
              <a:miter lim="800000"/>
              <a:headEnd/>
              <a:tailEnd/>
            </a:ln>
          </p:spPr>
          <p:txBody>
            <a:bodyPr wrap="none" anchor="ctr">
              <a:prstTxWarp prst="textNoShape">
                <a:avLst/>
              </a:prstTxWarp>
            </a:bodyPr>
            <a:lstStyle/>
            <a:p>
              <a:endParaRPr lang="pt-PT"/>
            </a:p>
          </p:txBody>
        </p:sp>
      </p:grpSp>
      <p:grpSp>
        <p:nvGrpSpPr>
          <p:cNvPr id="4" name="Group 18"/>
          <p:cNvGrpSpPr>
            <a:grpSpLocks/>
          </p:cNvGrpSpPr>
          <p:nvPr/>
        </p:nvGrpSpPr>
        <p:grpSpPr bwMode="auto">
          <a:xfrm>
            <a:off x="6438900" y="5280025"/>
            <a:ext cx="327025" cy="457200"/>
            <a:chOff x="4505" y="1615"/>
            <a:chExt cx="206" cy="288"/>
          </a:xfrm>
        </p:grpSpPr>
        <p:sp>
          <p:nvSpPr>
            <p:cNvPr id="48144" name="Rectangle 19"/>
            <p:cNvSpPr>
              <a:spLocks noChangeArrowheads="1"/>
            </p:cNvSpPr>
            <p:nvPr/>
          </p:nvSpPr>
          <p:spPr bwMode="auto">
            <a:xfrm>
              <a:off x="4506" y="1615"/>
              <a:ext cx="205" cy="288"/>
            </a:xfrm>
            <a:prstGeom prst="rect">
              <a:avLst/>
            </a:prstGeom>
            <a:solidFill>
              <a:schemeClr val="bg2"/>
            </a:solidFill>
            <a:ln w="38100">
              <a:solidFill>
                <a:schemeClr val="bg2"/>
              </a:solidFill>
              <a:miter lim="800000"/>
              <a:headEnd/>
              <a:tailEnd/>
            </a:ln>
          </p:spPr>
          <p:txBody>
            <a:bodyPr wrap="none" anchor="ctr">
              <a:prstTxWarp prst="textNoShape">
                <a:avLst/>
              </a:prstTxWarp>
            </a:bodyPr>
            <a:lstStyle/>
            <a:p>
              <a:endParaRPr lang="pt-PT"/>
            </a:p>
          </p:txBody>
        </p:sp>
        <p:sp>
          <p:nvSpPr>
            <p:cNvPr id="48145" name="Rectangle 20"/>
            <p:cNvSpPr>
              <a:spLocks noChangeArrowheads="1"/>
            </p:cNvSpPr>
            <p:nvPr/>
          </p:nvSpPr>
          <p:spPr bwMode="auto">
            <a:xfrm>
              <a:off x="4505" y="1615"/>
              <a:ext cx="205" cy="56"/>
            </a:xfrm>
            <a:prstGeom prst="rect">
              <a:avLst/>
            </a:prstGeom>
            <a:solidFill>
              <a:schemeClr val="accent2"/>
            </a:solidFill>
            <a:ln w="38100">
              <a:solidFill>
                <a:schemeClr val="accent2"/>
              </a:solidFill>
              <a:miter lim="800000"/>
              <a:headEnd/>
              <a:tailEnd/>
            </a:ln>
          </p:spPr>
          <p:txBody>
            <a:bodyPr wrap="none" anchor="ctr">
              <a:prstTxWarp prst="textNoShape">
                <a:avLst/>
              </a:prstTxWarp>
            </a:bodyPr>
            <a:lstStyle/>
            <a:p>
              <a:endParaRPr lang="pt-PT"/>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normAutofit/>
          </a:bodyPr>
          <a:lstStyle/>
          <a:p>
            <a:r>
              <a:rPr lang="en-GB" sz="4800" b="1" dirty="0" smtClean="0">
                <a:solidFill>
                  <a:srgbClr val="0000FF"/>
                </a:solidFill>
              </a:rPr>
              <a:t>Why a Stupid Network ?</a:t>
            </a:r>
            <a:endParaRPr lang="en-GB" sz="4800" b="1" dirty="0">
              <a:solidFill>
                <a:srgbClr val="0000FF"/>
              </a:solidFill>
            </a:endParaRPr>
          </a:p>
        </p:txBody>
      </p:sp>
      <p:sp>
        <p:nvSpPr>
          <p:cNvPr id="41989" name="Line 4"/>
          <p:cNvSpPr>
            <a:spLocks noChangeShapeType="1"/>
          </p:cNvSpPr>
          <p:nvPr/>
        </p:nvSpPr>
        <p:spPr bwMode="auto">
          <a:xfrm flipH="1">
            <a:off x="3110706" y="2909084"/>
            <a:ext cx="381000" cy="455613"/>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0" name="Line 5"/>
          <p:cNvSpPr>
            <a:spLocks noChangeShapeType="1"/>
          </p:cNvSpPr>
          <p:nvPr/>
        </p:nvSpPr>
        <p:spPr bwMode="auto">
          <a:xfrm flipH="1">
            <a:off x="3491706" y="3593297"/>
            <a:ext cx="304800" cy="531812"/>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1" name="Line 6"/>
          <p:cNvSpPr>
            <a:spLocks noChangeShapeType="1"/>
          </p:cNvSpPr>
          <p:nvPr/>
        </p:nvSpPr>
        <p:spPr bwMode="auto">
          <a:xfrm flipH="1">
            <a:off x="6079331" y="3061484"/>
            <a:ext cx="455612" cy="379413"/>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2" name="Line 7"/>
          <p:cNvSpPr>
            <a:spLocks noChangeShapeType="1"/>
          </p:cNvSpPr>
          <p:nvPr/>
        </p:nvSpPr>
        <p:spPr bwMode="auto">
          <a:xfrm>
            <a:off x="7041356" y="3875872"/>
            <a:ext cx="781050" cy="144462"/>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3" name="Line 8"/>
          <p:cNvSpPr>
            <a:spLocks noChangeShapeType="1"/>
          </p:cNvSpPr>
          <p:nvPr/>
        </p:nvSpPr>
        <p:spPr bwMode="auto">
          <a:xfrm flipV="1">
            <a:off x="7282656" y="3293259"/>
            <a:ext cx="623887" cy="179388"/>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4" name="Line 9"/>
          <p:cNvSpPr>
            <a:spLocks noChangeShapeType="1"/>
          </p:cNvSpPr>
          <p:nvPr/>
        </p:nvSpPr>
        <p:spPr bwMode="auto">
          <a:xfrm>
            <a:off x="7204868" y="3472647"/>
            <a:ext cx="809625" cy="158750"/>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5" name="Line 10"/>
          <p:cNvSpPr>
            <a:spLocks noChangeShapeType="1"/>
          </p:cNvSpPr>
          <p:nvPr/>
        </p:nvSpPr>
        <p:spPr bwMode="auto">
          <a:xfrm>
            <a:off x="3825081" y="3607584"/>
            <a:ext cx="542925" cy="468313"/>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6" name="Line 11"/>
          <p:cNvSpPr>
            <a:spLocks noChangeShapeType="1"/>
          </p:cNvSpPr>
          <p:nvPr/>
        </p:nvSpPr>
        <p:spPr bwMode="auto">
          <a:xfrm flipH="1">
            <a:off x="3890168" y="3598059"/>
            <a:ext cx="1055688" cy="0"/>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7" name="Line 12"/>
          <p:cNvSpPr>
            <a:spLocks noChangeShapeType="1"/>
          </p:cNvSpPr>
          <p:nvPr/>
        </p:nvSpPr>
        <p:spPr bwMode="auto">
          <a:xfrm flipH="1">
            <a:off x="4368006" y="3607584"/>
            <a:ext cx="655637" cy="468313"/>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8" name="Line 13"/>
          <p:cNvSpPr>
            <a:spLocks noChangeShapeType="1"/>
          </p:cNvSpPr>
          <p:nvPr/>
        </p:nvSpPr>
        <p:spPr bwMode="auto">
          <a:xfrm flipV="1">
            <a:off x="4385468" y="3464709"/>
            <a:ext cx="1735138" cy="630238"/>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1999" name="Line 14"/>
          <p:cNvSpPr>
            <a:spLocks noChangeShapeType="1"/>
          </p:cNvSpPr>
          <p:nvPr/>
        </p:nvSpPr>
        <p:spPr bwMode="auto">
          <a:xfrm>
            <a:off x="6163468" y="3464709"/>
            <a:ext cx="1025525" cy="0"/>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0" name="Line 15"/>
          <p:cNvSpPr>
            <a:spLocks noChangeShapeType="1"/>
          </p:cNvSpPr>
          <p:nvPr/>
        </p:nvSpPr>
        <p:spPr bwMode="auto">
          <a:xfrm>
            <a:off x="6163468" y="3472647"/>
            <a:ext cx="863600" cy="390525"/>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1" name="Line 16"/>
          <p:cNvSpPr>
            <a:spLocks noChangeShapeType="1"/>
          </p:cNvSpPr>
          <p:nvPr/>
        </p:nvSpPr>
        <p:spPr bwMode="auto">
          <a:xfrm flipV="1">
            <a:off x="6163468" y="3456772"/>
            <a:ext cx="1025525" cy="588962"/>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2" name="Line 17"/>
          <p:cNvSpPr>
            <a:spLocks noChangeShapeType="1"/>
          </p:cNvSpPr>
          <p:nvPr/>
        </p:nvSpPr>
        <p:spPr bwMode="auto">
          <a:xfrm flipV="1">
            <a:off x="6238081" y="3859997"/>
            <a:ext cx="709612" cy="180975"/>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3" name="Line 18"/>
          <p:cNvSpPr>
            <a:spLocks noChangeShapeType="1"/>
          </p:cNvSpPr>
          <p:nvPr/>
        </p:nvSpPr>
        <p:spPr bwMode="auto">
          <a:xfrm flipH="1">
            <a:off x="3085306" y="2966234"/>
            <a:ext cx="1468437" cy="420688"/>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4" name="Line 19"/>
          <p:cNvSpPr>
            <a:spLocks noChangeShapeType="1"/>
          </p:cNvSpPr>
          <p:nvPr/>
        </p:nvSpPr>
        <p:spPr bwMode="auto">
          <a:xfrm>
            <a:off x="1540668" y="3180547"/>
            <a:ext cx="304800" cy="225425"/>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5" name="Line 20"/>
          <p:cNvSpPr>
            <a:spLocks noChangeShapeType="1"/>
          </p:cNvSpPr>
          <p:nvPr/>
        </p:nvSpPr>
        <p:spPr bwMode="auto">
          <a:xfrm flipH="1">
            <a:off x="1494631" y="3420259"/>
            <a:ext cx="447675" cy="477838"/>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6" name="Line 21"/>
          <p:cNvSpPr>
            <a:spLocks noChangeShapeType="1"/>
          </p:cNvSpPr>
          <p:nvPr/>
        </p:nvSpPr>
        <p:spPr bwMode="auto">
          <a:xfrm>
            <a:off x="5622131" y="3128159"/>
            <a:ext cx="598487" cy="328613"/>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7" name="Line 22"/>
          <p:cNvSpPr>
            <a:spLocks noChangeShapeType="1"/>
          </p:cNvSpPr>
          <p:nvPr/>
        </p:nvSpPr>
        <p:spPr bwMode="auto">
          <a:xfrm>
            <a:off x="4420393" y="2966234"/>
            <a:ext cx="1301750" cy="185738"/>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8" name="Line 23"/>
          <p:cNvSpPr>
            <a:spLocks noChangeShapeType="1"/>
          </p:cNvSpPr>
          <p:nvPr/>
        </p:nvSpPr>
        <p:spPr bwMode="auto">
          <a:xfrm>
            <a:off x="1942306" y="3420259"/>
            <a:ext cx="544512" cy="473075"/>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09" name="Line 24"/>
          <p:cNvSpPr>
            <a:spLocks noChangeShapeType="1"/>
          </p:cNvSpPr>
          <p:nvPr/>
        </p:nvSpPr>
        <p:spPr bwMode="auto">
          <a:xfrm flipH="1">
            <a:off x="2005806" y="3412322"/>
            <a:ext cx="1057275" cy="0"/>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0" name="Line 25"/>
          <p:cNvSpPr>
            <a:spLocks noChangeShapeType="1"/>
          </p:cNvSpPr>
          <p:nvPr/>
        </p:nvSpPr>
        <p:spPr bwMode="auto">
          <a:xfrm flipH="1">
            <a:off x="2486818" y="3423434"/>
            <a:ext cx="652463" cy="469900"/>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1" name="Line 26"/>
          <p:cNvSpPr>
            <a:spLocks noChangeShapeType="1"/>
          </p:cNvSpPr>
          <p:nvPr/>
        </p:nvSpPr>
        <p:spPr bwMode="auto">
          <a:xfrm>
            <a:off x="3139281" y="3423434"/>
            <a:ext cx="622300" cy="144463"/>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2" name="Line 27"/>
          <p:cNvSpPr>
            <a:spLocks noChangeShapeType="1"/>
          </p:cNvSpPr>
          <p:nvPr/>
        </p:nvSpPr>
        <p:spPr bwMode="auto">
          <a:xfrm flipV="1">
            <a:off x="2502693" y="3567897"/>
            <a:ext cx="1420813" cy="344487"/>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3" name="Line 28"/>
          <p:cNvSpPr>
            <a:spLocks noChangeShapeType="1"/>
          </p:cNvSpPr>
          <p:nvPr/>
        </p:nvSpPr>
        <p:spPr bwMode="auto">
          <a:xfrm flipV="1">
            <a:off x="1901031" y="2958297"/>
            <a:ext cx="827087" cy="406400"/>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4" name="Line 29"/>
          <p:cNvSpPr>
            <a:spLocks noChangeShapeType="1"/>
          </p:cNvSpPr>
          <p:nvPr/>
        </p:nvSpPr>
        <p:spPr bwMode="auto">
          <a:xfrm flipV="1">
            <a:off x="3767931" y="3061484"/>
            <a:ext cx="730250" cy="484188"/>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5" name="Line 30"/>
          <p:cNvSpPr>
            <a:spLocks noChangeShapeType="1"/>
          </p:cNvSpPr>
          <p:nvPr/>
        </p:nvSpPr>
        <p:spPr bwMode="auto">
          <a:xfrm flipH="1">
            <a:off x="1094581" y="3464709"/>
            <a:ext cx="831850" cy="166688"/>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6" name="Line 31"/>
          <p:cNvSpPr>
            <a:spLocks noChangeShapeType="1"/>
          </p:cNvSpPr>
          <p:nvPr/>
        </p:nvSpPr>
        <p:spPr bwMode="auto">
          <a:xfrm>
            <a:off x="4526756" y="3029734"/>
            <a:ext cx="441325" cy="538163"/>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7" name="Line 32"/>
          <p:cNvSpPr>
            <a:spLocks noChangeShapeType="1"/>
          </p:cNvSpPr>
          <p:nvPr/>
        </p:nvSpPr>
        <p:spPr bwMode="auto">
          <a:xfrm>
            <a:off x="4953793" y="3498047"/>
            <a:ext cx="1166813" cy="576262"/>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8" name="Line 33"/>
          <p:cNvSpPr>
            <a:spLocks noChangeShapeType="1"/>
          </p:cNvSpPr>
          <p:nvPr/>
        </p:nvSpPr>
        <p:spPr bwMode="auto">
          <a:xfrm>
            <a:off x="2728118" y="2958297"/>
            <a:ext cx="358775" cy="450850"/>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19" name="Line 34"/>
          <p:cNvSpPr>
            <a:spLocks noChangeShapeType="1"/>
          </p:cNvSpPr>
          <p:nvPr/>
        </p:nvSpPr>
        <p:spPr bwMode="auto">
          <a:xfrm flipV="1">
            <a:off x="5123656" y="3456772"/>
            <a:ext cx="1022350" cy="100012"/>
          </a:xfrm>
          <a:prstGeom prst="line">
            <a:avLst/>
          </a:prstGeom>
          <a:noFill/>
          <a:ln w="28575">
            <a:solidFill>
              <a:schemeClr val="tx1"/>
            </a:solidFill>
            <a:round/>
            <a:headEnd/>
            <a:tailEnd/>
          </a:ln>
        </p:spPr>
        <p:txBody>
          <a:bodyPr wrap="none" anchor="ctr">
            <a:prstTxWarp prst="textNoShape">
              <a:avLst/>
            </a:prstTxWarp>
          </a:bodyPr>
          <a:lstStyle/>
          <a:p>
            <a:endParaRPr lang="pt-PT"/>
          </a:p>
        </p:txBody>
      </p:sp>
      <p:sp>
        <p:nvSpPr>
          <p:cNvPr id="42020" name="Rectangle 35"/>
          <p:cNvSpPr>
            <a:spLocks noChangeArrowheads="1"/>
          </p:cNvSpPr>
          <p:nvPr/>
        </p:nvSpPr>
        <p:spPr bwMode="auto">
          <a:xfrm>
            <a:off x="1627981" y="3364697"/>
            <a:ext cx="425450"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21" name="Oval 36"/>
          <p:cNvSpPr>
            <a:spLocks noChangeArrowheads="1"/>
          </p:cNvSpPr>
          <p:nvPr/>
        </p:nvSpPr>
        <p:spPr bwMode="auto">
          <a:xfrm>
            <a:off x="7614443" y="3898097"/>
            <a:ext cx="474663" cy="293687"/>
          </a:xfrm>
          <a:prstGeom prst="ellipse">
            <a:avLst/>
          </a:prstGeom>
          <a:solidFill>
            <a:srgbClr val="000099"/>
          </a:solidFill>
          <a:ln w="12700">
            <a:noFill/>
            <a:round/>
            <a:headEnd/>
            <a:tailEnd/>
          </a:ln>
        </p:spPr>
        <p:txBody>
          <a:bodyPr wrap="none" anchor="ctr">
            <a:prstTxWarp prst="textNoShape">
              <a:avLst/>
            </a:prstTxWarp>
          </a:bodyPr>
          <a:lstStyle/>
          <a:p>
            <a:endParaRPr lang="pt-PT"/>
          </a:p>
        </p:txBody>
      </p:sp>
      <p:sp>
        <p:nvSpPr>
          <p:cNvPr id="42022" name="Rectangle 37"/>
          <p:cNvSpPr>
            <a:spLocks noChangeArrowheads="1"/>
          </p:cNvSpPr>
          <p:nvPr/>
        </p:nvSpPr>
        <p:spPr bwMode="auto">
          <a:xfrm>
            <a:off x="2291556" y="3764747"/>
            <a:ext cx="428625"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23" name="Rectangle 38"/>
          <p:cNvSpPr>
            <a:spLocks noChangeArrowheads="1"/>
          </p:cNvSpPr>
          <p:nvPr/>
        </p:nvSpPr>
        <p:spPr bwMode="auto">
          <a:xfrm>
            <a:off x="6949281" y="3364697"/>
            <a:ext cx="428625"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24" name="Rectangle 39"/>
          <p:cNvSpPr>
            <a:spLocks noChangeArrowheads="1"/>
          </p:cNvSpPr>
          <p:nvPr/>
        </p:nvSpPr>
        <p:spPr bwMode="auto">
          <a:xfrm>
            <a:off x="5885656" y="3364697"/>
            <a:ext cx="425450"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25" name="Rectangle 40"/>
          <p:cNvSpPr>
            <a:spLocks noChangeArrowheads="1"/>
          </p:cNvSpPr>
          <p:nvPr/>
        </p:nvSpPr>
        <p:spPr bwMode="auto">
          <a:xfrm>
            <a:off x="5885656" y="3898097"/>
            <a:ext cx="425450" cy="220662"/>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26" name="Rectangle 41"/>
          <p:cNvSpPr>
            <a:spLocks noChangeArrowheads="1"/>
          </p:cNvSpPr>
          <p:nvPr/>
        </p:nvSpPr>
        <p:spPr bwMode="auto">
          <a:xfrm>
            <a:off x="4820443" y="3409147"/>
            <a:ext cx="427038"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27" name="Rectangle 42"/>
          <p:cNvSpPr>
            <a:spLocks noChangeArrowheads="1"/>
          </p:cNvSpPr>
          <p:nvPr/>
        </p:nvSpPr>
        <p:spPr bwMode="auto">
          <a:xfrm>
            <a:off x="4287043" y="2877334"/>
            <a:ext cx="428625"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28" name="Rectangle 43"/>
          <p:cNvSpPr>
            <a:spLocks noChangeArrowheads="1"/>
          </p:cNvSpPr>
          <p:nvPr/>
        </p:nvSpPr>
        <p:spPr bwMode="auto">
          <a:xfrm>
            <a:off x="4155281" y="3898097"/>
            <a:ext cx="427037" cy="220662"/>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29" name="Rectangle 44"/>
          <p:cNvSpPr>
            <a:spLocks noChangeArrowheads="1"/>
          </p:cNvSpPr>
          <p:nvPr/>
        </p:nvSpPr>
        <p:spPr bwMode="auto">
          <a:xfrm>
            <a:off x="5457031" y="3010684"/>
            <a:ext cx="428625"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30" name="Rectangle 45"/>
          <p:cNvSpPr>
            <a:spLocks noChangeArrowheads="1"/>
          </p:cNvSpPr>
          <p:nvPr/>
        </p:nvSpPr>
        <p:spPr bwMode="auto">
          <a:xfrm>
            <a:off x="2929731" y="3275797"/>
            <a:ext cx="427037"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31" name="Rectangle 46"/>
          <p:cNvSpPr>
            <a:spLocks noChangeArrowheads="1"/>
          </p:cNvSpPr>
          <p:nvPr/>
        </p:nvSpPr>
        <p:spPr bwMode="auto">
          <a:xfrm>
            <a:off x="3594893" y="3498047"/>
            <a:ext cx="427038"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32" name="Rectangle 47"/>
          <p:cNvSpPr>
            <a:spLocks noChangeArrowheads="1"/>
          </p:cNvSpPr>
          <p:nvPr/>
        </p:nvSpPr>
        <p:spPr bwMode="auto">
          <a:xfrm>
            <a:off x="2424906" y="2832884"/>
            <a:ext cx="427037"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33" name="Rectangle 48"/>
          <p:cNvSpPr>
            <a:spLocks noChangeArrowheads="1"/>
          </p:cNvSpPr>
          <p:nvPr/>
        </p:nvSpPr>
        <p:spPr bwMode="auto">
          <a:xfrm>
            <a:off x="6815931" y="3764747"/>
            <a:ext cx="428625" cy="222250"/>
          </a:xfrm>
          <a:prstGeom prst="rect">
            <a:avLst/>
          </a:prstGeom>
          <a:solidFill>
            <a:srgbClr val="618FFD"/>
          </a:solidFill>
          <a:ln w="12700">
            <a:noFill/>
            <a:miter lim="800000"/>
            <a:headEnd/>
            <a:tailEnd/>
          </a:ln>
        </p:spPr>
        <p:txBody>
          <a:bodyPr wrap="none" anchor="ctr">
            <a:prstTxWarp prst="textNoShape">
              <a:avLst/>
            </a:prstTxWarp>
          </a:bodyPr>
          <a:lstStyle/>
          <a:p>
            <a:endParaRPr lang="pt-PT"/>
          </a:p>
        </p:txBody>
      </p:sp>
      <p:sp>
        <p:nvSpPr>
          <p:cNvPr id="42034" name="Oval 49"/>
          <p:cNvSpPr>
            <a:spLocks noChangeArrowheads="1"/>
          </p:cNvSpPr>
          <p:nvPr/>
        </p:nvSpPr>
        <p:spPr bwMode="auto">
          <a:xfrm>
            <a:off x="7747793" y="3498047"/>
            <a:ext cx="474663" cy="295275"/>
          </a:xfrm>
          <a:prstGeom prst="ellipse">
            <a:avLst/>
          </a:prstGeom>
          <a:solidFill>
            <a:srgbClr val="000099"/>
          </a:solidFill>
          <a:ln w="12700">
            <a:noFill/>
            <a:round/>
            <a:headEnd/>
            <a:tailEnd/>
          </a:ln>
        </p:spPr>
        <p:txBody>
          <a:bodyPr wrap="none" anchor="ctr">
            <a:prstTxWarp prst="textNoShape">
              <a:avLst/>
            </a:prstTxWarp>
          </a:bodyPr>
          <a:lstStyle/>
          <a:p>
            <a:endParaRPr lang="pt-PT"/>
          </a:p>
        </p:txBody>
      </p:sp>
      <p:sp>
        <p:nvSpPr>
          <p:cNvPr id="42035" name="Oval 50"/>
          <p:cNvSpPr>
            <a:spLocks noChangeArrowheads="1"/>
          </p:cNvSpPr>
          <p:nvPr/>
        </p:nvSpPr>
        <p:spPr bwMode="auto">
          <a:xfrm>
            <a:off x="7747793" y="3099584"/>
            <a:ext cx="474663" cy="293688"/>
          </a:xfrm>
          <a:prstGeom prst="ellipse">
            <a:avLst/>
          </a:prstGeom>
          <a:solidFill>
            <a:srgbClr val="000099"/>
          </a:solidFill>
          <a:ln w="12700">
            <a:noFill/>
            <a:round/>
            <a:headEnd/>
            <a:tailEnd/>
          </a:ln>
        </p:spPr>
        <p:txBody>
          <a:bodyPr wrap="none" anchor="ctr">
            <a:prstTxWarp prst="textNoShape">
              <a:avLst/>
            </a:prstTxWarp>
          </a:bodyPr>
          <a:lstStyle/>
          <a:p>
            <a:endParaRPr lang="pt-PT"/>
          </a:p>
        </p:txBody>
      </p:sp>
      <p:sp>
        <p:nvSpPr>
          <p:cNvPr id="42036" name="Oval 51"/>
          <p:cNvSpPr>
            <a:spLocks noChangeArrowheads="1"/>
          </p:cNvSpPr>
          <p:nvPr/>
        </p:nvSpPr>
        <p:spPr bwMode="auto">
          <a:xfrm>
            <a:off x="1286668" y="3764747"/>
            <a:ext cx="473075" cy="295275"/>
          </a:xfrm>
          <a:prstGeom prst="ellipse">
            <a:avLst/>
          </a:prstGeom>
          <a:solidFill>
            <a:srgbClr val="000099"/>
          </a:solidFill>
          <a:ln w="12700">
            <a:noFill/>
            <a:round/>
            <a:headEnd/>
            <a:tailEnd/>
          </a:ln>
        </p:spPr>
        <p:txBody>
          <a:bodyPr wrap="none" anchor="ctr">
            <a:prstTxWarp prst="textNoShape">
              <a:avLst/>
            </a:prstTxWarp>
          </a:bodyPr>
          <a:lstStyle/>
          <a:p>
            <a:endParaRPr lang="pt-PT"/>
          </a:p>
        </p:txBody>
      </p:sp>
      <p:sp>
        <p:nvSpPr>
          <p:cNvPr id="42037" name="Oval 52"/>
          <p:cNvSpPr>
            <a:spLocks noChangeArrowheads="1"/>
          </p:cNvSpPr>
          <p:nvPr/>
        </p:nvSpPr>
        <p:spPr bwMode="auto">
          <a:xfrm>
            <a:off x="827881" y="3471059"/>
            <a:ext cx="474662" cy="293688"/>
          </a:xfrm>
          <a:prstGeom prst="ellipse">
            <a:avLst/>
          </a:prstGeom>
          <a:solidFill>
            <a:srgbClr val="000099"/>
          </a:solidFill>
          <a:ln w="12700">
            <a:noFill/>
            <a:round/>
            <a:headEnd/>
            <a:tailEnd/>
          </a:ln>
        </p:spPr>
        <p:txBody>
          <a:bodyPr wrap="none" anchor="ctr">
            <a:prstTxWarp prst="textNoShape">
              <a:avLst/>
            </a:prstTxWarp>
          </a:bodyPr>
          <a:lstStyle/>
          <a:p>
            <a:endParaRPr lang="pt-PT"/>
          </a:p>
        </p:txBody>
      </p:sp>
      <p:sp>
        <p:nvSpPr>
          <p:cNvPr id="42038" name="Oval 53"/>
          <p:cNvSpPr>
            <a:spLocks noChangeArrowheads="1"/>
          </p:cNvSpPr>
          <p:nvPr/>
        </p:nvSpPr>
        <p:spPr bwMode="auto">
          <a:xfrm>
            <a:off x="1153318" y="2966234"/>
            <a:ext cx="474663" cy="293688"/>
          </a:xfrm>
          <a:prstGeom prst="ellipse">
            <a:avLst/>
          </a:prstGeom>
          <a:solidFill>
            <a:srgbClr val="000099"/>
          </a:solidFill>
          <a:ln w="12700">
            <a:noFill/>
            <a:round/>
            <a:headEnd/>
            <a:tailEnd/>
          </a:ln>
        </p:spPr>
        <p:txBody>
          <a:bodyPr wrap="none" anchor="ctr">
            <a:prstTxWarp prst="textNoShape">
              <a:avLst/>
            </a:prstTxWarp>
          </a:bodyPr>
          <a:lstStyle/>
          <a:p>
            <a:endParaRPr lang="pt-PT"/>
          </a:p>
        </p:txBody>
      </p:sp>
      <p:sp>
        <p:nvSpPr>
          <p:cNvPr id="42039" name="Rectangle 54"/>
          <p:cNvSpPr>
            <a:spLocks noChangeArrowheads="1"/>
          </p:cNvSpPr>
          <p:nvPr/>
        </p:nvSpPr>
        <p:spPr bwMode="auto">
          <a:xfrm>
            <a:off x="1762918" y="3399622"/>
            <a:ext cx="152400" cy="152400"/>
          </a:xfrm>
          <a:prstGeom prst="rect">
            <a:avLst/>
          </a:prstGeom>
          <a:solidFill>
            <a:schemeClr val="accent1"/>
          </a:solidFill>
          <a:ln w="50800">
            <a:noFill/>
            <a:miter lim="800000"/>
            <a:headEnd/>
            <a:tailEnd/>
          </a:ln>
        </p:spPr>
        <p:txBody>
          <a:bodyPr wrap="none" anchor="ctr">
            <a:prstTxWarp prst="textNoShape">
              <a:avLst/>
            </a:prstTxWarp>
          </a:bodyPr>
          <a:lstStyle/>
          <a:p>
            <a:endParaRPr lang="pt-PT"/>
          </a:p>
        </p:txBody>
      </p:sp>
      <p:sp>
        <p:nvSpPr>
          <p:cNvPr id="42040" name="Rectangle 55"/>
          <p:cNvSpPr>
            <a:spLocks noChangeArrowheads="1"/>
          </p:cNvSpPr>
          <p:nvPr/>
        </p:nvSpPr>
        <p:spPr bwMode="auto">
          <a:xfrm>
            <a:off x="6022181" y="3399622"/>
            <a:ext cx="152400" cy="152400"/>
          </a:xfrm>
          <a:prstGeom prst="rect">
            <a:avLst/>
          </a:prstGeom>
          <a:solidFill>
            <a:schemeClr val="accent1"/>
          </a:solidFill>
          <a:ln w="50800">
            <a:noFill/>
            <a:miter lim="800000"/>
            <a:headEnd/>
            <a:tailEnd/>
          </a:ln>
        </p:spPr>
        <p:txBody>
          <a:bodyPr wrap="none" anchor="ctr">
            <a:prstTxWarp prst="textNoShape">
              <a:avLst/>
            </a:prstTxWarp>
          </a:bodyPr>
          <a:lstStyle/>
          <a:p>
            <a:endParaRPr lang="pt-PT"/>
          </a:p>
        </p:txBody>
      </p:sp>
      <p:sp>
        <p:nvSpPr>
          <p:cNvPr id="42041" name="Rectangle 56"/>
          <p:cNvSpPr>
            <a:spLocks noChangeArrowheads="1"/>
          </p:cNvSpPr>
          <p:nvPr/>
        </p:nvSpPr>
        <p:spPr bwMode="auto">
          <a:xfrm>
            <a:off x="4958556" y="3440897"/>
            <a:ext cx="152400" cy="152400"/>
          </a:xfrm>
          <a:prstGeom prst="rect">
            <a:avLst/>
          </a:prstGeom>
          <a:solidFill>
            <a:schemeClr val="accent1"/>
          </a:solidFill>
          <a:ln w="50800">
            <a:noFill/>
            <a:miter lim="800000"/>
            <a:headEnd/>
            <a:tailEnd/>
          </a:ln>
        </p:spPr>
        <p:txBody>
          <a:bodyPr wrap="none" anchor="ctr">
            <a:prstTxWarp prst="textNoShape">
              <a:avLst/>
            </a:prstTxWarp>
          </a:bodyPr>
          <a:lstStyle/>
          <a:p>
            <a:endParaRPr lang="pt-PT"/>
          </a:p>
        </p:txBody>
      </p:sp>
      <p:sp>
        <p:nvSpPr>
          <p:cNvPr id="42042" name="Rectangle 57"/>
          <p:cNvSpPr>
            <a:spLocks noChangeArrowheads="1"/>
          </p:cNvSpPr>
          <p:nvPr/>
        </p:nvSpPr>
        <p:spPr bwMode="auto">
          <a:xfrm>
            <a:off x="3733006" y="3532972"/>
            <a:ext cx="152400" cy="152400"/>
          </a:xfrm>
          <a:prstGeom prst="rect">
            <a:avLst/>
          </a:prstGeom>
          <a:solidFill>
            <a:schemeClr val="accent1"/>
          </a:solidFill>
          <a:ln w="50800">
            <a:noFill/>
            <a:miter lim="800000"/>
            <a:headEnd/>
            <a:tailEnd/>
          </a:ln>
        </p:spPr>
        <p:txBody>
          <a:bodyPr wrap="none" anchor="ctr">
            <a:prstTxWarp prst="textNoShape">
              <a:avLst/>
            </a:prstTxWarp>
          </a:bodyPr>
          <a:lstStyle/>
          <a:p>
            <a:endParaRPr lang="pt-PT"/>
          </a:p>
        </p:txBody>
      </p:sp>
      <p:sp>
        <p:nvSpPr>
          <p:cNvPr id="42043" name="Rectangle 58"/>
          <p:cNvSpPr>
            <a:spLocks noChangeArrowheads="1"/>
          </p:cNvSpPr>
          <p:nvPr/>
        </p:nvSpPr>
        <p:spPr bwMode="auto">
          <a:xfrm>
            <a:off x="3066256" y="3310722"/>
            <a:ext cx="152400" cy="152400"/>
          </a:xfrm>
          <a:prstGeom prst="rect">
            <a:avLst/>
          </a:prstGeom>
          <a:solidFill>
            <a:schemeClr val="accent1"/>
          </a:solidFill>
          <a:ln w="50800">
            <a:noFill/>
            <a:miter lim="800000"/>
            <a:headEnd/>
            <a:tailEnd/>
          </a:ln>
        </p:spPr>
        <p:txBody>
          <a:bodyPr wrap="none" anchor="ctr">
            <a:prstTxWarp prst="textNoShape">
              <a:avLst/>
            </a:prstTxWarp>
          </a:bodyPr>
          <a:lstStyle/>
          <a:p>
            <a:endParaRPr lang="pt-PT"/>
          </a:p>
        </p:txBody>
      </p:sp>
      <p:sp>
        <p:nvSpPr>
          <p:cNvPr id="42044" name="Rectangle 59"/>
          <p:cNvSpPr>
            <a:spLocks noChangeArrowheads="1"/>
          </p:cNvSpPr>
          <p:nvPr/>
        </p:nvSpPr>
        <p:spPr bwMode="auto">
          <a:xfrm>
            <a:off x="7087393" y="3399622"/>
            <a:ext cx="152400" cy="152400"/>
          </a:xfrm>
          <a:prstGeom prst="rect">
            <a:avLst/>
          </a:prstGeom>
          <a:solidFill>
            <a:schemeClr val="accent1"/>
          </a:solidFill>
          <a:ln w="50800">
            <a:noFill/>
            <a:miter lim="800000"/>
            <a:headEnd/>
            <a:tailEnd/>
          </a:ln>
        </p:spPr>
        <p:txBody>
          <a:bodyPr wrap="none" anchor="ctr">
            <a:prstTxWarp prst="textNoShape">
              <a:avLst/>
            </a:prstTxWarp>
          </a:bodyPr>
          <a:lstStyle/>
          <a:p>
            <a:endParaRPr lang="pt-PT"/>
          </a:p>
        </p:txBody>
      </p:sp>
      <p:sp>
        <p:nvSpPr>
          <p:cNvPr id="42045" name="Line 60"/>
          <p:cNvSpPr>
            <a:spLocks noChangeShapeType="1"/>
          </p:cNvSpPr>
          <p:nvPr/>
        </p:nvSpPr>
        <p:spPr bwMode="auto">
          <a:xfrm>
            <a:off x="1361281" y="3137684"/>
            <a:ext cx="455612" cy="303213"/>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pt-PT"/>
          </a:p>
        </p:txBody>
      </p:sp>
      <p:sp>
        <p:nvSpPr>
          <p:cNvPr id="42046" name="Line 61"/>
          <p:cNvSpPr>
            <a:spLocks noChangeShapeType="1"/>
          </p:cNvSpPr>
          <p:nvPr/>
        </p:nvSpPr>
        <p:spPr bwMode="auto">
          <a:xfrm flipV="1">
            <a:off x="1816893" y="3364697"/>
            <a:ext cx="1293813" cy="76200"/>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pt-PT"/>
          </a:p>
        </p:txBody>
      </p:sp>
      <p:sp>
        <p:nvSpPr>
          <p:cNvPr id="42047" name="Line 62"/>
          <p:cNvSpPr>
            <a:spLocks noChangeShapeType="1"/>
          </p:cNvSpPr>
          <p:nvPr/>
        </p:nvSpPr>
        <p:spPr bwMode="auto">
          <a:xfrm>
            <a:off x="3110706" y="3364697"/>
            <a:ext cx="685800" cy="228600"/>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pt-PT"/>
          </a:p>
        </p:txBody>
      </p:sp>
      <p:sp>
        <p:nvSpPr>
          <p:cNvPr id="42048" name="Line 63"/>
          <p:cNvSpPr>
            <a:spLocks noChangeShapeType="1"/>
          </p:cNvSpPr>
          <p:nvPr/>
        </p:nvSpPr>
        <p:spPr bwMode="auto">
          <a:xfrm flipV="1">
            <a:off x="3796506" y="3517097"/>
            <a:ext cx="1217612" cy="76200"/>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pt-PT"/>
          </a:p>
        </p:txBody>
      </p:sp>
      <p:sp>
        <p:nvSpPr>
          <p:cNvPr id="42049" name="Line 64"/>
          <p:cNvSpPr>
            <a:spLocks noChangeShapeType="1"/>
          </p:cNvSpPr>
          <p:nvPr/>
        </p:nvSpPr>
        <p:spPr bwMode="auto">
          <a:xfrm flipV="1">
            <a:off x="5014118" y="3440897"/>
            <a:ext cx="1065213" cy="76200"/>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pt-PT"/>
          </a:p>
        </p:txBody>
      </p:sp>
      <p:sp>
        <p:nvSpPr>
          <p:cNvPr id="42050" name="Line 65"/>
          <p:cNvSpPr>
            <a:spLocks noChangeShapeType="1"/>
          </p:cNvSpPr>
          <p:nvPr/>
        </p:nvSpPr>
        <p:spPr bwMode="auto">
          <a:xfrm>
            <a:off x="6079331" y="3440897"/>
            <a:ext cx="1065212" cy="0"/>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pt-PT"/>
          </a:p>
        </p:txBody>
      </p:sp>
      <p:sp>
        <p:nvSpPr>
          <p:cNvPr id="42051" name="Line 66"/>
          <p:cNvSpPr>
            <a:spLocks noChangeShapeType="1"/>
          </p:cNvSpPr>
          <p:nvPr/>
        </p:nvSpPr>
        <p:spPr bwMode="auto">
          <a:xfrm flipV="1">
            <a:off x="7144543" y="3213884"/>
            <a:ext cx="836613" cy="227013"/>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pt-PT"/>
          </a:p>
        </p:txBody>
      </p:sp>
      <p:sp>
        <p:nvSpPr>
          <p:cNvPr id="42052" name="Oval 67"/>
          <p:cNvSpPr>
            <a:spLocks noChangeArrowheads="1"/>
          </p:cNvSpPr>
          <p:nvPr/>
        </p:nvSpPr>
        <p:spPr bwMode="auto">
          <a:xfrm>
            <a:off x="3263106" y="2756684"/>
            <a:ext cx="474662" cy="295275"/>
          </a:xfrm>
          <a:prstGeom prst="ellipse">
            <a:avLst/>
          </a:prstGeom>
          <a:solidFill>
            <a:srgbClr val="618FFD"/>
          </a:solidFill>
          <a:ln w="12700">
            <a:noFill/>
            <a:round/>
            <a:headEnd/>
            <a:tailEnd/>
          </a:ln>
        </p:spPr>
        <p:txBody>
          <a:bodyPr wrap="none" anchor="ctr">
            <a:prstTxWarp prst="textNoShape">
              <a:avLst/>
            </a:prstTxWarp>
          </a:bodyPr>
          <a:lstStyle/>
          <a:p>
            <a:endParaRPr lang="pt-PT"/>
          </a:p>
        </p:txBody>
      </p:sp>
      <p:sp>
        <p:nvSpPr>
          <p:cNvPr id="42053" name="Oval 68"/>
          <p:cNvSpPr>
            <a:spLocks noChangeArrowheads="1"/>
          </p:cNvSpPr>
          <p:nvPr/>
        </p:nvSpPr>
        <p:spPr bwMode="auto">
          <a:xfrm>
            <a:off x="3263106" y="3974297"/>
            <a:ext cx="474662" cy="293687"/>
          </a:xfrm>
          <a:prstGeom prst="ellipse">
            <a:avLst/>
          </a:prstGeom>
          <a:solidFill>
            <a:srgbClr val="618FFD"/>
          </a:solidFill>
          <a:ln w="12700">
            <a:noFill/>
            <a:round/>
            <a:headEnd/>
            <a:tailEnd/>
          </a:ln>
        </p:spPr>
        <p:txBody>
          <a:bodyPr wrap="none" anchor="ctr">
            <a:prstTxWarp prst="textNoShape">
              <a:avLst/>
            </a:prstTxWarp>
          </a:bodyPr>
          <a:lstStyle/>
          <a:p>
            <a:endParaRPr lang="pt-PT"/>
          </a:p>
        </p:txBody>
      </p:sp>
      <p:sp>
        <p:nvSpPr>
          <p:cNvPr id="42054" name="Oval 69"/>
          <p:cNvSpPr>
            <a:spLocks noChangeArrowheads="1"/>
          </p:cNvSpPr>
          <p:nvPr/>
        </p:nvSpPr>
        <p:spPr bwMode="auto">
          <a:xfrm>
            <a:off x="6306343" y="2909084"/>
            <a:ext cx="474663" cy="295275"/>
          </a:xfrm>
          <a:prstGeom prst="ellipse">
            <a:avLst/>
          </a:prstGeom>
          <a:solidFill>
            <a:srgbClr val="618FFD"/>
          </a:solidFill>
          <a:ln w="12700">
            <a:noFill/>
            <a:round/>
            <a:headEnd/>
            <a:tailEnd/>
          </a:ln>
        </p:spPr>
        <p:txBody>
          <a:bodyPr wrap="none" anchor="ctr">
            <a:prstTxWarp prst="textNoShape">
              <a:avLst/>
            </a:prstTxWarp>
          </a:bodyPr>
          <a:lstStyle/>
          <a:p>
            <a:endParaRPr lang="pt-P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FF"/>
                </a:solidFill>
              </a:rPr>
              <a:t>Systems Design Principles</a:t>
            </a:r>
            <a:endParaRPr lang="en-US" b="1" dirty="0">
              <a:solidFill>
                <a:srgbClr val="0000FF"/>
              </a:solidFill>
            </a:endParaRPr>
          </a:p>
        </p:txBody>
      </p:sp>
      <p:sp>
        <p:nvSpPr>
          <p:cNvPr id="3" name="Content Placeholder 2"/>
          <p:cNvSpPr>
            <a:spLocks noGrp="1"/>
          </p:cNvSpPr>
          <p:nvPr>
            <p:ph idx="1"/>
          </p:nvPr>
        </p:nvSpPr>
        <p:spPr/>
        <p:txBody>
          <a:bodyPr/>
          <a:lstStyle/>
          <a:p>
            <a:r>
              <a:rPr lang="en-US" b="1" dirty="0" smtClean="0">
                <a:solidFill>
                  <a:srgbClr val="000000"/>
                </a:solidFill>
              </a:rPr>
              <a:t>KISS — Keep It Simple, Stupid !</a:t>
            </a:r>
          </a:p>
          <a:p>
            <a:pPr>
              <a:buNone/>
            </a:pPr>
            <a:endParaRPr lang="en-US" dirty="0" smtClean="0">
              <a:solidFill>
                <a:srgbClr val="000000"/>
              </a:solidFill>
            </a:endParaRPr>
          </a:p>
          <a:p>
            <a:pPr>
              <a:buNone/>
            </a:pPr>
            <a:endParaRPr lang="en-US" dirty="0" smtClean="0">
              <a:solidFill>
                <a:srgbClr val="000000"/>
              </a:solidFill>
            </a:endParaRPr>
          </a:p>
          <a:p>
            <a:r>
              <a:rPr lang="en-US" b="1" dirty="0" smtClean="0">
                <a:solidFill>
                  <a:srgbClr val="000000"/>
                </a:solidFill>
              </a:rPr>
              <a:t>Interfaces</a:t>
            </a:r>
          </a:p>
          <a:p>
            <a:r>
              <a:rPr lang="en-US" b="1" dirty="0" smtClean="0">
                <a:solidFill>
                  <a:srgbClr val="000000"/>
                </a:solidFill>
              </a:rPr>
              <a:t>Information Hiding</a:t>
            </a:r>
          </a:p>
          <a:p>
            <a:r>
              <a:rPr lang="en-US" b="1" dirty="0" smtClean="0">
                <a:solidFill>
                  <a:srgbClr val="000000"/>
                </a:solidFill>
              </a:rPr>
              <a:t>Layering</a:t>
            </a:r>
          </a:p>
          <a:p>
            <a:r>
              <a:rPr lang="en-US" b="1" dirty="0" smtClean="0">
                <a:solidFill>
                  <a:srgbClr val="000000"/>
                </a:solidFill>
              </a:rPr>
              <a:t>Hierarchy</a:t>
            </a:r>
            <a:endParaRPr lang="en-US" b="1"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p:spPr>
        <p:txBody>
          <a:bodyPr/>
          <a:lstStyle/>
          <a:p>
            <a:fld id="{91AD5331-2133-A944-A446-101AD429D8EC}" type="slidenum">
              <a:rPr lang="en-US" smtClean="0"/>
              <a:pPr/>
              <a:t>24</a:t>
            </a:fld>
            <a:endParaRPr lang="en-US" smtClean="0"/>
          </a:p>
        </p:txBody>
      </p:sp>
      <p:sp>
        <p:nvSpPr>
          <p:cNvPr id="893954" name="Rectangle 2"/>
          <p:cNvSpPr>
            <a:spLocks noChangeArrowheads="1"/>
          </p:cNvSpPr>
          <p:nvPr/>
        </p:nvSpPr>
        <p:spPr bwMode="auto">
          <a:xfrm>
            <a:off x="533400" y="1752600"/>
            <a:ext cx="8077200" cy="3810000"/>
          </a:xfrm>
          <a:prstGeom prst="rect">
            <a:avLst/>
          </a:prstGeom>
          <a:solidFill>
            <a:srgbClr val="CC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pt-PT"/>
          </a:p>
        </p:txBody>
      </p:sp>
      <p:sp>
        <p:nvSpPr>
          <p:cNvPr id="64516" name="Rectangle 3"/>
          <p:cNvSpPr>
            <a:spLocks noGrp="1" noChangeArrowheads="1"/>
          </p:cNvSpPr>
          <p:nvPr>
            <p:ph type="title"/>
          </p:nvPr>
        </p:nvSpPr>
        <p:spPr>
          <a:xfrm>
            <a:off x="838200" y="341364"/>
            <a:ext cx="7453312" cy="1143000"/>
          </a:xfrm>
          <a:noFill/>
        </p:spPr>
        <p:txBody>
          <a:bodyPr lIns="90452" tIns="44434" rIns="90452" bIns="44434" anchor="b"/>
          <a:lstStyle/>
          <a:p>
            <a:r>
              <a:rPr lang="en-US" b="1" dirty="0">
                <a:solidFill>
                  <a:srgbClr val="0000FF"/>
                </a:solidFill>
              </a:rPr>
              <a:t>The Internet Protocol Suite</a:t>
            </a:r>
          </a:p>
        </p:txBody>
      </p:sp>
      <p:sp>
        <p:nvSpPr>
          <p:cNvPr id="64517" name="Line 4"/>
          <p:cNvSpPr>
            <a:spLocks noChangeShapeType="1"/>
          </p:cNvSpPr>
          <p:nvPr/>
        </p:nvSpPr>
        <p:spPr bwMode="auto">
          <a:xfrm>
            <a:off x="2971800" y="3810000"/>
            <a:ext cx="2819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pt-PT"/>
          </a:p>
        </p:txBody>
      </p:sp>
      <p:sp>
        <p:nvSpPr>
          <p:cNvPr id="64518" name="Arc 5"/>
          <p:cNvSpPr>
            <a:spLocks/>
          </p:cNvSpPr>
          <p:nvPr/>
        </p:nvSpPr>
        <p:spPr bwMode="auto">
          <a:xfrm>
            <a:off x="6553200" y="3767138"/>
            <a:ext cx="1181100" cy="1346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solidFill>
            <a:srgbClr val="FF6600"/>
          </a:solidFill>
          <a:ln w="76200" cap="rnd">
            <a:solidFill>
              <a:schemeClr val="accent1"/>
            </a:solidFill>
            <a:round/>
            <a:headEnd/>
            <a:tailEnd/>
          </a:ln>
        </p:spPr>
        <p:txBody>
          <a:bodyPr wrap="none" anchor="ctr">
            <a:prstTxWarp prst="textNoShape">
              <a:avLst/>
            </a:prstTxWarp>
          </a:bodyPr>
          <a:lstStyle/>
          <a:p>
            <a:endParaRPr lang="pt-PT"/>
          </a:p>
        </p:txBody>
      </p:sp>
      <p:sp>
        <p:nvSpPr>
          <p:cNvPr id="64519" name="Arc 6"/>
          <p:cNvSpPr>
            <a:spLocks/>
          </p:cNvSpPr>
          <p:nvPr/>
        </p:nvSpPr>
        <p:spPr bwMode="auto">
          <a:xfrm>
            <a:off x="5373688" y="3767138"/>
            <a:ext cx="1181100" cy="134620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81"/>
                  <a:pt x="9652" y="16"/>
                  <a:pt x="21571" y="0"/>
                </a:cubicBezTo>
              </a:path>
              <a:path w="21600" h="21600" stroke="0" extrusionOk="0">
                <a:moveTo>
                  <a:pt x="-1" y="21599"/>
                </a:moveTo>
                <a:cubicBezTo>
                  <a:pt x="-1" y="9681"/>
                  <a:pt x="9652" y="16"/>
                  <a:pt x="21571" y="0"/>
                </a:cubicBezTo>
                <a:lnTo>
                  <a:pt x="21600" y="21600"/>
                </a:lnTo>
                <a:close/>
              </a:path>
            </a:pathLst>
          </a:custGeom>
          <a:solidFill>
            <a:srgbClr val="FF6600"/>
          </a:solidFill>
          <a:ln w="76200" cap="rnd">
            <a:solidFill>
              <a:schemeClr val="accent1"/>
            </a:solidFill>
            <a:round/>
            <a:headEnd/>
            <a:tailEnd/>
          </a:ln>
        </p:spPr>
        <p:txBody>
          <a:bodyPr wrap="none" anchor="ctr">
            <a:prstTxWarp prst="textNoShape">
              <a:avLst/>
            </a:prstTxWarp>
          </a:bodyPr>
          <a:lstStyle/>
          <a:p>
            <a:endParaRPr lang="pt-PT"/>
          </a:p>
        </p:txBody>
      </p:sp>
      <p:sp>
        <p:nvSpPr>
          <p:cNvPr id="64520" name="Arc 7"/>
          <p:cNvSpPr>
            <a:spLocks/>
          </p:cNvSpPr>
          <p:nvPr/>
        </p:nvSpPr>
        <p:spPr bwMode="auto">
          <a:xfrm rot="10800000">
            <a:off x="6543675" y="1981200"/>
            <a:ext cx="1230313" cy="1677988"/>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81"/>
                  <a:pt x="9652" y="16"/>
                  <a:pt x="21571" y="0"/>
                </a:cubicBezTo>
              </a:path>
              <a:path w="21600" h="21600" stroke="0" extrusionOk="0">
                <a:moveTo>
                  <a:pt x="-1" y="21599"/>
                </a:moveTo>
                <a:cubicBezTo>
                  <a:pt x="-1" y="9681"/>
                  <a:pt x="9652" y="16"/>
                  <a:pt x="21571" y="0"/>
                </a:cubicBezTo>
                <a:lnTo>
                  <a:pt x="21600" y="21600"/>
                </a:lnTo>
                <a:close/>
              </a:path>
            </a:pathLst>
          </a:custGeom>
          <a:solidFill>
            <a:srgbClr val="FF6600"/>
          </a:solidFill>
          <a:ln w="76200" cap="rnd">
            <a:solidFill>
              <a:schemeClr val="accent1"/>
            </a:solidFill>
            <a:round/>
            <a:headEnd/>
            <a:tailEnd/>
          </a:ln>
        </p:spPr>
        <p:txBody>
          <a:bodyPr wrap="none" anchor="ctr">
            <a:prstTxWarp prst="textNoShape">
              <a:avLst/>
            </a:prstTxWarp>
          </a:bodyPr>
          <a:lstStyle/>
          <a:p>
            <a:endParaRPr lang="pt-PT"/>
          </a:p>
        </p:txBody>
      </p:sp>
      <p:sp>
        <p:nvSpPr>
          <p:cNvPr id="64521" name="Arc 8"/>
          <p:cNvSpPr>
            <a:spLocks/>
          </p:cNvSpPr>
          <p:nvPr/>
        </p:nvSpPr>
        <p:spPr bwMode="auto">
          <a:xfrm rot="10800000">
            <a:off x="5334000" y="1981200"/>
            <a:ext cx="1209675" cy="167798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solidFill>
            <a:srgbClr val="FF6600"/>
          </a:solidFill>
          <a:ln w="76200" cap="rnd">
            <a:solidFill>
              <a:schemeClr val="accent1"/>
            </a:solidFill>
            <a:round/>
            <a:headEnd/>
            <a:tailEnd/>
          </a:ln>
        </p:spPr>
        <p:txBody>
          <a:bodyPr wrap="none" anchor="ctr">
            <a:prstTxWarp prst="textNoShape">
              <a:avLst/>
            </a:prstTxWarp>
          </a:bodyPr>
          <a:lstStyle/>
          <a:p>
            <a:endParaRPr lang="pt-PT"/>
          </a:p>
        </p:txBody>
      </p:sp>
      <p:sp>
        <p:nvSpPr>
          <p:cNvPr id="64522" name="Line 9"/>
          <p:cNvSpPr>
            <a:spLocks noChangeShapeType="1"/>
          </p:cNvSpPr>
          <p:nvPr/>
        </p:nvSpPr>
        <p:spPr bwMode="auto">
          <a:xfrm flipV="1">
            <a:off x="5326063" y="1981200"/>
            <a:ext cx="2435225" cy="0"/>
          </a:xfrm>
          <a:prstGeom prst="line">
            <a:avLst/>
          </a:prstGeom>
          <a:noFill/>
          <a:ln w="76200">
            <a:solidFill>
              <a:schemeClr val="accent1"/>
            </a:solidFill>
            <a:round/>
            <a:headEnd/>
            <a:tailEnd/>
          </a:ln>
        </p:spPr>
        <p:txBody>
          <a:bodyPr wrap="none" anchor="ctr">
            <a:prstTxWarp prst="textNoShape">
              <a:avLst/>
            </a:prstTxWarp>
          </a:bodyPr>
          <a:lstStyle/>
          <a:p>
            <a:endParaRPr lang="pt-PT"/>
          </a:p>
        </p:txBody>
      </p:sp>
      <p:sp>
        <p:nvSpPr>
          <p:cNvPr id="64523" name="Line 10"/>
          <p:cNvSpPr>
            <a:spLocks noChangeShapeType="1"/>
          </p:cNvSpPr>
          <p:nvPr/>
        </p:nvSpPr>
        <p:spPr bwMode="auto">
          <a:xfrm flipV="1">
            <a:off x="5326063" y="5100638"/>
            <a:ext cx="2359025" cy="0"/>
          </a:xfrm>
          <a:prstGeom prst="line">
            <a:avLst/>
          </a:prstGeom>
          <a:noFill/>
          <a:ln w="76200">
            <a:solidFill>
              <a:schemeClr val="accent1"/>
            </a:solidFill>
            <a:round/>
            <a:headEnd/>
            <a:tailEnd/>
          </a:ln>
        </p:spPr>
        <p:txBody>
          <a:bodyPr wrap="none" anchor="ctr">
            <a:prstTxWarp prst="textNoShape">
              <a:avLst/>
            </a:prstTxWarp>
          </a:bodyPr>
          <a:lstStyle/>
          <a:p>
            <a:endParaRPr lang="pt-PT"/>
          </a:p>
        </p:txBody>
      </p:sp>
      <p:sp>
        <p:nvSpPr>
          <p:cNvPr id="64524" name="Rectangle 11"/>
          <p:cNvSpPr>
            <a:spLocks noChangeArrowheads="1"/>
          </p:cNvSpPr>
          <p:nvPr/>
        </p:nvSpPr>
        <p:spPr bwMode="auto">
          <a:xfrm>
            <a:off x="6400800" y="3584575"/>
            <a:ext cx="304800" cy="217488"/>
          </a:xfrm>
          <a:prstGeom prst="rect">
            <a:avLst/>
          </a:prstGeom>
          <a:solidFill>
            <a:schemeClr val="accent1"/>
          </a:solidFill>
          <a:ln w="12700">
            <a:noFill/>
            <a:miter lim="800000"/>
            <a:headEnd/>
            <a:tailEnd/>
          </a:ln>
        </p:spPr>
        <p:txBody>
          <a:bodyPr wrap="none" anchor="ctr">
            <a:prstTxWarp prst="textNoShape">
              <a:avLst/>
            </a:prstTxWarp>
          </a:bodyPr>
          <a:lstStyle/>
          <a:p>
            <a:endParaRPr lang="pt-PT"/>
          </a:p>
        </p:txBody>
      </p:sp>
      <p:grpSp>
        <p:nvGrpSpPr>
          <p:cNvPr id="2" name="Group 12"/>
          <p:cNvGrpSpPr>
            <a:grpSpLocks/>
          </p:cNvGrpSpPr>
          <p:nvPr/>
        </p:nvGrpSpPr>
        <p:grpSpPr bwMode="auto">
          <a:xfrm>
            <a:off x="5935663" y="2819400"/>
            <a:ext cx="1247775" cy="363538"/>
            <a:chOff x="3739" y="2290"/>
            <a:chExt cx="786" cy="239"/>
          </a:xfrm>
        </p:grpSpPr>
        <p:sp>
          <p:nvSpPr>
            <p:cNvPr id="64552" name="Rectangle 13"/>
            <p:cNvSpPr>
              <a:spLocks noChangeArrowheads="1"/>
            </p:cNvSpPr>
            <p:nvPr/>
          </p:nvSpPr>
          <p:spPr bwMode="auto">
            <a:xfrm>
              <a:off x="3739" y="2290"/>
              <a:ext cx="418" cy="239"/>
            </a:xfrm>
            <a:prstGeom prst="rect">
              <a:avLst/>
            </a:prstGeom>
            <a:noFill/>
            <a:ln w="12700">
              <a:noFill/>
              <a:miter lim="800000"/>
              <a:headEnd/>
              <a:tailEnd/>
            </a:ln>
          </p:spPr>
          <p:txBody>
            <a:bodyPr wrap="none" lIns="90443" tIns="44430" rIns="90443" bIns="44430">
              <a:prstTxWarp prst="textNoShape">
                <a:avLst/>
              </a:prstTxWarp>
              <a:spAutoFit/>
            </a:bodyPr>
            <a:lstStyle/>
            <a:p>
              <a:pPr algn="l" eaLnBrk="0" hangingPunct="0"/>
              <a:r>
                <a:rPr lang="en-US" sz="1800">
                  <a:latin typeface="Arial" charset="0"/>
                </a:rPr>
                <a:t>UDP</a:t>
              </a:r>
            </a:p>
          </p:txBody>
        </p:sp>
        <p:sp>
          <p:nvSpPr>
            <p:cNvPr id="64553" name="Rectangle 14"/>
            <p:cNvSpPr>
              <a:spLocks noChangeArrowheads="1"/>
            </p:cNvSpPr>
            <p:nvPr/>
          </p:nvSpPr>
          <p:spPr bwMode="auto">
            <a:xfrm>
              <a:off x="4123" y="2290"/>
              <a:ext cx="402" cy="239"/>
            </a:xfrm>
            <a:prstGeom prst="rect">
              <a:avLst/>
            </a:prstGeom>
            <a:noFill/>
            <a:ln w="12700">
              <a:noFill/>
              <a:miter lim="800000"/>
              <a:headEnd/>
              <a:tailEnd/>
            </a:ln>
          </p:spPr>
          <p:txBody>
            <a:bodyPr wrap="none" lIns="90443" tIns="44430" rIns="90443" bIns="44430">
              <a:prstTxWarp prst="textNoShape">
                <a:avLst/>
              </a:prstTxWarp>
              <a:spAutoFit/>
            </a:bodyPr>
            <a:lstStyle/>
            <a:p>
              <a:pPr algn="l" eaLnBrk="0" hangingPunct="0"/>
              <a:r>
                <a:rPr lang="en-US" sz="1800">
                  <a:latin typeface="Arial" charset="0"/>
                </a:rPr>
                <a:t>TCP</a:t>
              </a:r>
            </a:p>
          </p:txBody>
        </p:sp>
      </p:grpSp>
      <p:sp>
        <p:nvSpPr>
          <p:cNvPr id="64526" name="Rectangle 15"/>
          <p:cNvSpPr>
            <a:spLocks noChangeArrowheads="1"/>
          </p:cNvSpPr>
          <p:nvPr/>
        </p:nvSpPr>
        <p:spPr bwMode="auto">
          <a:xfrm>
            <a:off x="5954713" y="4144963"/>
            <a:ext cx="1209675" cy="363537"/>
          </a:xfrm>
          <a:prstGeom prst="rect">
            <a:avLst/>
          </a:prstGeom>
          <a:noFill/>
          <a:ln w="12700">
            <a:noFill/>
            <a:miter lim="800000"/>
            <a:headEnd/>
            <a:tailEnd/>
          </a:ln>
        </p:spPr>
        <p:txBody>
          <a:bodyPr wrap="none" lIns="90452" tIns="44434" rIns="90452" bIns="44434">
            <a:prstTxWarp prst="textNoShape">
              <a:avLst/>
            </a:prstTxWarp>
            <a:spAutoFit/>
          </a:bodyPr>
          <a:lstStyle/>
          <a:p>
            <a:pPr algn="l" eaLnBrk="0" hangingPunct="0"/>
            <a:r>
              <a:rPr lang="en-US" sz="1800">
                <a:latin typeface="Arial" charset="0"/>
              </a:rPr>
              <a:t>Data Link</a:t>
            </a:r>
          </a:p>
        </p:txBody>
      </p:sp>
      <p:sp>
        <p:nvSpPr>
          <p:cNvPr id="64527" name="Rectangle 16"/>
          <p:cNvSpPr>
            <a:spLocks noChangeArrowheads="1"/>
          </p:cNvSpPr>
          <p:nvPr/>
        </p:nvSpPr>
        <p:spPr bwMode="auto">
          <a:xfrm>
            <a:off x="6005513" y="4579938"/>
            <a:ext cx="1108075" cy="363537"/>
          </a:xfrm>
          <a:prstGeom prst="rect">
            <a:avLst/>
          </a:prstGeom>
          <a:noFill/>
          <a:ln w="12700">
            <a:noFill/>
            <a:miter lim="800000"/>
            <a:headEnd/>
            <a:tailEnd/>
          </a:ln>
        </p:spPr>
        <p:txBody>
          <a:bodyPr wrap="none" lIns="90452" tIns="44434" rIns="90452" bIns="44434">
            <a:prstTxWarp prst="textNoShape">
              <a:avLst/>
            </a:prstTxWarp>
            <a:spAutoFit/>
          </a:bodyPr>
          <a:lstStyle/>
          <a:p>
            <a:pPr algn="l" eaLnBrk="0" hangingPunct="0"/>
            <a:r>
              <a:rPr lang="en-US" sz="1800">
                <a:latin typeface="Arial" charset="0"/>
              </a:rPr>
              <a:t>Physical</a:t>
            </a:r>
          </a:p>
        </p:txBody>
      </p:sp>
      <p:sp>
        <p:nvSpPr>
          <p:cNvPr id="64528" name="Rectangle 17"/>
          <p:cNvSpPr>
            <a:spLocks noChangeArrowheads="1"/>
          </p:cNvSpPr>
          <p:nvPr/>
        </p:nvSpPr>
        <p:spPr bwMode="auto">
          <a:xfrm>
            <a:off x="5783263" y="2182813"/>
            <a:ext cx="1552575" cy="363537"/>
          </a:xfrm>
          <a:prstGeom prst="rect">
            <a:avLst/>
          </a:prstGeom>
          <a:noFill/>
          <a:ln w="12700">
            <a:noFill/>
            <a:miter lim="800000"/>
            <a:headEnd/>
            <a:tailEnd/>
          </a:ln>
        </p:spPr>
        <p:txBody>
          <a:bodyPr wrap="none" lIns="90452" tIns="44434" rIns="90452" bIns="44434">
            <a:prstTxWarp prst="textNoShape">
              <a:avLst/>
            </a:prstTxWarp>
            <a:spAutoFit/>
          </a:bodyPr>
          <a:lstStyle/>
          <a:p>
            <a:pPr algn="l" eaLnBrk="0" hangingPunct="0"/>
            <a:r>
              <a:rPr lang="en-US" sz="1800">
                <a:latin typeface="Arial" charset="0"/>
              </a:rPr>
              <a:t>Applications</a:t>
            </a:r>
          </a:p>
        </p:txBody>
      </p:sp>
      <p:sp>
        <p:nvSpPr>
          <p:cNvPr id="64529" name="Text Box 18"/>
          <p:cNvSpPr txBox="1">
            <a:spLocks noChangeArrowheads="1"/>
          </p:cNvSpPr>
          <p:nvPr/>
        </p:nvSpPr>
        <p:spPr bwMode="auto">
          <a:xfrm>
            <a:off x="5086350" y="5103813"/>
            <a:ext cx="3263900" cy="457200"/>
          </a:xfrm>
          <a:prstGeom prst="rect">
            <a:avLst/>
          </a:prstGeom>
          <a:noFill/>
          <a:ln w="50800">
            <a:noFill/>
            <a:miter lim="800000"/>
            <a:headEnd/>
            <a:tailEnd/>
          </a:ln>
        </p:spPr>
        <p:txBody>
          <a:bodyPr wrap="none" lIns="91267" tIns="45632" rIns="91267" bIns="45632">
            <a:prstTxWarp prst="textNoShape">
              <a:avLst/>
            </a:prstTxWarp>
            <a:spAutoFit/>
          </a:bodyPr>
          <a:lstStyle/>
          <a:p>
            <a:pPr algn="l" defTabSz="912813" eaLnBrk="0" hangingPunct="0"/>
            <a:r>
              <a:rPr lang="en-US" sz="2400">
                <a:latin typeface="Arial" charset="0"/>
              </a:rPr>
              <a:t>The Hourglass Model</a:t>
            </a:r>
          </a:p>
        </p:txBody>
      </p:sp>
      <p:sp>
        <p:nvSpPr>
          <p:cNvPr id="64530" name="Text Box 19"/>
          <p:cNvSpPr txBox="1">
            <a:spLocks noChangeArrowheads="1"/>
          </p:cNvSpPr>
          <p:nvPr/>
        </p:nvSpPr>
        <p:spPr bwMode="auto">
          <a:xfrm>
            <a:off x="3962400" y="3352800"/>
            <a:ext cx="1597025" cy="519113"/>
          </a:xfrm>
          <a:prstGeom prst="rect">
            <a:avLst/>
          </a:prstGeom>
          <a:noFill/>
          <a:ln w="50800">
            <a:noFill/>
            <a:miter lim="800000"/>
            <a:headEnd/>
            <a:tailEnd/>
          </a:ln>
        </p:spPr>
        <p:txBody>
          <a:bodyPr lIns="91267" tIns="45632" rIns="91267" bIns="45632">
            <a:prstTxWarp prst="textNoShape">
              <a:avLst/>
            </a:prstTxWarp>
            <a:spAutoFit/>
          </a:bodyPr>
          <a:lstStyle/>
          <a:p>
            <a:pPr algn="l" defTabSz="912813" eaLnBrk="0" hangingPunct="0">
              <a:spcBef>
                <a:spcPct val="50000"/>
              </a:spcBef>
            </a:pPr>
            <a:r>
              <a:rPr lang="en-US" sz="2800" b="0">
                <a:latin typeface="Arial" charset="0"/>
              </a:rPr>
              <a:t>Waist</a:t>
            </a:r>
          </a:p>
        </p:txBody>
      </p:sp>
      <p:sp>
        <p:nvSpPr>
          <p:cNvPr id="64531" name="Text Box 20"/>
          <p:cNvSpPr txBox="1">
            <a:spLocks noChangeArrowheads="1"/>
          </p:cNvSpPr>
          <p:nvPr/>
        </p:nvSpPr>
        <p:spPr bwMode="auto">
          <a:xfrm>
            <a:off x="1524000" y="5715000"/>
            <a:ext cx="6019800" cy="519113"/>
          </a:xfrm>
          <a:prstGeom prst="rect">
            <a:avLst/>
          </a:prstGeom>
          <a:noFill/>
          <a:ln w="50800">
            <a:noFill/>
            <a:miter lim="800000"/>
            <a:headEnd/>
            <a:tailEnd/>
          </a:ln>
        </p:spPr>
        <p:txBody>
          <a:bodyPr lIns="91267" tIns="45632" rIns="91267" bIns="45632">
            <a:prstTxWarp prst="textNoShape">
              <a:avLst/>
            </a:prstTxWarp>
            <a:spAutoFit/>
          </a:bodyPr>
          <a:lstStyle/>
          <a:p>
            <a:pPr algn="l" defTabSz="912813" eaLnBrk="0" hangingPunct="0">
              <a:spcBef>
                <a:spcPct val="50000"/>
              </a:spcBef>
            </a:pPr>
            <a:r>
              <a:rPr lang="en-US" sz="2800" b="0" dirty="0">
                <a:latin typeface="Arial" charset="0"/>
              </a:rPr>
              <a:t>The waist facilitates interoperability</a:t>
            </a:r>
          </a:p>
        </p:txBody>
      </p:sp>
      <p:sp>
        <p:nvSpPr>
          <p:cNvPr id="64532" name="Rectangle 21"/>
          <p:cNvSpPr>
            <a:spLocks noChangeArrowheads="1"/>
          </p:cNvSpPr>
          <p:nvPr/>
        </p:nvSpPr>
        <p:spPr bwMode="auto">
          <a:xfrm>
            <a:off x="914400" y="2209800"/>
            <a:ext cx="685800" cy="381000"/>
          </a:xfrm>
          <a:prstGeom prst="rect">
            <a:avLst/>
          </a:prstGeom>
          <a:solidFill>
            <a:srgbClr val="00CC66"/>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chemeClr val="bg1"/>
                </a:solidFill>
                <a:latin typeface="Arial" charset="0"/>
              </a:rPr>
              <a:t>FTP</a:t>
            </a:r>
          </a:p>
        </p:txBody>
      </p:sp>
      <p:sp>
        <p:nvSpPr>
          <p:cNvPr id="64533" name="Rectangle 22"/>
          <p:cNvSpPr>
            <a:spLocks noChangeArrowheads="1"/>
          </p:cNvSpPr>
          <p:nvPr/>
        </p:nvSpPr>
        <p:spPr bwMode="auto">
          <a:xfrm>
            <a:off x="1752600" y="2209800"/>
            <a:ext cx="685800" cy="381000"/>
          </a:xfrm>
          <a:prstGeom prst="rect">
            <a:avLst/>
          </a:prstGeom>
          <a:solidFill>
            <a:srgbClr val="FFFFFF"/>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rgbClr val="000000"/>
                </a:solidFill>
                <a:latin typeface="Arial" charset="0"/>
              </a:rPr>
              <a:t>HTTP</a:t>
            </a:r>
          </a:p>
        </p:txBody>
      </p:sp>
      <p:sp>
        <p:nvSpPr>
          <p:cNvPr id="64534" name="Rectangle 23"/>
          <p:cNvSpPr>
            <a:spLocks noChangeArrowheads="1"/>
          </p:cNvSpPr>
          <p:nvPr/>
        </p:nvSpPr>
        <p:spPr bwMode="auto">
          <a:xfrm>
            <a:off x="3429000" y="2209800"/>
            <a:ext cx="685800" cy="381000"/>
          </a:xfrm>
          <a:prstGeom prst="rect">
            <a:avLst/>
          </a:prstGeom>
          <a:solidFill>
            <a:srgbClr val="FFFFFF"/>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rgbClr val="000000"/>
                </a:solidFill>
                <a:latin typeface="Arial" charset="0"/>
              </a:rPr>
              <a:t>TFTP</a:t>
            </a:r>
          </a:p>
        </p:txBody>
      </p:sp>
      <p:sp>
        <p:nvSpPr>
          <p:cNvPr id="64535" name="Rectangle 24"/>
          <p:cNvSpPr>
            <a:spLocks noChangeArrowheads="1"/>
          </p:cNvSpPr>
          <p:nvPr/>
        </p:nvSpPr>
        <p:spPr bwMode="auto">
          <a:xfrm>
            <a:off x="2590800" y="2209800"/>
            <a:ext cx="685800" cy="381000"/>
          </a:xfrm>
          <a:prstGeom prst="rect">
            <a:avLst/>
          </a:prstGeom>
          <a:solidFill>
            <a:srgbClr val="FFFFFF"/>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rgbClr val="000000"/>
                </a:solidFill>
                <a:latin typeface="Arial" charset="0"/>
              </a:rPr>
              <a:t>NV</a:t>
            </a:r>
          </a:p>
        </p:txBody>
      </p:sp>
      <p:sp>
        <p:nvSpPr>
          <p:cNvPr id="64536" name="Rectangle 25"/>
          <p:cNvSpPr>
            <a:spLocks noChangeArrowheads="1"/>
          </p:cNvSpPr>
          <p:nvPr/>
        </p:nvSpPr>
        <p:spPr bwMode="auto">
          <a:xfrm>
            <a:off x="1295400" y="2895600"/>
            <a:ext cx="685800" cy="381000"/>
          </a:xfrm>
          <a:prstGeom prst="rect">
            <a:avLst/>
          </a:prstGeom>
          <a:solidFill>
            <a:schemeClr val="accent2"/>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chemeClr val="bg1"/>
                </a:solidFill>
                <a:latin typeface="Arial" charset="0"/>
              </a:rPr>
              <a:t>TCP</a:t>
            </a:r>
          </a:p>
        </p:txBody>
      </p:sp>
      <p:sp>
        <p:nvSpPr>
          <p:cNvPr id="64537" name="Rectangle 26"/>
          <p:cNvSpPr>
            <a:spLocks noChangeArrowheads="1"/>
          </p:cNvSpPr>
          <p:nvPr/>
        </p:nvSpPr>
        <p:spPr bwMode="auto">
          <a:xfrm>
            <a:off x="3048000" y="2895600"/>
            <a:ext cx="685800" cy="381000"/>
          </a:xfrm>
          <a:prstGeom prst="rect">
            <a:avLst/>
          </a:prstGeom>
          <a:solidFill>
            <a:srgbClr val="FFFFFF"/>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rgbClr val="000000"/>
                </a:solidFill>
                <a:latin typeface="Arial" charset="0"/>
              </a:rPr>
              <a:t>UDP</a:t>
            </a:r>
          </a:p>
        </p:txBody>
      </p:sp>
      <p:sp>
        <p:nvSpPr>
          <p:cNvPr id="64538" name="Rectangle 27"/>
          <p:cNvSpPr>
            <a:spLocks noChangeArrowheads="1"/>
          </p:cNvSpPr>
          <p:nvPr/>
        </p:nvSpPr>
        <p:spPr bwMode="auto">
          <a:xfrm>
            <a:off x="2209800" y="3657600"/>
            <a:ext cx="685800" cy="381000"/>
          </a:xfrm>
          <a:prstGeom prst="rect">
            <a:avLst/>
          </a:prstGeom>
          <a:solidFill>
            <a:schemeClr val="accent1"/>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chemeClr val="bg1"/>
                </a:solidFill>
                <a:latin typeface="Arial" charset="0"/>
              </a:rPr>
              <a:t>IP</a:t>
            </a:r>
          </a:p>
        </p:txBody>
      </p:sp>
      <p:sp>
        <p:nvSpPr>
          <p:cNvPr id="64539" name="Rectangle 28"/>
          <p:cNvSpPr>
            <a:spLocks noChangeArrowheads="1"/>
          </p:cNvSpPr>
          <p:nvPr/>
        </p:nvSpPr>
        <p:spPr bwMode="auto">
          <a:xfrm>
            <a:off x="838200" y="4419600"/>
            <a:ext cx="685800" cy="381000"/>
          </a:xfrm>
          <a:prstGeom prst="rect">
            <a:avLst/>
          </a:prstGeom>
          <a:solidFill>
            <a:schemeClr val="folHlink"/>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chemeClr val="bg1"/>
                </a:solidFill>
                <a:latin typeface="Arial" charset="0"/>
              </a:rPr>
              <a:t>NET</a:t>
            </a:r>
            <a:r>
              <a:rPr lang="en-US" b="0" baseline="-25000">
                <a:solidFill>
                  <a:schemeClr val="bg1"/>
                </a:solidFill>
                <a:latin typeface="Arial" charset="0"/>
              </a:rPr>
              <a:t>1</a:t>
            </a:r>
          </a:p>
        </p:txBody>
      </p:sp>
      <p:sp>
        <p:nvSpPr>
          <p:cNvPr id="64540" name="Rectangle 29"/>
          <p:cNvSpPr>
            <a:spLocks noChangeArrowheads="1"/>
          </p:cNvSpPr>
          <p:nvPr/>
        </p:nvSpPr>
        <p:spPr bwMode="auto">
          <a:xfrm>
            <a:off x="1981200" y="4419600"/>
            <a:ext cx="685800" cy="381000"/>
          </a:xfrm>
          <a:prstGeom prst="rect">
            <a:avLst/>
          </a:prstGeom>
          <a:solidFill>
            <a:srgbClr val="FFFFFF"/>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rgbClr val="000000"/>
                </a:solidFill>
                <a:latin typeface="Arial" charset="0"/>
              </a:rPr>
              <a:t>NET</a:t>
            </a:r>
            <a:r>
              <a:rPr lang="en-US" b="0" baseline="-25000">
                <a:solidFill>
                  <a:srgbClr val="000000"/>
                </a:solidFill>
                <a:latin typeface="Arial" charset="0"/>
              </a:rPr>
              <a:t>2</a:t>
            </a:r>
          </a:p>
        </p:txBody>
      </p:sp>
      <p:sp>
        <p:nvSpPr>
          <p:cNvPr id="64541" name="Rectangle 30"/>
          <p:cNvSpPr>
            <a:spLocks noChangeArrowheads="1"/>
          </p:cNvSpPr>
          <p:nvPr/>
        </p:nvSpPr>
        <p:spPr bwMode="auto">
          <a:xfrm>
            <a:off x="3581400" y="4419600"/>
            <a:ext cx="685800" cy="381000"/>
          </a:xfrm>
          <a:prstGeom prst="rect">
            <a:avLst/>
          </a:prstGeom>
          <a:solidFill>
            <a:srgbClr val="FFFFFF"/>
          </a:solidFill>
          <a:ln w="9525">
            <a:solidFill>
              <a:schemeClr val="tx1"/>
            </a:solidFill>
            <a:miter lim="800000"/>
            <a:headEnd/>
            <a:tailEnd/>
          </a:ln>
        </p:spPr>
        <p:txBody>
          <a:bodyPr wrap="none" lIns="91420" tIns="45712" rIns="91420" bIns="45712" anchor="ctr">
            <a:prstTxWarp prst="textNoShape">
              <a:avLst/>
            </a:prstTxWarp>
          </a:bodyPr>
          <a:lstStyle/>
          <a:p>
            <a:r>
              <a:rPr lang="en-US" b="0">
                <a:solidFill>
                  <a:srgbClr val="000000"/>
                </a:solidFill>
                <a:latin typeface="Arial" charset="0"/>
              </a:rPr>
              <a:t>NET</a:t>
            </a:r>
            <a:r>
              <a:rPr lang="en-US" b="0" baseline="-25000">
                <a:solidFill>
                  <a:srgbClr val="000000"/>
                </a:solidFill>
                <a:latin typeface="Arial" charset="0"/>
              </a:rPr>
              <a:t>n</a:t>
            </a:r>
          </a:p>
        </p:txBody>
      </p:sp>
      <p:sp>
        <p:nvSpPr>
          <p:cNvPr id="64542" name="Rectangle 31"/>
          <p:cNvSpPr>
            <a:spLocks noChangeArrowheads="1"/>
          </p:cNvSpPr>
          <p:nvPr/>
        </p:nvSpPr>
        <p:spPr bwMode="auto">
          <a:xfrm>
            <a:off x="2743200" y="4419600"/>
            <a:ext cx="685800" cy="381000"/>
          </a:xfrm>
          <a:prstGeom prst="rect">
            <a:avLst/>
          </a:prstGeom>
          <a:solidFill>
            <a:srgbClr val="FFFFFF"/>
          </a:solidFill>
          <a:ln w="9525">
            <a:noFill/>
            <a:miter lim="800000"/>
            <a:headEnd/>
            <a:tailEnd/>
          </a:ln>
        </p:spPr>
        <p:txBody>
          <a:bodyPr wrap="none" lIns="91420" tIns="45712" rIns="91420" bIns="45712" anchor="ctr">
            <a:prstTxWarp prst="textNoShape">
              <a:avLst/>
            </a:prstTxWarp>
          </a:bodyPr>
          <a:lstStyle/>
          <a:p>
            <a:r>
              <a:rPr lang="en-US" b="0">
                <a:solidFill>
                  <a:srgbClr val="000000"/>
                </a:solidFill>
                <a:latin typeface="Arial" charset="0"/>
              </a:rPr>
              <a:t>…</a:t>
            </a:r>
            <a:endParaRPr lang="en-US" b="0" baseline="-25000">
              <a:solidFill>
                <a:srgbClr val="000000"/>
              </a:solidFill>
              <a:latin typeface="Arial" charset="0"/>
            </a:endParaRPr>
          </a:p>
        </p:txBody>
      </p:sp>
      <p:cxnSp>
        <p:nvCxnSpPr>
          <p:cNvPr id="64543" name="AutoShape 32"/>
          <p:cNvCxnSpPr>
            <a:cxnSpLocks noChangeShapeType="1"/>
            <a:stCxn id="64532" idx="2"/>
            <a:endCxn id="64536" idx="0"/>
          </p:cNvCxnSpPr>
          <p:nvPr/>
        </p:nvCxnSpPr>
        <p:spPr bwMode="auto">
          <a:xfrm>
            <a:off x="1257300" y="2590800"/>
            <a:ext cx="381000" cy="304800"/>
          </a:xfrm>
          <a:prstGeom prst="straightConnector1">
            <a:avLst/>
          </a:prstGeom>
          <a:noFill/>
          <a:ln w="9525">
            <a:solidFill>
              <a:srgbClr val="000000"/>
            </a:solidFill>
            <a:round/>
            <a:headEnd/>
            <a:tailEnd/>
          </a:ln>
        </p:spPr>
      </p:cxnSp>
      <p:cxnSp>
        <p:nvCxnSpPr>
          <p:cNvPr id="64544" name="AutoShape 33"/>
          <p:cNvCxnSpPr>
            <a:cxnSpLocks noChangeShapeType="1"/>
            <a:endCxn id="64536" idx="0"/>
          </p:cNvCxnSpPr>
          <p:nvPr/>
        </p:nvCxnSpPr>
        <p:spPr bwMode="auto">
          <a:xfrm flipH="1">
            <a:off x="1638300" y="2590800"/>
            <a:ext cx="419100" cy="304800"/>
          </a:xfrm>
          <a:prstGeom prst="straightConnector1">
            <a:avLst/>
          </a:prstGeom>
          <a:noFill/>
          <a:ln w="9525">
            <a:solidFill>
              <a:srgbClr val="000000"/>
            </a:solidFill>
            <a:round/>
            <a:headEnd/>
            <a:tailEnd/>
          </a:ln>
        </p:spPr>
      </p:cxnSp>
      <p:cxnSp>
        <p:nvCxnSpPr>
          <p:cNvPr id="64545" name="AutoShape 34"/>
          <p:cNvCxnSpPr>
            <a:cxnSpLocks noChangeShapeType="1"/>
            <a:stCxn id="64535" idx="2"/>
          </p:cNvCxnSpPr>
          <p:nvPr/>
        </p:nvCxnSpPr>
        <p:spPr bwMode="auto">
          <a:xfrm>
            <a:off x="2933700" y="2590800"/>
            <a:ext cx="419100" cy="304800"/>
          </a:xfrm>
          <a:prstGeom prst="straightConnector1">
            <a:avLst/>
          </a:prstGeom>
          <a:noFill/>
          <a:ln w="9525">
            <a:solidFill>
              <a:srgbClr val="000000"/>
            </a:solidFill>
            <a:round/>
            <a:headEnd/>
            <a:tailEnd/>
          </a:ln>
        </p:spPr>
      </p:cxnSp>
      <p:cxnSp>
        <p:nvCxnSpPr>
          <p:cNvPr id="64546" name="AutoShape 35"/>
          <p:cNvCxnSpPr>
            <a:cxnSpLocks noChangeShapeType="1"/>
            <a:stCxn id="64534" idx="2"/>
          </p:cNvCxnSpPr>
          <p:nvPr/>
        </p:nvCxnSpPr>
        <p:spPr bwMode="auto">
          <a:xfrm flipH="1">
            <a:off x="3352800" y="2590800"/>
            <a:ext cx="419100" cy="304800"/>
          </a:xfrm>
          <a:prstGeom prst="straightConnector1">
            <a:avLst/>
          </a:prstGeom>
          <a:noFill/>
          <a:ln w="9525">
            <a:solidFill>
              <a:srgbClr val="000000"/>
            </a:solidFill>
            <a:round/>
            <a:headEnd/>
            <a:tailEnd/>
          </a:ln>
        </p:spPr>
      </p:cxnSp>
      <p:cxnSp>
        <p:nvCxnSpPr>
          <p:cNvPr id="64547" name="AutoShape 36"/>
          <p:cNvCxnSpPr>
            <a:cxnSpLocks noChangeShapeType="1"/>
            <a:stCxn id="64536" idx="2"/>
            <a:endCxn id="64538" idx="0"/>
          </p:cNvCxnSpPr>
          <p:nvPr/>
        </p:nvCxnSpPr>
        <p:spPr bwMode="auto">
          <a:xfrm>
            <a:off x="1638300" y="3276600"/>
            <a:ext cx="914400" cy="381000"/>
          </a:xfrm>
          <a:prstGeom prst="straightConnector1">
            <a:avLst/>
          </a:prstGeom>
          <a:noFill/>
          <a:ln w="9525">
            <a:solidFill>
              <a:srgbClr val="000000"/>
            </a:solidFill>
            <a:round/>
            <a:headEnd/>
            <a:tailEnd/>
          </a:ln>
        </p:spPr>
      </p:cxnSp>
      <p:cxnSp>
        <p:nvCxnSpPr>
          <p:cNvPr id="64548" name="AutoShape 37"/>
          <p:cNvCxnSpPr>
            <a:cxnSpLocks noChangeShapeType="1"/>
            <a:stCxn id="64537" idx="2"/>
            <a:endCxn id="64538" idx="0"/>
          </p:cNvCxnSpPr>
          <p:nvPr/>
        </p:nvCxnSpPr>
        <p:spPr bwMode="auto">
          <a:xfrm flipH="1">
            <a:off x="2552700" y="3276600"/>
            <a:ext cx="838200" cy="381000"/>
          </a:xfrm>
          <a:prstGeom prst="straightConnector1">
            <a:avLst/>
          </a:prstGeom>
          <a:noFill/>
          <a:ln w="9525">
            <a:solidFill>
              <a:srgbClr val="000000"/>
            </a:solidFill>
            <a:round/>
            <a:headEnd/>
            <a:tailEnd/>
          </a:ln>
        </p:spPr>
      </p:cxnSp>
      <p:cxnSp>
        <p:nvCxnSpPr>
          <p:cNvPr id="64549" name="AutoShape 38"/>
          <p:cNvCxnSpPr>
            <a:cxnSpLocks noChangeShapeType="1"/>
            <a:stCxn id="64538" idx="2"/>
            <a:endCxn id="64541" idx="0"/>
          </p:cNvCxnSpPr>
          <p:nvPr/>
        </p:nvCxnSpPr>
        <p:spPr bwMode="auto">
          <a:xfrm>
            <a:off x="2552700" y="4038600"/>
            <a:ext cx="1371600" cy="381000"/>
          </a:xfrm>
          <a:prstGeom prst="straightConnector1">
            <a:avLst/>
          </a:prstGeom>
          <a:noFill/>
          <a:ln w="9525">
            <a:solidFill>
              <a:srgbClr val="000000"/>
            </a:solidFill>
            <a:round/>
            <a:headEnd/>
            <a:tailEnd/>
          </a:ln>
        </p:spPr>
      </p:cxnSp>
      <p:cxnSp>
        <p:nvCxnSpPr>
          <p:cNvPr id="64550" name="AutoShape 39"/>
          <p:cNvCxnSpPr>
            <a:cxnSpLocks noChangeShapeType="1"/>
            <a:stCxn id="64538" idx="2"/>
            <a:endCxn id="64539" idx="0"/>
          </p:cNvCxnSpPr>
          <p:nvPr/>
        </p:nvCxnSpPr>
        <p:spPr bwMode="auto">
          <a:xfrm flipH="1">
            <a:off x="1181100" y="4038600"/>
            <a:ext cx="1371600" cy="381000"/>
          </a:xfrm>
          <a:prstGeom prst="straightConnector1">
            <a:avLst/>
          </a:prstGeom>
          <a:noFill/>
          <a:ln w="9525">
            <a:solidFill>
              <a:srgbClr val="000000"/>
            </a:solidFill>
            <a:round/>
            <a:headEnd/>
            <a:tailEnd/>
          </a:ln>
        </p:spPr>
      </p:cxnSp>
      <p:cxnSp>
        <p:nvCxnSpPr>
          <p:cNvPr id="64551" name="AutoShape 40"/>
          <p:cNvCxnSpPr>
            <a:cxnSpLocks noChangeShapeType="1"/>
            <a:stCxn id="64538" idx="2"/>
            <a:endCxn id="64540" idx="0"/>
          </p:cNvCxnSpPr>
          <p:nvPr/>
        </p:nvCxnSpPr>
        <p:spPr bwMode="auto">
          <a:xfrm flipH="1">
            <a:off x="2324100" y="4038600"/>
            <a:ext cx="228600" cy="381000"/>
          </a:xfrm>
          <a:prstGeom prst="straightConnector1">
            <a:avLst/>
          </a:prstGeom>
          <a:noFill/>
          <a:ln w="9525">
            <a:solidFill>
              <a:srgbClr val="000000"/>
            </a:solidFill>
            <a:round/>
            <a:headEnd/>
            <a:tailEnd/>
          </a:ln>
        </p:spPr>
      </p:cxn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Slide Number Placeholder 2"/>
          <p:cNvSpPr>
            <a:spLocks noGrp="1"/>
          </p:cNvSpPr>
          <p:nvPr>
            <p:ph type="sldNum" sz="quarter" idx="10"/>
          </p:nvPr>
        </p:nvSpPr>
        <p:spPr>
          <a:noFill/>
        </p:spPr>
        <p:txBody>
          <a:bodyPr/>
          <a:lstStyle/>
          <a:p>
            <a:fld id="{A4DD56B0-2878-9946-A129-F1A06149360A}" type="slidenum">
              <a:rPr lang="en-US" smtClean="0"/>
              <a:pPr/>
              <a:t>25</a:t>
            </a:fld>
            <a:endParaRPr lang="en-US" smtClean="0"/>
          </a:p>
        </p:txBody>
      </p:sp>
      <p:sp>
        <p:nvSpPr>
          <p:cNvPr id="896002" name="Rectangle 2"/>
          <p:cNvSpPr>
            <a:spLocks noChangeArrowheads="1"/>
          </p:cNvSpPr>
          <p:nvPr/>
        </p:nvSpPr>
        <p:spPr bwMode="auto">
          <a:xfrm>
            <a:off x="381000" y="1676400"/>
            <a:ext cx="8458200" cy="46482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pt-PT"/>
          </a:p>
        </p:txBody>
      </p:sp>
      <p:sp>
        <p:nvSpPr>
          <p:cNvPr id="66564" name="Rectangle 3"/>
          <p:cNvSpPr>
            <a:spLocks noGrp="1" noChangeArrowheads="1"/>
          </p:cNvSpPr>
          <p:nvPr>
            <p:ph type="title"/>
          </p:nvPr>
        </p:nvSpPr>
        <p:spPr/>
        <p:txBody>
          <a:bodyPr/>
          <a:lstStyle/>
          <a:p>
            <a:r>
              <a:rPr lang="en-US" b="1" dirty="0">
                <a:solidFill>
                  <a:srgbClr val="0000FF"/>
                </a:solidFill>
              </a:rPr>
              <a:t>Layer Encapsulation</a:t>
            </a:r>
          </a:p>
        </p:txBody>
      </p:sp>
      <p:sp>
        <p:nvSpPr>
          <p:cNvPr id="66565" name="Rectangle 4"/>
          <p:cNvSpPr>
            <a:spLocks noChangeArrowheads="1"/>
          </p:cNvSpPr>
          <p:nvPr/>
        </p:nvSpPr>
        <p:spPr bwMode="auto">
          <a:xfrm>
            <a:off x="2590800" y="2971800"/>
            <a:ext cx="609600" cy="304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66" name="Rectangle 5"/>
          <p:cNvSpPr>
            <a:spLocks noChangeArrowheads="1"/>
          </p:cNvSpPr>
          <p:nvPr/>
        </p:nvSpPr>
        <p:spPr bwMode="auto">
          <a:xfrm rot="10800000">
            <a:off x="2741613" y="3733800"/>
            <a:ext cx="609600" cy="304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67" name="Rectangle 6"/>
          <p:cNvSpPr>
            <a:spLocks noChangeArrowheads="1"/>
          </p:cNvSpPr>
          <p:nvPr/>
        </p:nvSpPr>
        <p:spPr bwMode="auto">
          <a:xfrm rot="10800000">
            <a:off x="2589213" y="3733800"/>
            <a:ext cx="228600" cy="3048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pt-PT"/>
          </a:p>
        </p:txBody>
      </p:sp>
      <p:sp>
        <p:nvSpPr>
          <p:cNvPr id="66568" name="Rectangle 7"/>
          <p:cNvSpPr>
            <a:spLocks noChangeArrowheads="1"/>
          </p:cNvSpPr>
          <p:nvPr/>
        </p:nvSpPr>
        <p:spPr bwMode="auto">
          <a:xfrm rot="10800000">
            <a:off x="2895600" y="4343400"/>
            <a:ext cx="609600" cy="304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69" name="Rectangle 8"/>
          <p:cNvSpPr>
            <a:spLocks noChangeArrowheads="1"/>
          </p:cNvSpPr>
          <p:nvPr/>
        </p:nvSpPr>
        <p:spPr bwMode="auto">
          <a:xfrm rot="10800000">
            <a:off x="2667000" y="4343400"/>
            <a:ext cx="304800" cy="3048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pt-PT"/>
          </a:p>
        </p:txBody>
      </p:sp>
      <p:sp>
        <p:nvSpPr>
          <p:cNvPr id="66570" name="Rectangle 9"/>
          <p:cNvSpPr>
            <a:spLocks noChangeArrowheads="1"/>
          </p:cNvSpPr>
          <p:nvPr/>
        </p:nvSpPr>
        <p:spPr bwMode="auto">
          <a:xfrm rot="10800000">
            <a:off x="2590800" y="4343400"/>
            <a:ext cx="152400" cy="3048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pt-PT"/>
          </a:p>
        </p:txBody>
      </p:sp>
      <p:sp>
        <p:nvSpPr>
          <p:cNvPr id="66571" name="Rectangle 10"/>
          <p:cNvSpPr>
            <a:spLocks noChangeArrowheads="1"/>
          </p:cNvSpPr>
          <p:nvPr/>
        </p:nvSpPr>
        <p:spPr bwMode="auto">
          <a:xfrm rot="10800000">
            <a:off x="3124200" y="4800600"/>
            <a:ext cx="609600" cy="304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72" name="Rectangle 11"/>
          <p:cNvSpPr>
            <a:spLocks noChangeArrowheads="1"/>
          </p:cNvSpPr>
          <p:nvPr/>
        </p:nvSpPr>
        <p:spPr bwMode="auto">
          <a:xfrm rot="10800000">
            <a:off x="2895600" y="4800600"/>
            <a:ext cx="304800" cy="3048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pt-PT"/>
          </a:p>
        </p:txBody>
      </p:sp>
      <p:sp>
        <p:nvSpPr>
          <p:cNvPr id="66573" name="Rectangle 12"/>
          <p:cNvSpPr>
            <a:spLocks noChangeArrowheads="1"/>
          </p:cNvSpPr>
          <p:nvPr/>
        </p:nvSpPr>
        <p:spPr bwMode="auto">
          <a:xfrm rot="10800000">
            <a:off x="2667000" y="4800600"/>
            <a:ext cx="304800" cy="3048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pt-PT"/>
          </a:p>
        </p:txBody>
      </p:sp>
      <p:sp>
        <p:nvSpPr>
          <p:cNvPr id="66574" name="Rectangle 13"/>
          <p:cNvSpPr>
            <a:spLocks noChangeArrowheads="1"/>
          </p:cNvSpPr>
          <p:nvPr/>
        </p:nvSpPr>
        <p:spPr bwMode="auto">
          <a:xfrm rot="10800000">
            <a:off x="2590800" y="4800600"/>
            <a:ext cx="228600" cy="304800"/>
          </a:xfrm>
          <a:prstGeom prst="rect">
            <a:avLst/>
          </a:prstGeom>
          <a:solidFill>
            <a:schemeClr val="folHlink"/>
          </a:solidFill>
          <a:ln w="9525">
            <a:solidFill>
              <a:schemeClr val="tx1"/>
            </a:solidFill>
            <a:miter lim="800000"/>
            <a:headEnd/>
            <a:tailEnd/>
          </a:ln>
        </p:spPr>
        <p:txBody>
          <a:bodyPr wrap="none" anchor="ctr">
            <a:prstTxWarp prst="textNoShape">
              <a:avLst/>
            </a:prstTxWarp>
          </a:bodyPr>
          <a:lstStyle/>
          <a:p>
            <a:endParaRPr lang="pt-PT"/>
          </a:p>
        </p:txBody>
      </p:sp>
      <p:sp>
        <p:nvSpPr>
          <p:cNvPr id="66575" name="Rectangle 14"/>
          <p:cNvSpPr>
            <a:spLocks noChangeArrowheads="1"/>
          </p:cNvSpPr>
          <p:nvPr/>
        </p:nvSpPr>
        <p:spPr bwMode="auto">
          <a:xfrm>
            <a:off x="914400" y="4267200"/>
            <a:ext cx="1447800" cy="4572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pt-PT"/>
          </a:p>
        </p:txBody>
      </p:sp>
      <p:sp>
        <p:nvSpPr>
          <p:cNvPr id="66576" name="Rectangle 15"/>
          <p:cNvSpPr>
            <a:spLocks noChangeArrowheads="1"/>
          </p:cNvSpPr>
          <p:nvPr/>
        </p:nvSpPr>
        <p:spPr bwMode="auto">
          <a:xfrm>
            <a:off x="914400" y="4724400"/>
            <a:ext cx="1447800" cy="457200"/>
          </a:xfrm>
          <a:prstGeom prst="rect">
            <a:avLst/>
          </a:prstGeom>
          <a:solidFill>
            <a:schemeClr val="folHlink"/>
          </a:solidFill>
          <a:ln w="9525">
            <a:solidFill>
              <a:schemeClr val="tx1"/>
            </a:solidFill>
            <a:miter lim="800000"/>
            <a:headEnd/>
            <a:tailEnd/>
          </a:ln>
        </p:spPr>
        <p:txBody>
          <a:bodyPr wrap="none" anchor="ctr">
            <a:prstTxWarp prst="textNoShape">
              <a:avLst/>
            </a:prstTxWarp>
          </a:bodyPr>
          <a:lstStyle/>
          <a:p>
            <a:endParaRPr lang="pt-PT"/>
          </a:p>
        </p:txBody>
      </p:sp>
      <p:sp>
        <p:nvSpPr>
          <p:cNvPr id="66577" name="Rectangle 16"/>
          <p:cNvSpPr>
            <a:spLocks noChangeArrowheads="1"/>
          </p:cNvSpPr>
          <p:nvPr/>
        </p:nvSpPr>
        <p:spPr bwMode="auto">
          <a:xfrm>
            <a:off x="6629400" y="4267200"/>
            <a:ext cx="1447800" cy="4572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pt-PT"/>
          </a:p>
        </p:txBody>
      </p:sp>
      <p:sp>
        <p:nvSpPr>
          <p:cNvPr id="66578" name="Rectangle 17"/>
          <p:cNvSpPr>
            <a:spLocks noChangeArrowheads="1"/>
          </p:cNvSpPr>
          <p:nvPr/>
        </p:nvSpPr>
        <p:spPr bwMode="auto">
          <a:xfrm>
            <a:off x="6629400" y="4724400"/>
            <a:ext cx="1447800" cy="457200"/>
          </a:xfrm>
          <a:prstGeom prst="rect">
            <a:avLst/>
          </a:prstGeom>
          <a:solidFill>
            <a:schemeClr val="folHlink"/>
          </a:solidFill>
          <a:ln w="9525">
            <a:solidFill>
              <a:schemeClr val="tx1"/>
            </a:solidFill>
            <a:miter lim="800000"/>
            <a:headEnd/>
            <a:tailEnd/>
          </a:ln>
        </p:spPr>
        <p:txBody>
          <a:bodyPr wrap="none" anchor="ctr">
            <a:prstTxWarp prst="textNoShape">
              <a:avLst/>
            </a:prstTxWarp>
          </a:bodyPr>
          <a:lstStyle/>
          <a:p>
            <a:endParaRPr lang="pt-PT"/>
          </a:p>
        </p:txBody>
      </p:sp>
      <p:sp>
        <p:nvSpPr>
          <p:cNvPr id="66579" name="Rectangle 18"/>
          <p:cNvSpPr>
            <a:spLocks noChangeArrowheads="1"/>
          </p:cNvSpPr>
          <p:nvPr/>
        </p:nvSpPr>
        <p:spPr bwMode="auto">
          <a:xfrm>
            <a:off x="914400" y="3429000"/>
            <a:ext cx="1447800" cy="8382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pt-PT"/>
          </a:p>
        </p:txBody>
      </p:sp>
      <p:sp>
        <p:nvSpPr>
          <p:cNvPr id="66580" name="Rectangle 19"/>
          <p:cNvSpPr>
            <a:spLocks noChangeArrowheads="1"/>
          </p:cNvSpPr>
          <p:nvPr/>
        </p:nvSpPr>
        <p:spPr bwMode="auto">
          <a:xfrm>
            <a:off x="914400" y="2743200"/>
            <a:ext cx="1447800" cy="685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81" name="Rectangle 20"/>
          <p:cNvSpPr>
            <a:spLocks noChangeArrowheads="1"/>
          </p:cNvSpPr>
          <p:nvPr/>
        </p:nvSpPr>
        <p:spPr bwMode="auto">
          <a:xfrm>
            <a:off x="6629400" y="3429000"/>
            <a:ext cx="1447800" cy="8382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pt-PT"/>
          </a:p>
        </p:txBody>
      </p:sp>
      <p:sp>
        <p:nvSpPr>
          <p:cNvPr id="66582" name="Rectangle 21"/>
          <p:cNvSpPr>
            <a:spLocks noChangeArrowheads="1"/>
          </p:cNvSpPr>
          <p:nvPr/>
        </p:nvSpPr>
        <p:spPr bwMode="auto">
          <a:xfrm>
            <a:off x="6629400" y="2743200"/>
            <a:ext cx="1447800" cy="685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83" name="Line 22"/>
          <p:cNvSpPr>
            <a:spLocks noChangeShapeType="1"/>
          </p:cNvSpPr>
          <p:nvPr/>
        </p:nvSpPr>
        <p:spPr bwMode="auto">
          <a:xfrm>
            <a:off x="1600200" y="2438400"/>
            <a:ext cx="0" cy="2514600"/>
          </a:xfrm>
          <a:prstGeom prst="line">
            <a:avLst/>
          </a:prstGeom>
          <a:noFill/>
          <a:ln w="9525">
            <a:solidFill>
              <a:srgbClr val="FF0000"/>
            </a:solidFill>
            <a:round/>
            <a:headEnd/>
            <a:tailEnd type="triangle" w="med" len="med"/>
          </a:ln>
        </p:spPr>
        <p:txBody>
          <a:bodyPr wrap="none" anchor="ctr">
            <a:prstTxWarp prst="textNoShape">
              <a:avLst/>
            </a:prstTxWarp>
          </a:bodyPr>
          <a:lstStyle/>
          <a:p>
            <a:endParaRPr lang="pt-PT"/>
          </a:p>
        </p:txBody>
      </p:sp>
      <p:sp>
        <p:nvSpPr>
          <p:cNvPr id="66584" name="Line 23"/>
          <p:cNvSpPr>
            <a:spLocks noChangeShapeType="1"/>
          </p:cNvSpPr>
          <p:nvPr/>
        </p:nvSpPr>
        <p:spPr bwMode="auto">
          <a:xfrm flipV="1">
            <a:off x="7391400" y="2438400"/>
            <a:ext cx="0" cy="2514600"/>
          </a:xfrm>
          <a:prstGeom prst="line">
            <a:avLst/>
          </a:prstGeom>
          <a:noFill/>
          <a:ln w="9525">
            <a:solidFill>
              <a:srgbClr val="FF0000"/>
            </a:solidFill>
            <a:round/>
            <a:headEnd/>
            <a:tailEnd type="triangle" w="med" len="med"/>
          </a:ln>
        </p:spPr>
        <p:txBody>
          <a:bodyPr wrap="none" anchor="ctr">
            <a:prstTxWarp prst="textNoShape">
              <a:avLst/>
            </a:prstTxWarp>
          </a:bodyPr>
          <a:lstStyle/>
          <a:p>
            <a:endParaRPr lang="pt-PT"/>
          </a:p>
        </p:txBody>
      </p:sp>
      <p:sp>
        <p:nvSpPr>
          <p:cNvPr id="66585" name="Line 24"/>
          <p:cNvSpPr>
            <a:spLocks noChangeShapeType="1"/>
          </p:cNvSpPr>
          <p:nvPr/>
        </p:nvSpPr>
        <p:spPr bwMode="auto">
          <a:xfrm>
            <a:off x="1600200" y="5562600"/>
            <a:ext cx="5791200" cy="0"/>
          </a:xfrm>
          <a:prstGeom prst="line">
            <a:avLst/>
          </a:prstGeom>
          <a:noFill/>
          <a:ln w="9525">
            <a:solidFill>
              <a:srgbClr val="FF0000"/>
            </a:solidFill>
            <a:round/>
            <a:headEnd/>
            <a:tailEnd/>
          </a:ln>
        </p:spPr>
        <p:txBody>
          <a:bodyPr wrap="none" anchor="ctr">
            <a:prstTxWarp prst="textNoShape">
              <a:avLst/>
            </a:prstTxWarp>
          </a:bodyPr>
          <a:lstStyle/>
          <a:p>
            <a:endParaRPr lang="pt-PT"/>
          </a:p>
        </p:txBody>
      </p:sp>
      <p:sp>
        <p:nvSpPr>
          <p:cNvPr id="66586" name="Line 25"/>
          <p:cNvSpPr>
            <a:spLocks noChangeShapeType="1"/>
          </p:cNvSpPr>
          <p:nvPr/>
        </p:nvSpPr>
        <p:spPr bwMode="auto">
          <a:xfrm>
            <a:off x="1600200" y="5181600"/>
            <a:ext cx="0" cy="381000"/>
          </a:xfrm>
          <a:prstGeom prst="line">
            <a:avLst/>
          </a:prstGeom>
          <a:noFill/>
          <a:ln w="9525">
            <a:solidFill>
              <a:srgbClr val="FF0000"/>
            </a:solidFill>
            <a:round/>
            <a:headEnd/>
            <a:tailEnd type="triangle" w="med" len="med"/>
          </a:ln>
        </p:spPr>
        <p:txBody>
          <a:bodyPr wrap="none" anchor="ctr">
            <a:prstTxWarp prst="textNoShape">
              <a:avLst/>
            </a:prstTxWarp>
          </a:bodyPr>
          <a:lstStyle/>
          <a:p>
            <a:endParaRPr lang="pt-PT"/>
          </a:p>
        </p:txBody>
      </p:sp>
      <p:sp>
        <p:nvSpPr>
          <p:cNvPr id="66587" name="Line 26"/>
          <p:cNvSpPr>
            <a:spLocks noChangeShapeType="1"/>
          </p:cNvSpPr>
          <p:nvPr/>
        </p:nvSpPr>
        <p:spPr bwMode="auto">
          <a:xfrm>
            <a:off x="7391400" y="5181600"/>
            <a:ext cx="0" cy="381000"/>
          </a:xfrm>
          <a:prstGeom prst="line">
            <a:avLst/>
          </a:prstGeom>
          <a:noFill/>
          <a:ln w="9525">
            <a:solidFill>
              <a:srgbClr val="FF0000"/>
            </a:solidFill>
            <a:round/>
            <a:headEnd type="triangle" w="med" len="med"/>
            <a:tailEnd/>
          </a:ln>
        </p:spPr>
        <p:txBody>
          <a:bodyPr wrap="none" anchor="ctr">
            <a:prstTxWarp prst="textNoShape">
              <a:avLst/>
            </a:prstTxWarp>
          </a:bodyPr>
          <a:lstStyle/>
          <a:p>
            <a:endParaRPr lang="pt-PT"/>
          </a:p>
        </p:txBody>
      </p:sp>
      <p:sp>
        <p:nvSpPr>
          <p:cNvPr id="66588" name="Rectangle 27"/>
          <p:cNvSpPr>
            <a:spLocks noChangeArrowheads="1"/>
          </p:cNvSpPr>
          <p:nvPr/>
        </p:nvSpPr>
        <p:spPr bwMode="auto">
          <a:xfrm>
            <a:off x="5791200" y="2971800"/>
            <a:ext cx="609600" cy="304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89" name="Rectangle 28"/>
          <p:cNvSpPr>
            <a:spLocks noChangeArrowheads="1"/>
          </p:cNvSpPr>
          <p:nvPr/>
        </p:nvSpPr>
        <p:spPr bwMode="auto">
          <a:xfrm rot="10800000">
            <a:off x="5865813" y="3733800"/>
            <a:ext cx="609600" cy="304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90" name="Rectangle 29"/>
          <p:cNvSpPr>
            <a:spLocks noChangeArrowheads="1"/>
          </p:cNvSpPr>
          <p:nvPr/>
        </p:nvSpPr>
        <p:spPr bwMode="auto">
          <a:xfrm rot="10800000">
            <a:off x="5713413" y="3733800"/>
            <a:ext cx="228600" cy="3048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pt-PT"/>
          </a:p>
        </p:txBody>
      </p:sp>
      <p:sp>
        <p:nvSpPr>
          <p:cNvPr id="66591" name="Rectangle 30"/>
          <p:cNvSpPr>
            <a:spLocks noChangeArrowheads="1"/>
          </p:cNvSpPr>
          <p:nvPr/>
        </p:nvSpPr>
        <p:spPr bwMode="auto">
          <a:xfrm rot="10800000">
            <a:off x="5865813" y="4343400"/>
            <a:ext cx="609600" cy="304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92" name="Rectangle 31"/>
          <p:cNvSpPr>
            <a:spLocks noChangeArrowheads="1"/>
          </p:cNvSpPr>
          <p:nvPr/>
        </p:nvSpPr>
        <p:spPr bwMode="auto">
          <a:xfrm rot="10800000">
            <a:off x="5637213" y="4343400"/>
            <a:ext cx="304800" cy="3048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pt-PT"/>
          </a:p>
        </p:txBody>
      </p:sp>
      <p:sp>
        <p:nvSpPr>
          <p:cNvPr id="66593" name="Rectangle 32"/>
          <p:cNvSpPr>
            <a:spLocks noChangeArrowheads="1"/>
          </p:cNvSpPr>
          <p:nvPr/>
        </p:nvSpPr>
        <p:spPr bwMode="auto">
          <a:xfrm rot="10800000">
            <a:off x="5561013" y="4343400"/>
            <a:ext cx="152400" cy="3048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pt-PT"/>
          </a:p>
        </p:txBody>
      </p:sp>
      <p:sp>
        <p:nvSpPr>
          <p:cNvPr id="66594" name="Rectangle 33"/>
          <p:cNvSpPr>
            <a:spLocks noChangeArrowheads="1"/>
          </p:cNvSpPr>
          <p:nvPr/>
        </p:nvSpPr>
        <p:spPr bwMode="auto">
          <a:xfrm rot="10800000">
            <a:off x="5865813" y="4800600"/>
            <a:ext cx="609600" cy="304800"/>
          </a:xfrm>
          <a:prstGeom prst="rect">
            <a:avLst/>
          </a:prstGeom>
          <a:solidFill>
            <a:srgbClr val="00CC66"/>
          </a:solidFill>
          <a:ln w="9525">
            <a:solidFill>
              <a:schemeClr val="tx1"/>
            </a:solidFill>
            <a:miter lim="800000"/>
            <a:headEnd/>
            <a:tailEnd/>
          </a:ln>
        </p:spPr>
        <p:txBody>
          <a:bodyPr wrap="none" anchor="ctr">
            <a:prstTxWarp prst="textNoShape">
              <a:avLst/>
            </a:prstTxWarp>
          </a:bodyPr>
          <a:lstStyle/>
          <a:p>
            <a:endParaRPr lang="pt-PT"/>
          </a:p>
        </p:txBody>
      </p:sp>
      <p:sp>
        <p:nvSpPr>
          <p:cNvPr id="66595" name="Rectangle 34"/>
          <p:cNvSpPr>
            <a:spLocks noChangeArrowheads="1"/>
          </p:cNvSpPr>
          <p:nvPr/>
        </p:nvSpPr>
        <p:spPr bwMode="auto">
          <a:xfrm rot="10800000">
            <a:off x="5637213" y="4800600"/>
            <a:ext cx="304800" cy="3048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pt-PT"/>
          </a:p>
        </p:txBody>
      </p:sp>
      <p:sp>
        <p:nvSpPr>
          <p:cNvPr id="66596" name="Rectangle 35"/>
          <p:cNvSpPr>
            <a:spLocks noChangeArrowheads="1"/>
          </p:cNvSpPr>
          <p:nvPr/>
        </p:nvSpPr>
        <p:spPr bwMode="auto">
          <a:xfrm rot="10800000">
            <a:off x="5408613" y="4800600"/>
            <a:ext cx="304800" cy="3048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pt-PT"/>
          </a:p>
        </p:txBody>
      </p:sp>
      <p:sp>
        <p:nvSpPr>
          <p:cNvPr id="66597" name="Rectangle 36"/>
          <p:cNvSpPr>
            <a:spLocks noChangeArrowheads="1"/>
          </p:cNvSpPr>
          <p:nvPr/>
        </p:nvSpPr>
        <p:spPr bwMode="auto">
          <a:xfrm rot="10800000">
            <a:off x="5332413" y="4800600"/>
            <a:ext cx="228600" cy="304800"/>
          </a:xfrm>
          <a:prstGeom prst="rect">
            <a:avLst/>
          </a:prstGeom>
          <a:solidFill>
            <a:schemeClr val="folHlink"/>
          </a:solidFill>
          <a:ln w="9525">
            <a:solidFill>
              <a:schemeClr val="tx1"/>
            </a:solidFill>
            <a:miter lim="800000"/>
            <a:headEnd/>
            <a:tailEnd/>
          </a:ln>
        </p:spPr>
        <p:txBody>
          <a:bodyPr wrap="none" anchor="ctr">
            <a:prstTxWarp prst="textNoShape">
              <a:avLst/>
            </a:prstTxWarp>
          </a:bodyPr>
          <a:lstStyle/>
          <a:p>
            <a:endParaRPr lang="pt-PT"/>
          </a:p>
        </p:txBody>
      </p:sp>
      <p:sp>
        <p:nvSpPr>
          <p:cNvPr id="66598" name="Text Box 37"/>
          <p:cNvSpPr txBox="1">
            <a:spLocks noChangeArrowheads="1"/>
          </p:cNvSpPr>
          <p:nvPr/>
        </p:nvSpPr>
        <p:spPr bwMode="auto">
          <a:xfrm>
            <a:off x="3722688" y="2895600"/>
            <a:ext cx="1419225" cy="304800"/>
          </a:xfrm>
          <a:prstGeom prst="rect">
            <a:avLst/>
          </a:prstGeom>
          <a:noFill/>
          <a:ln w="9525">
            <a:noFill/>
            <a:miter lim="800000"/>
            <a:headEnd/>
            <a:tailEnd/>
          </a:ln>
        </p:spPr>
        <p:txBody>
          <a:bodyPr wrap="none" lIns="91420" tIns="45712" rIns="91420" bIns="45712">
            <a:prstTxWarp prst="textNoShape">
              <a:avLst/>
            </a:prstTxWarp>
            <a:spAutoFit/>
          </a:bodyPr>
          <a:lstStyle/>
          <a:p>
            <a:pPr algn="l" eaLnBrk="0" hangingPunct="0"/>
            <a:r>
              <a:rPr lang="en-US" sz="1400">
                <a:solidFill>
                  <a:srgbClr val="000000"/>
                </a:solidFill>
                <a:latin typeface="Arial" charset="0"/>
              </a:rPr>
              <a:t>Get index.html</a:t>
            </a:r>
          </a:p>
        </p:txBody>
      </p:sp>
      <p:sp>
        <p:nvSpPr>
          <p:cNvPr id="66599" name="Text Box 38"/>
          <p:cNvSpPr txBox="1">
            <a:spLocks noChangeArrowheads="1"/>
          </p:cNvSpPr>
          <p:nvPr/>
        </p:nvSpPr>
        <p:spPr bwMode="auto">
          <a:xfrm>
            <a:off x="3733800" y="3657600"/>
            <a:ext cx="1389063" cy="304800"/>
          </a:xfrm>
          <a:prstGeom prst="rect">
            <a:avLst/>
          </a:prstGeom>
          <a:noFill/>
          <a:ln w="9525">
            <a:noFill/>
            <a:miter lim="800000"/>
            <a:headEnd/>
            <a:tailEnd/>
          </a:ln>
        </p:spPr>
        <p:txBody>
          <a:bodyPr wrap="none" lIns="91420" tIns="45712" rIns="91420" bIns="45712">
            <a:prstTxWarp prst="textNoShape">
              <a:avLst/>
            </a:prstTxWarp>
            <a:spAutoFit/>
          </a:bodyPr>
          <a:lstStyle/>
          <a:p>
            <a:pPr algn="l" eaLnBrk="0" hangingPunct="0"/>
            <a:r>
              <a:rPr lang="en-US" sz="1400">
                <a:solidFill>
                  <a:srgbClr val="000000"/>
                </a:solidFill>
                <a:latin typeface="Arial" charset="0"/>
              </a:rPr>
              <a:t>Connection ID</a:t>
            </a:r>
          </a:p>
        </p:txBody>
      </p:sp>
      <p:sp>
        <p:nvSpPr>
          <p:cNvPr id="66600" name="Text Box 39"/>
          <p:cNvSpPr txBox="1">
            <a:spLocks noChangeArrowheads="1"/>
          </p:cNvSpPr>
          <p:nvPr/>
        </p:nvSpPr>
        <p:spPr bwMode="auto">
          <a:xfrm>
            <a:off x="3532188" y="4343400"/>
            <a:ext cx="1804987" cy="304800"/>
          </a:xfrm>
          <a:prstGeom prst="rect">
            <a:avLst/>
          </a:prstGeom>
          <a:noFill/>
          <a:ln w="9525">
            <a:noFill/>
            <a:miter lim="800000"/>
            <a:headEnd/>
            <a:tailEnd/>
          </a:ln>
        </p:spPr>
        <p:txBody>
          <a:bodyPr wrap="none" lIns="91420" tIns="45712" rIns="91420" bIns="45712">
            <a:prstTxWarp prst="textNoShape">
              <a:avLst/>
            </a:prstTxWarp>
            <a:spAutoFit/>
          </a:bodyPr>
          <a:lstStyle/>
          <a:p>
            <a:pPr eaLnBrk="0" hangingPunct="0"/>
            <a:r>
              <a:rPr lang="en-US" sz="1400">
                <a:solidFill>
                  <a:srgbClr val="000000"/>
                </a:solidFill>
                <a:latin typeface="Arial" charset="0"/>
              </a:rPr>
              <a:t>Source/Destination</a:t>
            </a:r>
          </a:p>
        </p:txBody>
      </p:sp>
      <p:sp>
        <p:nvSpPr>
          <p:cNvPr id="66601" name="Text Box 40"/>
          <p:cNvSpPr txBox="1">
            <a:spLocks noChangeArrowheads="1"/>
          </p:cNvSpPr>
          <p:nvPr/>
        </p:nvSpPr>
        <p:spPr bwMode="auto">
          <a:xfrm>
            <a:off x="3810000" y="4800600"/>
            <a:ext cx="1311275" cy="304800"/>
          </a:xfrm>
          <a:prstGeom prst="rect">
            <a:avLst/>
          </a:prstGeom>
          <a:noFill/>
          <a:ln w="9525">
            <a:noFill/>
            <a:miter lim="800000"/>
            <a:headEnd/>
            <a:tailEnd/>
          </a:ln>
        </p:spPr>
        <p:txBody>
          <a:bodyPr wrap="none" lIns="91420" tIns="45712" rIns="91420" bIns="45712">
            <a:prstTxWarp prst="textNoShape">
              <a:avLst/>
            </a:prstTxWarp>
            <a:spAutoFit/>
          </a:bodyPr>
          <a:lstStyle/>
          <a:p>
            <a:pPr algn="l" eaLnBrk="0" hangingPunct="0"/>
            <a:r>
              <a:rPr lang="en-US" sz="1400">
                <a:solidFill>
                  <a:srgbClr val="000000"/>
                </a:solidFill>
                <a:latin typeface="Arial" charset="0"/>
              </a:rPr>
              <a:t>Link Address</a:t>
            </a:r>
          </a:p>
        </p:txBody>
      </p:sp>
      <p:sp>
        <p:nvSpPr>
          <p:cNvPr id="66602" name="Text Box 41"/>
          <p:cNvSpPr txBox="1">
            <a:spLocks noChangeArrowheads="1"/>
          </p:cNvSpPr>
          <p:nvPr/>
        </p:nvSpPr>
        <p:spPr bwMode="auto">
          <a:xfrm>
            <a:off x="1066800" y="2057400"/>
            <a:ext cx="1116013" cy="457200"/>
          </a:xfrm>
          <a:prstGeom prst="rect">
            <a:avLst/>
          </a:prstGeom>
          <a:noFill/>
          <a:ln w="9525">
            <a:noFill/>
            <a:miter lim="800000"/>
            <a:headEnd/>
            <a:tailEnd/>
          </a:ln>
        </p:spPr>
        <p:txBody>
          <a:bodyPr wrap="none" lIns="91420" tIns="45712" rIns="91420" bIns="45712">
            <a:prstTxWarp prst="textNoShape">
              <a:avLst/>
            </a:prstTxWarp>
            <a:spAutoFit/>
          </a:bodyPr>
          <a:lstStyle/>
          <a:p>
            <a:pPr algn="l" eaLnBrk="0" hangingPunct="0"/>
            <a:r>
              <a:rPr lang="en-US" sz="2400" b="0">
                <a:solidFill>
                  <a:srgbClr val="FF0000"/>
                </a:solidFill>
                <a:latin typeface="Arial" charset="0"/>
              </a:rPr>
              <a:t>User A</a:t>
            </a:r>
          </a:p>
        </p:txBody>
      </p:sp>
      <p:sp>
        <p:nvSpPr>
          <p:cNvPr id="66603" name="Text Box 42"/>
          <p:cNvSpPr txBox="1">
            <a:spLocks noChangeArrowheads="1"/>
          </p:cNvSpPr>
          <p:nvPr/>
        </p:nvSpPr>
        <p:spPr bwMode="auto">
          <a:xfrm>
            <a:off x="6884988" y="2057400"/>
            <a:ext cx="1116012" cy="457200"/>
          </a:xfrm>
          <a:prstGeom prst="rect">
            <a:avLst/>
          </a:prstGeom>
          <a:noFill/>
          <a:ln w="9525">
            <a:noFill/>
            <a:miter lim="800000"/>
            <a:headEnd/>
            <a:tailEnd/>
          </a:ln>
        </p:spPr>
        <p:txBody>
          <a:bodyPr wrap="none" lIns="91420" tIns="45712" rIns="91420" bIns="45712">
            <a:prstTxWarp prst="textNoShape">
              <a:avLst/>
            </a:prstTxWarp>
            <a:spAutoFit/>
          </a:bodyPr>
          <a:lstStyle/>
          <a:p>
            <a:pPr algn="l" eaLnBrk="0" hangingPunct="0"/>
            <a:r>
              <a:rPr lang="en-US" sz="2400" b="0">
                <a:solidFill>
                  <a:srgbClr val="FF0000"/>
                </a:solidFill>
                <a:latin typeface="Arial" charset="0"/>
              </a:rPr>
              <a:t>User B</a:t>
            </a:r>
          </a:p>
        </p:txBody>
      </p:sp>
      <p:pic>
        <p:nvPicPr>
          <p:cNvPr id="66604" name="Picture 43" descr="MCj03040810000[1]"/>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6934200" y="304800"/>
            <a:ext cx="1843088" cy="13144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smtClean="0">
                <a:solidFill>
                  <a:srgbClr val="0000FF"/>
                </a:solidFill>
              </a:rPr>
              <a:t>End to end arguments</a:t>
            </a:r>
            <a:endParaRPr lang="en-GB" b="1">
              <a:solidFill>
                <a:srgbClr val="0000FF"/>
              </a:solidFill>
            </a:endParaRPr>
          </a:p>
        </p:txBody>
      </p:sp>
      <p:sp>
        <p:nvSpPr>
          <p:cNvPr id="5" name="TextBox 4"/>
          <p:cNvSpPr txBox="1"/>
          <p:nvPr/>
        </p:nvSpPr>
        <p:spPr>
          <a:xfrm>
            <a:off x="805669" y="1693165"/>
            <a:ext cx="7660682" cy="4154983"/>
          </a:xfrm>
          <a:prstGeom prst="rect">
            <a:avLst/>
          </a:prstGeom>
          <a:noFill/>
        </p:spPr>
        <p:txBody>
          <a:bodyPr wrap="square" rtlCol="0">
            <a:spAutoFit/>
          </a:bodyPr>
          <a:lstStyle/>
          <a:p>
            <a:r>
              <a:rPr lang="en-GB" sz="2400" b="1" dirty="0" smtClean="0"/>
              <a:t>One of the most respected and cited of the Internet design principles is the end to end arguments, which state that mechanisms should not be placed in the network if it can be placed in the end node, and that the core of the network should provide a general service, not one that is tailored for a specific application. There are two general dimensions to the arguments: </a:t>
            </a:r>
            <a:r>
              <a:rPr lang="en-GB" sz="2400" b="1" dirty="0" smtClean="0">
                <a:solidFill>
                  <a:srgbClr val="0000FF"/>
                </a:solidFill>
              </a:rPr>
              <a:t>innovation and reliability</a:t>
            </a:r>
            <a:r>
              <a:rPr lang="en-GB" sz="2400" b="1" dirty="0" smtClean="0"/>
              <a:t>.</a:t>
            </a:r>
          </a:p>
          <a:p>
            <a:endParaRPr lang="en-GB" sz="2400" b="1" dirty="0" smtClean="0"/>
          </a:p>
          <a:p>
            <a:r>
              <a:rPr lang="en-GB" sz="2400" b="1" dirty="0" smtClean="0"/>
              <a:t>In Tussle in Cyberspace: David Clark et al. “Defining Tomorrow’s Internet,” in Proceedings of SIGCOMM’02, 2002, USA</a:t>
            </a:r>
            <a:endParaRPr lang="en-GB" sz="2400" b="1"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Keep Complexity Under Control</a:t>
            </a:r>
            <a:endParaRPr lang="en-US" b="1" dirty="0">
              <a:solidFill>
                <a:srgbClr val="0000FF"/>
              </a:solidFill>
            </a:endParaRPr>
          </a:p>
        </p:txBody>
      </p:sp>
      <p:sp>
        <p:nvSpPr>
          <p:cNvPr id="4" name="TextBox 3"/>
          <p:cNvSpPr txBox="1"/>
          <p:nvPr/>
        </p:nvSpPr>
        <p:spPr>
          <a:xfrm>
            <a:off x="1952723" y="5926077"/>
            <a:ext cx="184666" cy="369332"/>
          </a:xfrm>
          <a:prstGeom prst="rect">
            <a:avLst/>
          </a:prstGeom>
          <a:noFill/>
        </p:spPr>
        <p:txBody>
          <a:bodyPr wrap="none" rtlCol="0">
            <a:spAutoFit/>
          </a:bodyPr>
          <a:lstStyle/>
          <a:p>
            <a:r>
              <a:rPr lang="pt-PT" dirty="0" smtClean="0"/>
              <a:t>    </a:t>
            </a:r>
            <a:endParaRPr lang="pt-PT" dirty="0"/>
          </a:p>
        </p:txBody>
      </p:sp>
      <p:sp>
        <p:nvSpPr>
          <p:cNvPr id="5" name="TextBox 4"/>
          <p:cNvSpPr txBox="1"/>
          <p:nvPr/>
        </p:nvSpPr>
        <p:spPr>
          <a:xfrm>
            <a:off x="457200" y="1977199"/>
            <a:ext cx="8023578" cy="3046988"/>
          </a:xfrm>
          <a:prstGeom prst="rect">
            <a:avLst/>
          </a:prstGeom>
          <a:noFill/>
        </p:spPr>
        <p:txBody>
          <a:bodyPr wrap="square" rtlCol="0">
            <a:spAutoFit/>
          </a:bodyPr>
          <a:lstStyle/>
          <a:p>
            <a:r>
              <a:rPr lang="en-US" sz="3200" b="1" dirty="0" smtClean="0"/>
              <a:t>Perfection is reached not when there is no longer anything to add, but when there is no longer anything to take away.</a:t>
            </a:r>
          </a:p>
          <a:p>
            <a:endParaRPr lang="en-US" sz="3200" b="1" dirty="0" smtClean="0"/>
          </a:p>
          <a:p>
            <a:r>
              <a:rPr lang="en-US" sz="3200" b="1" dirty="0" smtClean="0"/>
              <a:t>Antoine de Saint </a:t>
            </a:r>
            <a:r>
              <a:rPr lang="en-US" sz="3200" b="1" dirty="0" err="1" smtClean="0"/>
              <a:t>Exupéry</a:t>
            </a:r>
            <a:endParaRPr lang="en-US" sz="3200" b="1" dirty="0" smtClean="0"/>
          </a:p>
          <a:p>
            <a:endParaRPr lang="pt-PT" sz="3200" b="1"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00FF"/>
                </a:solidFill>
              </a:rPr>
              <a:t>The Intelligent Network Revenge</a:t>
            </a:r>
            <a:endParaRPr lang="en-GB" b="1" dirty="0">
              <a:solidFill>
                <a:srgbClr val="0000FF"/>
              </a:solidFill>
            </a:endParaRPr>
          </a:p>
        </p:txBody>
      </p:sp>
      <p:sp>
        <p:nvSpPr>
          <p:cNvPr id="4"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1" i="0" u="none" strike="noStrike" kern="1200" cap="none" spc="0" normalizeH="0" baseline="0" noProof="0" dirty="0" smtClean="0">
                <a:ln>
                  <a:noFill/>
                </a:ln>
                <a:solidFill>
                  <a:srgbClr val="000000"/>
                </a:solidFill>
                <a:effectLst/>
                <a:uLnTx/>
                <a:uFillTx/>
                <a:latin typeface="+mn-lt"/>
                <a:ea typeface="+mn-ea"/>
                <a:cs typeface="+mn-cs"/>
              </a:rPr>
              <a:t>By 1994 the Internet become main stream in </a:t>
            </a:r>
            <a:r>
              <a:rPr lang="en-US" sz="3200" b="1" dirty="0" smtClean="0">
                <a:solidFill>
                  <a:srgbClr val="000000"/>
                </a:solidFill>
              </a:rPr>
              <a:t>most western countries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rgbClr val="000000"/>
              </a:solidFill>
              <a:effectLst/>
              <a:uLnTx/>
              <a:uFillTx/>
              <a:latin typeface="+mn-lt"/>
              <a:ea typeface="+mn-ea"/>
              <a:cs typeface="+mn-cs"/>
            </a:endParaRPr>
          </a:p>
          <a:p>
            <a:pPr marL="342900" lvl="0" indent="-342900">
              <a:spcBef>
                <a:spcPct val="20000"/>
              </a:spcBef>
              <a:buFont typeface="Arial"/>
              <a:buChar char="•"/>
            </a:pPr>
            <a:r>
              <a:rPr kumimoji="0" lang="en-US" sz="3200" b="1" i="0" u="none" strike="noStrike" kern="1200" cap="none" spc="0" normalizeH="0" baseline="0" noProof="0" dirty="0" smtClean="0">
                <a:ln>
                  <a:noFill/>
                </a:ln>
                <a:solidFill>
                  <a:srgbClr val="000000"/>
                </a:solidFill>
                <a:effectLst/>
                <a:uLnTx/>
                <a:uFillTx/>
                <a:latin typeface="+mn-lt"/>
                <a:ea typeface="+mn-ea"/>
                <a:cs typeface="+mn-cs"/>
              </a:rPr>
              <a:t>By 1995 the NSF Backbone </a:t>
            </a:r>
            <a:r>
              <a:rPr lang="en-US" sz="3200" b="1" dirty="0" smtClean="0">
                <a:solidFill>
                  <a:srgbClr val="000000"/>
                </a:solidFill>
              </a:rPr>
              <a:t>was dismantled and replaced </a:t>
            </a:r>
            <a:r>
              <a:rPr kumimoji="0" lang="en-US" sz="3200" b="1" i="0" u="none" strike="noStrike" kern="1200" cap="none" spc="0" normalizeH="0" baseline="0" noProof="0" dirty="0" smtClean="0">
                <a:ln>
                  <a:noFill/>
                </a:ln>
                <a:solidFill>
                  <a:srgbClr val="000000"/>
                </a:solidFill>
                <a:effectLst/>
                <a:uLnTx/>
                <a:uFillTx/>
                <a:latin typeface="+mn-lt"/>
                <a:ea typeface="+mn-ea"/>
                <a:cs typeface="+mn-cs"/>
              </a:rPr>
              <a:t>by several private backbones</a:t>
            </a:r>
          </a:p>
          <a:p>
            <a:pPr marL="342900" marR="0" lvl="0" indent="-342900" algn="l" defTabSz="457200" rtl="0" eaLnBrk="1" fontAlgn="auto" latinLnBrk="0" hangingPunct="1">
              <a:lnSpc>
                <a:spcPct val="100000"/>
              </a:lnSpc>
              <a:spcBef>
                <a:spcPct val="20000"/>
              </a:spcBef>
              <a:spcAft>
                <a:spcPts val="0"/>
              </a:spcAft>
              <a:buClrTx/>
              <a:buSzTx/>
              <a:tabLst/>
              <a:defRPr/>
            </a:pPr>
            <a:endParaRPr lang="en-US" sz="3200" b="1" dirty="0" smtClean="0">
              <a:solidFill>
                <a:srgbClr val="000000"/>
              </a:solidFill>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1" i="0" u="none" strike="noStrike" kern="1200" cap="none" spc="0" normalizeH="0" baseline="0" noProof="0" dirty="0" smtClean="0">
                <a:ln>
                  <a:noFill/>
                </a:ln>
                <a:solidFill>
                  <a:srgbClr val="000000"/>
                </a:solidFill>
                <a:effectLst/>
                <a:uLnTx/>
                <a:uFillTx/>
                <a:latin typeface="+mn-lt"/>
                <a:ea typeface="+mn-ea"/>
                <a:cs typeface="+mn-cs"/>
              </a:rPr>
              <a:t>By</a:t>
            </a:r>
            <a:r>
              <a:rPr kumimoji="0" lang="en-US" sz="3200" b="1" i="0" u="none" strike="noStrike" kern="1200" cap="none" spc="0" normalizeH="0" noProof="0" dirty="0" smtClean="0">
                <a:ln>
                  <a:noFill/>
                </a:ln>
                <a:solidFill>
                  <a:srgbClr val="000000"/>
                </a:solidFill>
                <a:effectLst/>
                <a:uLnTx/>
                <a:uFillTx/>
                <a:latin typeface="+mn-lt"/>
                <a:ea typeface="+mn-ea"/>
                <a:cs typeface="+mn-cs"/>
              </a:rPr>
              <a:t> 2000 </a:t>
            </a:r>
            <a:r>
              <a:rPr lang="en-US" sz="3200" b="1" dirty="0" smtClean="0">
                <a:solidFill>
                  <a:srgbClr val="000000"/>
                </a:solidFill>
              </a:rPr>
              <a:t>most</a:t>
            </a:r>
            <a:r>
              <a:rPr kumimoji="0" lang="en-US" sz="3200" b="1" i="0" u="none" strike="noStrike" kern="1200" cap="none" spc="0" normalizeH="0" noProof="0" dirty="0" smtClean="0">
                <a:ln>
                  <a:noFill/>
                </a:ln>
                <a:solidFill>
                  <a:srgbClr val="000000"/>
                </a:solidFill>
                <a:effectLst/>
                <a:uLnTx/>
                <a:uFillTx/>
                <a:latin typeface="+mn-lt"/>
                <a:ea typeface="+mn-ea"/>
                <a:cs typeface="+mn-cs"/>
              </a:rPr>
              <a:t> Internet big players were owned </a:t>
            </a:r>
            <a:r>
              <a:rPr lang="en-US" sz="3200" b="1" dirty="0" smtClean="0">
                <a:solidFill>
                  <a:srgbClr val="000000"/>
                </a:solidFill>
              </a:rPr>
              <a:t>(or tightly connected) to the main Telecoms of the world — the deep pocket guys</a:t>
            </a:r>
            <a:endParaRPr kumimoji="0" lang="en-US" sz="3200" b="1" i="0" u="none" strike="noStrike" kern="1200" cap="none" spc="0" normalizeH="0" baseline="0" noProof="0" dirty="0">
              <a:ln>
                <a:noFill/>
              </a:ln>
              <a:solidFill>
                <a:srgbClr val="000000"/>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GB" b="1" dirty="0" smtClean="0">
                <a:solidFill>
                  <a:srgbClr val="0000FF"/>
                </a:solidFill>
              </a:rPr>
              <a:t>The Stupid Network Today</a:t>
            </a:r>
            <a:endParaRPr lang="en-GB" b="1" dirty="0">
              <a:solidFill>
                <a:srgbClr val="0000FF"/>
              </a:solidFill>
            </a:endParaRPr>
          </a:p>
        </p:txBody>
      </p:sp>
      <p:graphicFrame>
        <p:nvGraphicFramePr>
          <p:cNvPr id="6" name="Content Placeholder 5"/>
          <p:cNvGraphicFramePr>
            <a:graphicFrameLocks noGrp="1"/>
          </p:cNvGraphicFramePr>
          <p:nvPr>
            <p:ph idx="1"/>
          </p:nvPr>
        </p:nvGraphicFramePr>
        <p:xfrm>
          <a:off x="238104" y="1720474"/>
          <a:ext cx="8448696" cy="1854200"/>
        </p:xfrm>
        <a:graphic>
          <a:graphicData uri="http://schemas.openxmlformats.org/drawingml/2006/table">
            <a:tbl>
              <a:tblPr firstRow="1" bandRow="1">
                <a:tableStyleId>{5C22544A-7EE6-4342-B048-85BDC9FD1C3A}</a:tableStyleId>
              </a:tblPr>
              <a:tblGrid>
                <a:gridCol w="3664704"/>
                <a:gridCol w="1149308"/>
                <a:gridCol w="1183615"/>
                <a:gridCol w="1286538"/>
                <a:gridCol w="1164531"/>
              </a:tblGrid>
              <a:tr h="370840">
                <a:tc>
                  <a:txBody>
                    <a:bodyPr/>
                    <a:lstStyle/>
                    <a:p>
                      <a:pPr algn="ctr"/>
                      <a:r>
                        <a:rPr lang="en-US" dirty="0" smtClean="0"/>
                        <a:t>Channels</a:t>
                      </a:r>
                      <a:endParaRPr lang="en-US" dirty="0"/>
                    </a:p>
                  </a:txBody>
                  <a:tcPr/>
                </a:tc>
                <a:tc>
                  <a:txBody>
                    <a:bodyPr/>
                    <a:lstStyle/>
                    <a:p>
                      <a:pPr algn="ctr"/>
                      <a:r>
                        <a:rPr lang="en-US" dirty="0" smtClean="0"/>
                        <a:t>1980</a:t>
                      </a:r>
                      <a:endParaRPr lang="en-US" dirty="0"/>
                    </a:p>
                  </a:txBody>
                  <a:tcPr/>
                </a:tc>
                <a:tc>
                  <a:txBody>
                    <a:bodyPr/>
                    <a:lstStyle/>
                    <a:p>
                      <a:pPr algn="ctr"/>
                      <a:r>
                        <a:rPr lang="en-US" dirty="0" smtClean="0"/>
                        <a:t>1990</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2015</a:t>
                      </a:r>
                      <a:endParaRPr lang="en-US" dirty="0"/>
                    </a:p>
                  </a:txBody>
                  <a:tcPr/>
                </a:tc>
              </a:tr>
              <a:tr h="370840">
                <a:tc>
                  <a:txBody>
                    <a:bodyPr/>
                    <a:lstStyle/>
                    <a:p>
                      <a:r>
                        <a:rPr lang="en-US" dirty="0" smtClean="0"/>
                        <a:t>End</a:t>
                      </a:r>
                      <a:r>
                        <a:rPr lang="en-US" baseline="0" dirty="0" smtClean="0"/>
                        <a:t> User </a:t>
                      </a:r>
                      <a:r>
                        <a:rPr lang="en-US" dirty="0" smtClean="0"/>
                        <a:t>Average Interface Speed</a:t>
                      </a:r>
                      <a:endParaRPr lang="en-US" dirty="0"/>
                    </a:p>
                  </a:txBody>
                  <a:tcPr/>
                </a:tc>
                <a:tc>
                  <a:txBody>
                    <a:bodyPr/>
                    <a:lstStyle/>
                    <a:p>
                      <a:r>
                        <a:rPr lang="en-US" dirty="0" smtClean="0"/>
                        <a:t>2,4 K bps</a:t>
                      </a:r>
                      <a:endParaRPr lang="en-US" dirty="0"/>
                    </a:p>
                  </a:txBody>
                  <a:tcPr/>
                </a:tc>
                <a:tc>
                  <a:txBody>
                    <a:bodyPr/>
                    <a:lstStyle/>
                    <a:p>
                      <a:r>
                        <a:rPr lang="en-US" dirty="0" smtClean="0"/>
                        <a:t>2,4 K bps</a:t>
                      </a:r>
                      <a:endParaRPr lang="en-US" dirty="0"/>
                    </a:p>
                  </a:txBody>
                  <a:tcPr/>
                </a:tc>
                <a:tc>
                  <a:txBody>
                    <a:bodyPr/>
                    <a:lstStyle/>
                    <a:p>
                      <a:r>
                        <a:rPr lang="en-US" dirty="0" smtClean="0"/>
                        <a:t>10 M bps</a:t>
                      </a:r>
                      <a:endParaRPr lang="en-US" dirty="0"/>
                    </a:p>
                  </a:txBody>
                  <a:tcPr/>
                </a:tc>
                <a:tc>
                  <a:txBody>
                    <a:bodyPr/>
                    <a:lstStyle/>
                    <a:p>
                      <a:r>
                        <a:rPr lang="en-US" dirty="0" smtClean="0"/>
                        <a:t>100 M bps</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End</a:t>
                      </a:r>
                      <a:r>
                        <a:rPr lang="en-US" baseline="0" dirty="0" smtClean="0"/>
                        <a:t> User </a:t>
                      </a:r>
                      <a:r>
                        <a:rPr lang="en-US" dirty="0" smtClean="0"/>
                        <a:t>Advanced Interface Speed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2,4 K bps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9,6 K bps</a:t>
                      </a:r>
                    </a:p>
                  </a:txBody>
                  <a:tcPr/>
                </a:tc>
                <a:tc>
                  <a:txBody>
                    <a:bodyPr/>
                    <a:lstStyle/>
                    <a:p>
                      <a:r>
                        <a:rPr lang="en-US" dirty="0" smtClean="0"/>
                        <a:t>100 Mbps</a:t>
                      </a:r>
                      <a:endParaRPr lang="en-US" dirty="0"/>
                    </a:p>
                  </a:txBody>
                  <a:tcPr/>
                </a:tc>
                <a:tc>
                  <a:txBody>
                    <a:bodyPr/>
                    <a:lstStyle/>
                    <a:p>
                      <a:r>
                        <a:rPr lang="en-US" dirty="0" smtClean="0"/>
                        <a:t>1 G bps</a:t>
                      </a:r>
                      <a:endParaRPr lang="en-US" dirty="0"/>
                    </a:p>
                  </a:txBody>
                  <a:tcPr/>
                </a:tc>
              </a:tr>
              <a:tr h="370840">
                <a:tc>
                  <a:txBody>
                    <a:bodyPr/>
                    <a:lstStyle/>
                    <a:p>
                      <a:r>
                        <a:rPr lang="en-US" baseline="0" dirty="0" smtClean="0"/>
                        <a:t>Backbone </a:t>
                      </a:r>
                      <a:r>
                        <a:rPr lang="en-US" dirty="0" smtClean="0"/>
                        <a:t>Average Interface Speed</a:t>
                      </a:r>
                      <a:endParaRPr lang="en-US" dirty="0"/>
                    </a:p>
                  </a:txBody>
                  <a:tcPr/>
                </a:tc>
                <a:tc>
                  <a:txBody>
                    <a:bodyPr/>
                    <a:lstStyle/>
                    <a:p>
                      <a:r>
                        <a:rPr lang="en-US" dirty="0" smtClean="0"/>
                        <a:t>64 K bps</a:t>
                      </a:r>
                      <a:endParaRPr lang="en-US" dirty="0"/>
                    </a:p>
                  </a:txBody>
                  <a:tcPr/>
                </a:tc>
                <a:tc>
                  <a:txBody>
                    <a:bodyPr/>
                    <a:lstStyle/>
                    <a:p>
                      <a:r>
                        <a:rPr lang="en-US" dirty="0" smtClean="0"/>
                        <a:t>64 K bps</a:t>
                      </a:r>
                      <a:endParaRPr lang="en-US" dirty="0"/>
                    </a:p>
                  </a:txBody>
                  <a:tcPr/>
                </a:tc>
                <a:tc>
                  <a:txBody>
                    <a:bodyPr/>
                    <a:lstStyle/>
                    <a:p>
                      <a:r>
                        <a:rPr lang="en-US" dirty="0" smtClean="0"/>
                        <a:t>10 G bps</a:t>
                      </a:r>
                      <a:endParaRPr lang="en-US" dirty="0"/>
                    </a:p>
                  </a:txBody>
                  <a:tcPr/>
                </a:tc>
                <a:tc>
                  <a:txBody>
                    <a:bodyPr/>
                    <a:lstStyle/>
                    <a:p>
                      <a:r>
                        <a:rPr lang="en-US" dirty="0" smtClean="0"/>
                        <a:t>100 G bps</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Backbone Advanced Interface Speed</a:t>
                      </a:r>
                    </a:p>
                  </a:txBody>
                  <a:tcPr/>
                </a:tc>
                <a:tc>
                  <a:txBody>
                    <a:bodyPr/>
                    <a:lstStyle/>
                    <a:p>
                      <a:r>
                        <a:rPr lang="en-US" dirty="0" smtClean="0"/>
                        <a:t>128 K bps</a:t>
                      </a:r>
                      <a:endParaRPr lang="en-US" dirty="0"/>
                    </a:p>
                  </a:txBody>
                  <a:tcPr/>
                </a:tc>
                <a:tc>
                  <a:txBody>
                    <a:bodyPr/>
                    <a:lstStyle/>
                    <a:p>
                      <a:r>
                        <a:rPr lang="en-US" dirty="0" smtClean="0"/>
                        <a:t>512 K bps</a:t>
                      </a:r>
                      <a:endParaRPr lang="en-US" dirty="0"/>
                    </a:p>
                  </a:txBody>
                  <a:tcPr/>
                </a:tc>
                <a:tc>
                  <a:txBody>
                    <a:bodyPr/>
                    <a:lstStyle/>
                    <a:p>
                      <a:r>
                        <a:rPr lang="en-US" dirty="0" smtClean="0"/>
                        <a:t>100 G bps</a:t>
                      </a:r>
                      <a:endParaRPr lang="en-US" dirty="0"/>
                    </a:p>
                  </a:txBody>
                  <a:tcPr/>
                </a:tc>
                <a:tc>
                  <a:txBody>
                    <a:bodyPr/>
                    <a:lstStyle/>
                    <a:p>
                      <a:r>
                        <a:rPr lang="en-US" dirty="0" smtClean="0"/>
                        <a:t>1 T bps</a:t>
                      </a:r>
                      <a:endParaRPr lang="en-US" dirty="0"/>
                    </a:p>
                  </a:txBody>
                  <a:tcPr/>
                </a:tc>
              </a:tr>
            </a:tbl>
          </a:graphicData>
        </a:graphic>
      </p:graphicFrame>
      <p:graphicFrame>
        <p:nvGraphicFramePr>
          <p:cNvPr id="4" name="Content Placeholder 5"/>
          <p:cNvGraphicFramePr>
            <a:graphicFrameLocks/>
          </p:cNvGraphicFramePr>
          <p:nvPr/>
        </p:nvGraphicFramePr>
        <p:xfrm>
          <a:off x="238104" y="3823275"/>
          <a:ext cx="8448696" cy="1854200"/>
        </p:xfrm>
        <a:graphic>
          <a:graphicData uri="http://schemas.openxmlformats.org/drawingml/2006/table">
            <a:tbl>
              <a:tblPr firstRow="1" bandRow="1">
                <a:tableStyleId>{5C22544A-7EE6-4342-B048-85BDC9FD1C3A}</a:tableStyleId>
              </a:tblPr>
              <a:tblGrid>
                <a:gridCol w="3653686"/>
                <a:gridCol w="2321419"/>
                <a:gridCol w="2473591"/>
              </a:tblGrid>
              <a:tr h="370840">
                <a:tc>
                  <a:txBody>
                    <a:bodyPr/>
                    <a:lstStyle/>
                    <a:p>
                      <a:pPr algn="ctr"/>
                      <a:r>
                        <a:rPr lang="en-US" dirty="0" smtClean="0"/>
                        <a:t>Computers</a:t>
                      </a:r>
                      <a:endParaRPr lang="en-US" dirty="0"/>
                    </a:p>
                  </a:txBody>
                  <a:tcPr/>
                </a:tc>
                <a:tc>
                  <a:txBody>
                    <a:bodyPr/>
                    <a:lstStyle/>
                    <a:p>
                      <a:pPr algn="ctr"/>
                      <a:r>
                        <a:rPr lang="en-US" dirty="0" smtClean="0"/>
                        <a:t>1970</a:t>
                      </a:r>
                      <a:endParaRPr lang="en-US" dirty="0"/>
                    </a:p>
                  </a:txBody>
                  <a:tcPr/>
                </a:tc>
                <a:tc>
                  <a:txBody>
                    <a:bodyPr/>
                    <a:lstStyle/>
                    <a:p>
                      <a:pPr algn="ctr"/>
                      <a:r>
                        <a:rPr lang="en-US" dirty="0" smtClean="0"/>
                        <a:t>2010</a:t>
                      </a:r>
                      <a:endParaRPr lang="en-US" dirty="0"/>
                    </a:p>
                  </a:txBody>
                  <a:tcPr/>
                </a:tc>
              </a:tr>
              <a:tr h="370840">
                <a:tc>
                  <a:txBody>
                    <a:bodyPr/>
                    <a:lstStyle/>
                    <a:p>
                      <a:r>
                        <a:rPr lang="en-US" dirty="0" smtClean="0"/>
                        <a:t>End</a:t>
                      </a:r>
                      <a:r>
                        <a:rPr lang="en-US" baseline="0" dirty="0" smtClean="0"/>
                        <a:t> User </a:t>
                      </a:r>
                      <a:r>
                        <a:rPr lang="en-US" dirty="0" smtClean="0"/>
                        <a:t>Average Computer RAM</a:t>
                      </a:r>
                      <a:endParaRPr lang="en-US" dirty="0"/>
                    </a:p>
                  </a:txBody>
                  <a:tcPr/>
                </a:tc>
                <a:tc>
                  <a:txBody>
                    <a:bodyPr/>
                    <a:lstStyle/>
                    <a:p>
                      <a:r>
                        <a:rPr lang="en-US" dirty="0" smtClean="0"/>
                        <a:t>—</a:t>
                      </a:r>
                      <a:endParaRPr lang="en-US" dirty="0"/>
                    </a:p>
                  </a:txBody>
                  <a:tcPr/>
                </a:tc>
                <a:tc>
                  <a:txBody>
                    <a:bodyPr/>
                    <a:lstStyle/>
                    <a:p>
                      <a:r>
                        <a:rPr lang="en-US" baseline="0" dirty="0" smtClean="0"/>
                        <a:t>2 G Bytes</a:t>
                      </a:r>
                      <a:endParaRPr lang="en-US" dirty="0"/>
                    </a:p>
                  </a:txBody>
                  <a:tcPr/>
                </a:tc>
              </a:tr>
              <a:tr h="370840">
                <a:tc>
                  <a:txBody>
                    <a:bodyPr/>
                    <a:lstStyle/>
                    <a:p>
                      <a:r>
                        <a:rPr lang="en-US" dirty="0" smtClean="0"/>
                        <a:t>End</a:t>
                      </a:r>
                      <a:r>
                        <a:rPr lang="en-US" baseline="0" dirty="0" smtClean="0"/>
                        <a:t> User </a:t>
                      </a:r>
                      <a:r>
                        <a:rPr lang="en-US" dirty="0" smtClean="0"/>
                        <a:t>Average Computer Speed</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r>
                        <a:rPr lang="en-US" baseline="0" dirty="0" smtClean="0"/>
                        <a:t>1500 MIPS</a:t>
                      </a:r>
                      <a:endParaRPr lang="en-US" dirty="0"/>
                    </a:p>
                  </a:txBody>
                  <a:tcPr/>
                </a:tc>
              </a:tr>
              <a:tr h="370840">
                <a:tc>
                  <a:txBody>
                    <a:bodyPr/>
                    <a:lstStyle/>
                    <a:p>
                      <a:r>
                        <a:rPr lang="en-US" dirty="0" smtClean="0"/>
                        <a:t>Advanced Average Computer RAM</a:t>
                      </a:r>
                      <a:endParaRPr lang="en-US" dirty="0"/>
                    </a:p>
                  </a:txBody>
                  <a:tcPr/>
                </a:tc>
                <a:tc>
                  <a:txBody>
                    <a:bodyPr/>
                    <a:lstStyle/>
                    <a:p>
                      <a:r>
                        <a:rPr lang="en-US" dirty="0" smtClean="0"/>
                        <a:t>64 K Bytes</a:t>
                      </a:r>
                      <a:endParaRPr lang="en-US" dirty="0"/>
                    </a:p>
                  </a:txBody>
                  <a:tcPr/>
                </a:tc>
                <a:tc>
                  <a:txBody>
                    <a:bodyPr/>
                    <a:lstStyle/>
                    <a:p>
                      <a:r>
                        <a:rPr lang="en-US" baseline="0" dirty="0" smtClean="0"/>
                        <a:t>N times 36 G Bytes</a:t>
                      </a:r>
                      <a:endParaRPr lang="en-US" dirty="0"/>
                    </a:p>
                  </a:txBody>
                  <a:tcPr/>
                </a:tc>
              </a:tr>
              <a:tr h="370840">
                <a:tc>
                  <a:txBody>
                    <a:bodyPr/>
                    <a:lstStyle/>
                    <a:p>
                      <a:r>
                        <a:rPr lang="en-US" dirty="0" smtClean="0"/>
                        <a:t>Advanced Average Computer Speed</a:t>
                      </a:r>
                      <a:endParaRPr lang="en-US" dirty="0"/>
                    </a:p>
                  </a:txBody>
                  <a:tcPr/>
                </a:tc>
                <a:tc>
                  <a:txBody>
                    <a:bodyPr/>
                    <a:lstStyle/>
                    <a:p>
                      <a:r>
                        <a:rPr lang="en-US" dirty="0" smtClean="0"/>
                        <a:t>0.010</a:t>
                      </a:r>
                      <a:r>
                        <a:rPr lang="en-US" baseline="0" dirty="0" smtClean="0"/>
                        <a:t> MIPS (10 KIPS)</a:t>
                      </a:r>
                      <a:endParaRPr lang="en-US" dirty="0"/>
                    </a:p>
                  </a:txBody>
                  <a:tcPr/>
                </a:tc>
                <a:tc>
                  <a:txBody>
                    <a:bodyPr/>
                    <a:lstStyle/>
                    <a:p>
                      <a:r>
                        <a:rPr lang="en-US" baseline="0" dirty="0" smtClean="0"/>
                        <a:t>N times 3000 MIPS</a:t>
                      </a:r>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6201"/>
          </a:xfrm>
        </p:spPr>
        <p:txBody>
          <a:bodyPr>
            <a:normAutofit/>
          </a:bodyPr>
          <a:lstStyle/>
          <a:p>
            <a:r>
              <a:rPr lang="en-GB" b="1" dirty="0" smtClean="0">
                <a:solidFill>
                  <a:srgbClr val="0000FF"/>
                </a:solidFill>
              </a:rPr>
              <a:t>The Internet</a:t>
            </a:r>
            <a:endParaRPr lang="en-GB" b="1" dirty="0">
              <a:solidFill>
                <a:srgbClr val="0000FF"/>
              </a:solidFill>
            </a:endParaRPr>
          </a:p>
        </p:txBody>
      </p:sp>
      <p:sp>
        <p:nvSpPr>
          <p:cNvPr id="3" name="Content Placeholder 2"/>
          <p:cNvSpPr>
            <a:spLocks noGrp="1"/>
          </p:cNvSpPr>
          <p:nvPr>
            <p:ph idx="1"/>
          </p:nvPr>
        </p:nvSpPr>
        <p:spPr>
          <a:xfrm>
            <a:off x="457200" y="1230839"/>
            <a:ext cx="8229600" cy="5250708"/>
          </a:xfrm>
        </p:spPr>
        <p:txBody>
          <a:bodyPr>
            <a:noAutofit/>
          </a:bodyPr>
          <a:lstStyle/>
          <a:p>
            <a:r>
              <a:rPr lang="en-GB" sz="2400" b="1" dirty="0" smtClean="0"/>
              <a:t>Is the largest public communications network ever build</a:t>
            </a:r>
          </a:p>
          <a:p>
            <a:r>
              <a:rPr lang="en-GB" sz="2400" b="1" dirty="0" smtClean="0"/>
              <a:t>Will embrace and replace current telephone and television networks </a:t>
            </a:r>
          </a:p>
          <a:p>
            <a:r>
              <a:rPr lang="en-GB" sz="2400" b="1" dirty="0" smtClean="0"/>
              <a:t>Will become the privileged way to diffuse content (newspapers, music, films, books, ...)</a:t>
            </a:r>
          </a:p>
          <a:p>
            <a:r>
              <a:rPr lang="en-GB" sz="2400" b="1" dirty="0" smtClean="0"/>
              <a:t>Remote health assistance, surveillance and monitoring, ... will be increasingly supported by the Internet</a:t>
            </a:r>
          </a:p>
          <a:p>
            <a:r>
              <a:rPr lang="en-GB" sz="2400" b="1" dirty="0" smtClean="0"/>
              <a:t>Probably, even critical infrastructures monitoring and control (e.g. power grids) networks as well as critical closed business networks (e.g. Swift) will be integrated within the Internet</a:t>
            </a:r>
          </a:p>
          <a:p>
            <a:pPr>
              <a:buNone/>
            </a:pPr>
            <a:endParaRPr lang="en-GB" sz="2400" b="1" dirty="0" smtClean="0"/>
          </a:p>
          <a:p>
            <a:r>
              <a:rPr lang="en-GB" sz="2400" b="1" dirty="0" smtClean="0"/>
              <a:t>In a word, the Internet will become THE NETWORK</a:t>
            </a:r>
          </a:p>
          <a:p>
            <a:endParaRPr lang="en-GB" sz="2400" b="1" dirty="0" smtClean="0"/>
          </a:p>
          <a:p>
            <a:endParaRPr lang="en-GB" sz="2400" b="1"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FF"/>
                </a:solidFill>
              </a:rPr>
              <a:t>World Wide IP Transported Data</a:t>
            </a:r>
            <a:endParaRPr lang="en-US" b="1" dirty="0">
              <a:solidFill>
                <a:srgbClr val="0000FF"/>
              </a:solidFill>
            </a:endParaRPr>
          </a:p>
        </p:txBody>
      </p:sp>
      <p:graphicFrame>
        <p:nvGraphicFramePr>
          <p:cNvPr id="4" name="Content Placeholder 3"/>
          <p:cNvGraphicFramePr>
            <a:graphicFrameLocks noGrp="1"/>
          </p:cNvGraphicFramePr>
          <p:nvPr>
            <p:ph idx="1"/>
          </p:nvPr>
        </p:nvGraphicFramePr>
        <p:xfrm>
          <a:off x="457200" y="1600200"/>
          <a:ext cx="8229600" cy="21234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dirty="0" smtClean="0"/>
                        <a:t>By Type (PB per </a:t>
                      </a:r>
                      <a:r>
                        <a:rPr lang="en-US" baseline="0" dirty="0" smtClean="0"/>
                        <a:t> month)</a:t>
                      </a:r>
                      <a:endParaRPr lang="en-US" dirty="0"/>
                    </a:p>
                  </a:txBody>
                  <a:tcPr/>
                </a:tc>
                <a:tc>
                  <a:txBody>
                    <a:bodyPr/>
                    <a:lstStyle/>
                    <a:p>
                      <a:pPr algn="ctr"/>
                      <a:r>
                        <a:rPr lang="en-US" dirty="0" smtClean="0"/>
                        <a:t>2009</a:t>
                      </a:r>
                      <a:endParaRPr lang="en-US" dirty="0"/>
                    </a:p>
                  </a:txBody>
                  <a:tcPr/>
                </a:tc>
                <a:tc>
                  <a:txBody>
                    <a:bodyPr/>
                    <a:lstStyle/>
                    <a:p>
                      <a:pPr algn="ctr"/>
                      <a:r>
                        <a:rPr lang="en-US" dirty="0" smtClean="0"/>
                        <a:t>%</a:t>
                      </a:r>
                      <a:endParaRPr lang="en-US" dirty="0"/>
                    </a:p>
                  </a:txBody>
                  <a:tcPr/>
                </a:tc>
                <a:tc>
                  <a:txBody>
                    <a:bodyPr/>
                    <a:lstStyle/>
                    <a:p>
                      <a:pPr algn="ctr"/>
                      <a:r>
                        <a:rPr lang="en-US" dirty="0" smtClean="0"/>
                        <a:t>2013</a:t>
                      </a:r>
                      <a:endParaRPr lang="en-US" dirty="0"/>
                    </a:p>
                  </a:txBody>
                  <a:tcPr/>
                </a:tc>
                <a:tc>
                  <a:txBody>
                    <a:bodyPr/>
                    <a:lstStyle/>
                    <a:p>
                      <a:pPr algn="ctr"/>
                      <a:r>
                        <a:rPr lang="en-US" dirty="0" smtClean="0"/>
                        <a:t>%</a:t>
                      </a:r>
                      <a:endParaRPr lang="en-US" dirty="0"/>
                    </a:p>
                  </a:txBody>
                  <a:tcPr/>
                </a:tc>
              </a:tr>
              <a:tr h="370840">
                <a:tc>
                  <a:txBody>
                    <a:bodyPr/>
                    <a:lstStyle/>
                    <a:p>
                      <a:r>
                        <a:rPr lang="en-US" dirty="0" smtClean="0"/>
                        <a:t>Internet IP</a:t>
                      </a:r>
                      <a:endParaRPr lang="en-US" dirty="0"/>
                    </a:p>
                  </a:txBody>
                  <a:tcPr/>
                </a:tc>
                <a:tc>
                  <a:txBody>
                    <a:bodyPr/>
                    <a:lstStyle/>
                    <a:p>
                      <a:pPr algn="ctr"/>
                      <a:r>
                        <a:rPr lang="en-US" dirty="0" smtClean="0"/>
                        <a:t>11 627</a:t>
                      </a:r>
                      <a:endParaRPr lang="en-US" dirty="0"/>
                    </a:p>
                  </a:txBody>
                  <a:tcPr/>
                </a:tc>
                <a:tc>
                  <a:txBody>
                    <a:bodyPr/>
                    <a:lstStyle/>
                    <a:p>
                      <a:pPr algn="ctr"/>
                      <a:r>
                        <a:rPr lang="en-US" dirty="0" smtClean="0"/>
                        <a:t>78,8 %</a:t>
                      </a:r>
                      <a:endParaRPr lang="en-US" dirty="0"/>
                    </a:p>
                  </a:txBody>
                  <a:tcPr/>
                </a:tc>
                <a:tc>
                  <a:txBody>
                    <a:bodyPr/>
                    <a:lstStyle/>
                    <a:p>
                      <a:pPr algn="ctr"/>
                      <a:r>
                        <a:rPr lang="en-US" dirty="0" smtClean="0"/>
                        <a:t>40 401</a:t>
                      </a:r>
                      <a:endParaRPr lang="en-US" dirty="0"/>
                    </a:p>
                  </a:txBody>
                  <a:tcPr/>
                </a:tc>
                <a:tc>
                  <a:txBody>
                    <a:bodyPr/>
                    <a:lstStyle/>
                    <a:p>
                      <a:pPr algn="ctr"/>
                      <a:r>
                        <a:rPr lang="en-US" dirty="0" smtClean="0"/>
                        <a:t>72,7 %</a:t>
                      </a:r>
                      <a:endParaRPr lang="en-US" dirty="0"/>
                    </a:p>
                  </a:txBody>
                  <a:tcPr/>
                </a:tc>
              </a:tr>
              <a:tr h="370840">
                <a:tc>
                  <a:txBody>
                    <a:bodyPr/>
                    <a:lstStyle/>
                    <a:p>
                      <a:r>
                        <a:rPr lang="en-US" dirty="0" smtClean="0"/>
                        <a:t>Non-Internet IP</a:t>
                      </a:r>
                      <a:endParaRPr lang="en-US" dirty="0"/>
                    </a:p>
                  </a:txBody>
                  <a:tcPr/>
                </a:tc>
                <a:tc>
                  <a:txBody>
                    <a:bodyPr/>
                    <a:lstStyle/>
                    <a:p>
                      <a:pPr algn="ctr"/>
                      <a:r>
                        <a:rPr lang="en-US" dirty="0" smtClean="0"/>
                        <a:t>3 031</a:t>
                      </a:r>
                      <a:endParaRPr lang="en-US" dirty="0"/>
                    </a:p>
                  </a:txBody>
                  <a:tcPr/>
                </a:tc>
                <a:tc>
                  <a:txBody>
                    <a:bodyPr/>
                    <a:lstStyle/>
                    <a:p>
                      <a:pPr algn="ctr"/>
                      <a:r>
                        <a:rPr lang="en-US" dirty="0" smtClean="0"/>
                        <a:t>20,5 %</a:t>
                      </a:r>
                      <a:endParaRPr lang="en-US" dirty="0"/>
                    </a:p>
                  </a:txBody>
                  <a:tcPr/>
                </a:tc>
                <a:tc>
                  <a:txBody>
                    <a:bodyPr/>
                    <a:lstStyle/>
                    <a:p>
                      <a:pPr algn="ctr"/>
                      <a:r>
                        <a:rPr lang="en-US" dirty="0" smtClean="0"/>
                        <a:t>12 975</a:t>
                      </a:r>
                      <a:endParaRPr lang="en-US" dirty="0"/>
                    </a:p>
                  </a:txBody>
                  <a:tcPr/>
                </a:tc>
                <a:tc>
                  <a:txBody>
                    <a:bodyPr/>
                    <a:lstStyle/>
                    <a:p>
                      <a:pPr algn="ctr"/>
                      <a:r>
                        <a:rPr lang="en-US" dirty="0" smtClean="0"/>
                        <a:t>23,3 %</a:t>
                      </a:r>
                      <a:endParaRPr lang="en-US" dirty="0"/>
                    </a:p>
                  </a:txBody>
                  <a:tcPr/>
                </a:tc>
              </a:tr>
              <a:tr h="370840">
                <a:tc>
                  <a:txBody>
                    <a:bodyPr/>
                    <a:lstStyle/>
                    <a:p>
                      <a:r>
                        <a:rPr lang="en-US" dirty="0" smtClean="0"/>
                        <a:t>Mobile</a:t>
                      </a:r>
                      <a:r>
                        <a:rPr lang="en-US" baseline="0" dirty="0" smtClean="0"/>
                        <a:t> IP</a:t>
                      </a:r>
                      <a:endParaRPr lang="en-US" dirty="0"/>
                    </a:p>
                  </a:txBody>
                  <a:tcPr/>
                </a:tc>
                <a:tc>
                  <a:txBody>
                    <a:bodyPr/>
                    <a:lstStyle/>
                    <a:p>
                      <a:pPr algn="ctr"/>
                      <a:r>
                        <a:rPr lang="en-US" dirty="0" smtClean="0"/>
                        <a:t>85</a:t>
                      </a:r>
                      <a:endParaRPr lang="en-US" dirty="0"/>
                    </a:p>
                  </a:txBody>
                  <a:tcPr/>
                </a:tc>
                <a:tc>
                  <a:txBody>
                    <a:bodyPr/>
                    <a:lstStyle/>
                    <a:p>
                      <a:pPr algn="ctr"/>
                      <a:r>
                        <a:rPr lang="en-US" dirty="0" smtClean="0"/>
                        <a:t>0,5 %</a:t>
                      </a:r>
                      <a:endParaRPr lang="en-US" dirty="0"/>
                    </a:p>
                  </a:txBody>
                  <a:tcPr/>
                </a:tc>
                <a:tc>
                  <a:txBody>
                    <a:bodyPr/>
                    <a:lstStyle/>
                    <a:p>
                      <a:pPr algn="ctr"/>
                      <a:r>
                        <a:rPr lang="en-US" dirty="0" smtClean="0"/>
                        <a:t>2 184</a:t>
                      </a:r>
                      <a:endParaRPr lang="en-US" dirty="0"/>
                    </a:p>
                  </a:txBody>
                  <a:tcPr/>
                </a:tc>
                <a:tc>
                  <a:txBody>
                    <a:bodyPr/>
                    <a:lstStyle/>
                    <a:p>
                      <a:pPr algn="ctr"/>
                      <a:r>
                        <a:rPr lang="en-US" dirty="0" smtClean="0"/>
                        <a:t>3,9 %</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14743</a:t>
                      </a:r>
                      <a:endParaRPr lang="en-US" dirty="0"/>
                    </a:p>
                  </a:txBody>
                  <a:tcPr/>
                </a:tc>
                <a:tc>
                  <a:txBody>
                    <a:bodyPr/>
                    <a:lstStyle/>
                    <a:p>
                      <a:pPr algn="ctr"/>
                      <a:endParaRPr lang="en-US" dirty="0"/>
                    </a:p>
                  </a:txBody>
                  <a:tcPr/>
                </a:tc>
                <a:tc>
                  <a:txBody>
                    <a:bodyPr/>
                    <a:lstStyle/>
                    <a:p>
                      <a:pPr algn="ctr"/>
                      <a:r>
                        <a:rPr lang="en-US" dirty="0" smtClean="0"/>
                        <a:t>55 560</a:t>
                      </a:r>
                      <a:endParaRPr lang="en-US" dirty="0"/>
                    </a:p>
                  </a:txBody>
                  <a:tcPr/>
                </a:tc>
                <a:tc>
                  <a:txBody>
                    <a:bodyPr/>
                    <a:lstStyle/>
                    <a:p>
                      <a:pPr algn="ctr"/>
                      <a:endParaRPr lang="en-US" dirty="0"/>
                    </a:p>
                  </a:txBody>
                  <a:tcPr/>
                </a:tc>
              </a:tr>
            </a:tbl>
          </a:graphicData>
        </a:graphic>
      </p:graphicFrame>
      <p:sp>
        <p:nvSpPr>
          <p:cNvPr id="5" name="TextBox 4"/>
          <p:cNvSpPr txBox="1"/>
          <p:nvPr/>
        </p:nvSpPr>
        <p:spPr>
          <a:xfrm>
            <a:off x="457200" y="4127751"/>
            <a:ext cx="8229599" cy="2031325"/>
          </a:xfrm>
          <a:prstGeom prst="rect">
            <a:avLst/>
          </a:prstGeom>
          <a:noFill/>
        </p:spPr>
        <p:txBody>
          <a:bodyPr wrap="square" rtlCol="0">
            <a:spAutoFit/>
          </a:bodyPr>
          <a:lstStyle/>
          <a:p>
            <a:r>
              <a:rPr lang="en-US" b="1" dirty="0" smtClean="0"/>
              <a:t>1 PB = 1 Peta Byte = 1 000 000 000 000 000 = 10</a:t>
            </a:r>
            <a:r>
              <a:rPr lang="en-US" b="1" baseline="30000" dirty="0" smtClean="0"/>
              <a:t>15 </a:t>
            </a:r>
            <a:r>
              <a:rPr lang="en-US" b="1" dirty="0" smtClean="0"/>
              <a:t>Bytes  = 1 Quadrillion or 1000 </a:t>
            </a:r>
            <a:r>
              <a:rPr lang="en-US" b="1" dirty="0" err="1" smtClean="0"/>
              <a:t>Tera</a:t>
            </a:r>
            <a:r>
              <a:rPr lang="en-US" b="1" dirty="0" smtClean="0"/>
              <a:t> Bytes (1 DVD = 8 x 10</a:t>
            </a:r>
            <a:r>
              <a:rPr lang="en-US" b="1" baseline="30000" dirty="0" smtClean="0"/>
              <a:t>9</a:t>
            </a:r>
            <a:r>
              <a:rPr lang="en-US" b="1" dirty="0" smtClean="0"/>
              <a:t> bytes)</a:t>
            </a:r>
            <a:endParaRPr lang="en-US" b="1" baseline="30000" dirty="0" smtClean="0"/>
          </a:p>
          <a:p>
            <a:endParaRPr lang="en-US" b="1" dirty="0" smtClean="0"/>
          </a:p>
          <a:p>
            <a:r>
              <a:rPr lang="en-US" b="1" dirty="0" smtClean="0"/>
              <a:t>Internet denotes all IP traffic that crosses an Internet Backbone</a:t>
            </a:r>
          </a:p>
          <a:p>
            <a:r>
              <a:rPr lang="en-US" b="1" dirty="0" smtClean="0"/>
              <a:t>Non-Internet IP denotes IP WAN Traffic, IP transport of TV or VoD (inside a closed Backbone)</a:t>
            </a:r>
          </a:p>
          <a:p>
            <a:r>
              <a:rPr lang="en-US" b="1" dirty="0" smtClean="0"/>
              <a:t>Mobile includes mobile data generated by handsets, notebook cards, …</a:t>
            </a:r>
            <a:endParaRPr lang="en-US" b="1" dirty="0"/>
          </a:p>
        </p:txBody>
      </p:sp>
      <p:sp>
        <p:nvSpPr>
          <p:cNvPr id="6" name="TextBox 5"/>
          <p:cNvSpPr txBox="1"/>
          <p:nvPr/>
        </p:nvSpPr>
        <p:spPr>
          <a:xfrm>
            <a:off x="457200" y="6196848"/>
            <a:ext cx="8229600" cy="369332"/>
          </a:xfrm>
          <a:prstGeom prst="rect">
            <a:avLst/>
          </a:prstGeom>
          <a:noFill/>
        </p:spPr>
        <p:txBody>
          <a:bodyPr wrap="square" rtlCol="0">
            <a:spAutoFit/>
          </a:bodyPr>
          <a:lstStyle/>
          <a:p>
            <a:r>
              <a:rPr lang="en-US" b="1" dirty="0" smtClean="0">
                <a:solidFill>
                  <a:srgbClr val="0000FF"/>
                </a:solidFill>
              </a:rPr>
              <a:t>In Cisco Visual Network Index:  Forecast and Methodology, 2008 - 2013</a:t>
            </a:r>
            <a:endParaRPr lang="en-US" b="1" dirty="0">
              <a:solidFill>
                <a:srgbClr val="0000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FF"/>
                </a:solidFill>
              </a:rPr>
              <a:t>IP Transported data – cont.</a:t>
            </a:r>
            <a:endParaRPr lang="en-US" b="1" dirty="0">
              <a:solidFill>
                <a:srgbClr val="0000FF"/>
              </a:solidFill>
            </a:endParaRPr>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dirty="0" smtClean="0"/>
                        <a:t>By Segment</a:t>
                      </a:r>
                      <a:endParaRPr lang="en-US" dirty="0"/>
                    </a:p>
                  </a:txBody>
                  <a:tcPr/>
                </a:tc>
                <a:tc>
                  <a:txBody>
                    <a:bodyPr/>
                    <a:lstStyle/>
                    <a:p>
                      <a:pPr algn="ctr"/>
                      <a:r>
                        <a:rPr lang="en-US" dirty="0" smtClean="0"/>
                        <a:t>2009</a:t>
                      </a:r>
                      <a:endParaRPr lang="en-US" dirty="0"/>
                    </a:p>
                  </a:txBody>
                  <a:tcPr/>
                </a:tc>
                <a:tc>
                  <a:txBody>
                    <a:bodyPr/>
                    <a:lstStyle/>
                    <a:p>
                      <a:pPr algn="ctr"/>
                      <a:r>
                        <a:rPr lang="en-US" dirty="0" smtClean="0"/>
                        <a:t>%</a:t>
                      </a:r>
                      <a:endParaRPr lang="en-US" dirty="0"/>
                    </a:p>
                  </a:txBody>
                  <a:tcPr/>
                </a:tc>
                <a:tc>
                  <a:txBody>
                    <a:bodyPr/>
                    <a:lstStyle/>
                    <a:p>
                      <a:pPr algn="ctr"/>
                      <a:r>
                        <a:rPr lang="en-US" dirty="0" smtClean="0"/>
                        <a:t>2013</a:t>
                      </a:r>
                      <a:endParaRPr lang="en-US" dirty="0"/>
                    </a:p>
                  </a:txBody>
                  <a:tcPr/>
                </a:tc>
                <a:tc>
                  <a:txBody>
                    <a:bodyPr/>
                    <a:lstStyle/>
                    <a:p>
                      <a:pPr algn="ctr"/>
                      <a:r>
                        <a:rPr lang="en-US" dirty="0" smtClean="0"/>
                        <a:t>%</a:t>
                      </a:r>
                      <a:endParaRPr lang="en-US" dirty="0"/>
                    </a:p>
                  </a:txBody>
                  <a:tcPr/>
                </a:tc>
              </a:tr>
              <a:tr h="370840">
                <a:tc>
                  <a:txBody>
                    <a:bodyPr/>
                    <a:lstStyle/>
                    <a:p>
                      <a:r>
                        <a:rPr lang="en-US" dirty="0" smtClean="0"/>
                        <a:t>Consumer IP</a:t>
                      </a:r>
                      <a:endParaRPr lang="en-US" dirty="0"/>
                    </a:p>
                  </a:txBody>
                  <a:tcPr/>
                </a:tc>
                <a:tc>
                  <a:txBody>
                    <a:bodyPr/>
                    <a:lstStyle/>
                    <a:p>
                      <a:pPr algn="ctr"/>
                      <a:r>
                        <a:rPr lang="en-US" dirty="0" smtClean="0"/>
                        <a:t>10 399</a:t>
                      </a:r>
                      <a:endParaRPr lang="en-US" dirty="0"/>
                    </a:p>
                  </a:txBody>
                  <a:tcPr/>
                </a:tc>
                <a:tc>
                  <a:txBody>
                    <a:bodyPr/>
                    <a:lstStyle/>
                    <a:p>
                      <a:pPr algn="ctr"/>
                      <a:r>
                        <a:rPr lang="en-US" dirty="0" smtClean="0"/>
                        <a:t>70,5 %</a:t>
                      </a:r>
                      <a:endParaRPr lang="en-US" dirty="0"/>
                    </a:p>
                  </a:txBody>
                  <a:tcPr/>
                </a:tc>
                <a:tc>
                  <a:txBody>
                    <a:bodyPr/>
                    <a:lstStyle/>
                    <a:p>
                      <a:pPr algn="ctr"/>
                      <a:r>
                        <a:rPr lang="en-US" dirty="0" smtClean="0"/>
                        <a:t>40 543</a:t>
                      </a:r>
                      <a:endParaRPr lang="en-US" dirty="0"/>
                    </a:p>
                  </a:txBody>
                  <a:tcPr/>
                </a:tc>
                <a:tc>
                  <a:txBody>
                    <a:bodyPr/>
                    <a:lstStyle/>
                    <a:p>
                      <a:pPr algn="ctr"/>
                      <a:r>
                        <a:rPr lang="en-US" dirty="0" smtClean="0"/>
                        <a:t>72,9 %</a:t>
                      </a:r>
                      <a:endParaRPr lang="en-US" dirty="0"/>
                    </a:p>
                  </a:txBody>
                  <a:tcPr/>
                </a:tc>
              </a:tr>
              <a:tr h="370840">
                <a:tc>
                  <a:txBody>
                    <a:bodyPr/>
                    <a:lstStyle/>
                    <a:p>
                      <a:r>
                        <a:rPr lang="en-US" dirty="0" smtClean="0"/>
                        <a:t>Business IP</a:t>
                      </a:r>
                      <a:endParaRPr lang="en-US" dirty="0"/>
                    </a:p>
                  </a:txBody>
                  <a:tcPr/>
                </a:tc>
                <a:tc>
                  <a:txBody>
                    <a:bodyPr/>
                    <a:lstStyle/>
                    <a:p>
                      <a:pPr algn="ctr"/>
                      <a:r>
                        <a:rPr lang="en-US" dirty="0" smtClean="0"/>
                        <a:t>4 258</a:t>
                      </a:r>
                      <a:endParaRPr lang="en-US" dirty="0"/>
                    </a:p>
                  </a:txBody>
                  <a:tcPr/>
                </a:tc>
                <a:tc>
                  <a:txBody>
                    <a:bodyPr/>
                    <a:lstStyle/>
                    <a:p>
                      <a:pPr algn="ctr"/>
                      <a:r>
                        <a:rPr lang="en-US" dirty="0" smtClean="0"/>
                        <a:t>28,8 %</a:t>
                      </a:r>
                      <a:endParaRPr lang="en-US" dirty="0"/>
                    </a:p>
                  </a:txBody>
                  <a:tcPr/>
                </a:tc>
                <a:tc>
                  <a:txBody>
                    <a:bodyPr/>
                    <a:lstStyle/>
                    <a:p>
                      <a:pPr algn="ctr"/>
                      <a:r>
                        <a:rPr lang="en-US" dirty="0" smtClean="0"/>
                        <a:t>12 833</a:t>
                      </a:r>
                      <a:endParaRPr lang="en-US" dirty="0"/>
                    </a:p>
                  </a:txBody>
                  <a:tcPr/>
                </a:tc>
                <a:tc>
                  <a:txBody>
                    <a:bodyPr/>
                    <a:lstStyle/>
                    <a:p>
                      <a:pPr algn="ctr"/>
                      <a:r>
                        <a:rPr lang="en-US" dirty="0" smtClean="0"/>
                        <a:t>23,0 %</a:t>
                      </a:r>
                      <a:endParaRPr lang="en-US" dirty="0"/>
                    </a:p>
                  </a:txBody>
                  <a:tcPr/>
                </a:tc>
              </a:tr>
              <a:tr h="370840">
                <a:tc>
                  <a:txBody>
                    <a:bodyPr/>
                    <a:lstStyle/>
                    <a:p>
                      <a:r>
                        <a:rPr lang="en-US" dirty="0" smtClean="0"/>
                        <a:t>Mobile</a:t>
                      </a:r>
                      <a:r>
                        <a:rPr lang="en-US" baseline="0" dirty="0" smtClean="0"/>
                        <a:t> IP</a:t>
                      </a:r>
                      <a:endParaRPr lang="en-US" dirty="0"/>
                    </a:p>
                  </a:txBody>
                  <a:tcPr/>
                </a:tc>
                <a:tc>
                  <a:txBody>
                    <a:bodyPr/>
                    <a:lstStyle/>
                    <a:p>
                      <a:pPr algn="ctr"/>
                      <a:r>
                        <a:rPr lang="en-US" dirty="0" smtClean="0"/>
                        <a:t>85</a:t>
                      </a:r>
                      <a:endParaRPr lang="en-US" dirty="0"/>
                    </a:p>
                  </a:txBody>
                  <a:tcPr/>
                </a:tc>
                <a:tc>
                  <a:txBody>
                    <a:bodyPr/>
                    <a:lstStyle/>
                    <a:p>
                      <a:pPr algn="ctr"/>
                      <a:r>
                        <a:rPr lang="en-US" dirty="0" smtClean="0"/>
                        <a:t>0,5 %</a:t>
                      </a:r>
                      <a:endParaRPr lang="en-US" dirty="0"/>
                    </a:p>
                  </a:txBody>
                  <a:tcPr/>
                </a:tc>
                <a:tc>
                  <a:txBody>
                    <a:bodyPr/>
                    <a:lstStyle/>
                    <a:p>
                      <a:pPr algn="ctr"/>
                      <a:r>
                        <a:rPr lang="en-US" dirty="0" smtClean="0"/>
                        <a:t>2 184</a:t>
                      </a:r>
                      <a:endParaRPr lang="en-US" dirty="0"/>
                    </a:p>
                  </a:txBody>
                  <a:tcPr/>
                </a:tc>
                <a:tc>
                  <a:txBody>
                    <a:bodyPr/>
                    <a:lstStyle/>
                    <a:p>
                      <a:pPr algn="ctr"/>
                      <a:r>
                        <a:rPr lang="en-US" dirty="0" smtClean="0"/>
                        <a:t>3,9 %</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14743</a:t>
                      </a:r>
                      <a:endParaRPr lang="en-US" dirty="0"/>
                    </a:p>
                  </a:txBody>
                  <a:tcPr/>
                </a:tc>
                <a:tc>
                  <a:txBody>
                    <a:bodyPr/>
                    <a:lstStyle/>
                    <a:p>
                      <a:pPr algn="ctr"/>
                      <a:endParaRPr lang="en-US" dirty="0"/>
                    </a:p>
                  </a:txBody>
                  <a:tcPr/>
                </a:tc>
                <a:tc>
                  <a:txBody>
                    <a:bodyPr/>
                    <a:lstStyle/>
                    <a:p>
                      <a:pPr algn="ctr"/>
                      <a:r>
                        <a:rPr lang="en-US" dirty="0" smtClean="0"/>
                        <a:t>55560</a:t>
                      </a:r>
                      <a:endParaRPr lang="en-US" dirty="0"/>
                    </a:p>
                  </a:txBody>
                  <a:tcPr/>
                </a:tc>
                <a:tc>
                  <a:txBody>
                    <a:bodyPr/>
                    <a:lstStyle/>
                    <a:p>
                      <a:pPr algn="ctr"/>
                      <a:endParaRPr lang="en-US" dirty="0"/>
                    </a:p>
                  </a:txBody>
                  <a:tcPr/>
                </a:tc>
              </a:tr>
            </a:tbl>
          </a:graphicData>
        </a:graphic>
      </p:graphicFrame>
      <p:sp>
        <p:nvSpPr>
          <p:cNvPr id="5" name="TextBox 4"/>
          <p:cNvSpPr txBox="1"/>
          <p:nvPr/>
        </p:nvSpPr>
        <p:spPr>
          <a:xfrm>
            <a:off x="457201" y="3888524"/>
            <a:ext cx="8229599" cy="2308324"/>
          </a:xfrm>
          <a:prstGeom prst="rect">
            <a:avLst/>
          </a:prstGeom>
          <a:noFill/>
        </p:spPr>
        <p:txBody>
          <a:bodyPr wrap="square" rtlCol="0">
            <a:spAutoFit/>
          </a:bodyPr>
          <a:lstStyle/>
          <a:p>
            <a:r>
              <a:rPr lang="en-US" b="1" dirty="0" smtClean="0"/>
              <a:t>1 PB = 1 Peta Byte = 1 000 000 000 000 000 = 10</a:t>
            </a:r>
            <a:r>
              <a:rPr lang="en-US" b="1" baseline="30000" dirty="0" smtClean="0"/>
              <a:t>15 </a:t>
            </a:r>
            <a:r>
              <a:rPr lang="en-US" b="1" dirty="0" smtClean="0"/>
              <a:t>Bytes  = 1 Quadrillion or 1000 </a:t>
            </a:r>
            <a:r>
              <a:rPr lang="en-US" b="1" dirty="0" err="1" smtClean="0"/>
              <a:t>Tera</a:t>
            </a:r>
            <a:r>
              <a:rPr lang="en-US" b="1" dirty="0" smtClean="0"/>
              <a:t> Bytes (1 DVD = 8 x 10</a:t>
            </a:r>
            <a:r>
              <a:rPr lang="en-US" b="1" baseline="30000" dirty="0" smtClean="0"/>
              <a:t>9</a:t>
            </a:r>
            <a:r>
              <a:rPr lang="en-US" b="1" dirty="0" smtClean="0"/>
              <a:t> bytes)</a:t>
            </a:r>
            <a:endParaRPr lang="en-US" b="1" baseline="30000" dirty="0" smtClean="0"/>
          </a:p>
          <a:p>
            <a:endParaRPr lang="en-US" b="1" dirty="0" smtClean="0"/>
          </a:p>
          <a:p>
            <a:r>
              <a:rPr lang="en-US" b="1" dirty="0" smtClean="0"/>
              <a:t>Consumer denotes all Internet traffic generated by households, universities, cafés, …</a:t>
            </a:r>
          </a:p>
          <a:p>
            <a:r>
              <a:rPr lang="en-US" b="1" dirty="0" smtClean="0"/>
              <a:t>Business denotes all IP traffic generated by business and government (private WANs and Internet transported)</a:t>
            </a:r>
          </a:p>
          <a:p>
            <a:r>
              <a:rPr lang="en-US" b="1" dirty="0" smtClean="0"/>
              <a:t>Mobile includes mobile data and Internet data generated by handsets, notebook cards, …</a:t>
            </a:r>
            <a:endParaRPr lang="en-US" b="1" dirty="0"/>
          </a:p>
        </p:txBody>
      </p:sp>
      <p:sp>
        <p:nvSpPr>
          <p:cNvPr id="7" name="TextBox 6"/>
          <p:cNvSpPr txBox="1"/>
          <p:nvPr/>
        </p:nvSpPr>
        <p:spPr>
          <a:xfrm>
            <a:off x="457200" y="6196848"/>
            <a:ext cx="8229600" cy="369332"/>
          </a:xfrm>
          <a:prstGeom prst="rect">
            <a:avLst/>
          </a:prstGeom>
          <a:noFill/>
        </p:spPr>
        <p:txBody>
          <a:bodyPr wrap="square" rtlCol="0">
            <a:spAutoFit/>
          </a:bodyPr>
          <a:lstStyle/>
          <a:p>
            <a:r>
              <a:rPr lang="en-US" b="1" dirty="0" smtClean="0">
                <a:solidFill>
                  <a:srgbClr val="0000FF"/>
                </a:solidFill>
              </a:rPr>
              <a:t>In Cisco Visual Network Index:  Forecast and Methodology, 2008 - 2013</a:t>
            </a:r>
            <a:endParaRPr lang="en-US" b="1" dirty="0">
              <a:solidFill>
                <a:srgbClr val="0000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Inter AS Consumer transported data</a:t>
            </a:r>
            <a:endParaRPr lang="en-US" b="1" dirty="0">
              <a:solidFill>
                <a:srgbClr val="0000FF"/>
              </a:solidFill>
            </a:endParaRPr>
          </a:p>
        </p:txBody>
      </p:sp>
      <p:graphicFrame>
        <p:nvGraphicFramePr>
          <p:cNvPr id="4" name="Content Placeholder 3"/>
          <p:cNvGraphicFramePr>
            <a:graphicFrameLocks noGrp="1"/>
          </p:cNvGraphicFramePr>
          <p:nvPr>
            <p:ph idx="1"/>
          </p:nvPr>
        </p:nvGraphicFramePr>
        <p:xfrm>
          <a:off x="457200" y="1600200"/>
          <a:ext cx="8229600" cy="3708400"/>
        </p:xfrm>
        <a:graphic>
          <a:graphicData uri="http://schemas.openxmlformats.org/drawingml/2006/table">
            <a:tbl>
              <a:tblPr firstRow="1" bandRow="1">
                <a:tableStyleId>{5C22544A-7EE6-4342-B048-85BDC9FD1C3A}</a:tableStyleId>
              </a:tblPr>
              <a:tblGrid>
                <a:gridCol w="4321574"/>
                <a:gridCol w="935704"/>
                <a:gridCol w="969122"/>
                <a:gridCol w="1086085"/>
                <a:gridCol w="917115"/>
              </a:tblGrid>
              <a:tr h="370840">
                <a:tc>
                  <a:txBody>
                    <a:bodyPr/>
                    <a:lstStyle/>
                    <a:p>
                      <a:pPr algn="ctr"/>
                      <a:r>
                        <a:rPr lang="en-US" dirty="0" smtClean="0"/>
                        <a:t>By Sub-Segment</a:t>
                      </a:r>
                      <a:endParaRPr lang="en-US" dirty="0"/>
                    </a:p>
                  </a:txBody>
                  <a:tcPr/>
                </a:tc>
                <a:tc>
                  <a:txBody>
                    <a:bodyPr/>
                    <a:lstStyle/>
                    <a:p>
                      <a:pPr algn="ctr"/>
                      <a:r>
                        <a:rPr lang="en-US" dirty="0" smtClean="0"/>
                        <a:t>2009</a:t>
                      </a:r>
                      <a:endParaRPr lang="en-US" dirty="0"/>
                    </a:p>
                  </a:txBody>
                  <a:tcPr/>
                </a:tc>
                <a:tc>
                  <a:txBody>
                    <a:bodyPr/>
                    <a:lstStyle/>
                    <a:p>
                      <a:pPr algn="ctr"/>
                      <a:r>
                        <a:rPr lang="en-US" dirty="0" smtClean="0"/>
                        <a:t>%</a:t>
                      </a:r>
                      <a:endParaRPr lang="en-US" dirty="0"/>
                    </a:p>
                  </a:txBody>
                  <a:tcPr/>
                </a:tc>
                <a:tc>
                  <a:txBody>
                    <a:bodyPr/>
                    <a:lstStyle/>
                    <a:p>
                      <a:pPr algn="ctr"/>
                      <a:r>
                        <a:rPr lang="en-US" dirty="0" smtClean="0"/>
                        <a:t>2013</a:t>
                      </a:r>
                      <a:endParaRPr lang="en-US" dirty="0"/>
                    </a:p>
                  </a:txBody>
                  <a:tcPr/>
                </a:tc>
                <a:tc>
                  <a:txBody>
                    <a:bodyPr/>
                    <a:lstStyle/>
                    <a:p>
                      <a:pPr algn="ctr"/>
                      <a:r>
                        <a:rPr lang="en-US" dirty="0" smtClean="0"/>
                        <a:t>%</a:t>
                      </a:r>
                      <a:endParaRPr lang="en-US" dirty="0"/>
                    </a:p>
                  </a:txBody>
                  <a:tcPr/>
                </a:tc>
              </a:tr>
              <a:tr h="370840">
                <a:tc>
                  <a:txBody>
                    <a:bodyPr/>
                    <a:lstStyle/>
                    <a:p>
                      <a:r>
                        <a:rPr lang="en-US" dirty="0" smtClean="0"/>
                        <a:t>Web/Mail</a:t>
                      </a:r>
                      <a:endParaRPr lang="en-US" dirty="0"/>
                    </a:p>
                  </a:txBody>
                  <a:tcPr/>
                </a:tc>
                <a:tc>
                  <a:txBody>
                    <a:bodyPr/>
                    <a:lstStyle/>
                    <a:p>
                      <a:pPr algn="ctr"/>
                      <a:r>
                        <a:rPr lang="en-US" dirty="0" smtClean="0"/>
                        <a:t>1 595</a:t>
                      </a:r>
                      <a:endParaRPr lang="en-US" dirty="0"/>
                    </a:p>
                  </a:txBody>
                  <a:tcPr/>
                </a:tc>
                <a:tc>
                  <a:txBody>
                    <a:bodyPr/>
                    <a:lstStyle/>
                    <a:p>
                      <a:pPr algn="ctr"/>
                      <a:r>
                        <a:rPr lang="en-US" dirty="0" smtClean="0"/>
                        <a:t>18,2 %</a:t>
                      </a:r>
                      <a:endParaRPr lang="en-US" dirty="0"/>
                    </a:p>
                  </a:txBody>
                  <a:tcPr/>
                </a:tc>
                <a:tc>
                  <a:txBody>
                    <a:bodyPr/>
                    <a:lstStyle/>
                    <a:p>
                      <a:pPr algn="ctr"/>
                      <a:r>
                        <a:rPr lang="en-US" dirty="0" smtClean="0"/>
                        <a:t>3 965</a:t>
                      </a:r>
                      <a:endParaRPr lang="en-US" dirty="0"/>
                    </a:p>
                  </a:txBody>
                  <a:tcPr/>
                </a:tc>
                <a:tc>
                  <a:txBody>
                    <a:bodyPr/>
                    <a:lstStyle/>
                    <a:p>
                      <a:pPr algn="ctr"/>
                      <a:r>
                        <a:rPr lang="en-US" dirty="0" smtClean="0"/>
                        <a:t>12,3%</a:t>
                      </a:r>
                      <a:endParaRPr lang="en-US" dirty="0"/>
                    </a:p>
                  </a:txBody>
                  <a:tcPr/>
                </a:tc>
              </a:tr>
              <a:tr h="370840">
                <a:tc>
                  <a:txBody>
                    <a:bodyPr/>
                    <a:lstStyle/>
                    <a:p>
                      <a:r>
                        <a:rPr lang="en-US" dirty="0" smtClean="0"/>
                        <a:t>File Sharing</a:t>
                      </a:r>
                      <a:r>
                        <a:rPr lang="en-US" baseline="0" dirty="0" smtClean="0"/>
                        <a:t> P2P</a:t>
                      </a:r>
                      <a:endParaRPr lang="en-US" dirty="0"/>
                    </a:p>
                  </a:txBody>
                  <a:tcPr/>
                </a:tc>
                <a:tc>
                  <a:txBody>
                    <a:bodyPr/>
                    <a:lstStyle/>
                    <a:p>
                      <a:pPr algn="ctr"/>
                      <a:r>
                        <a:rPr lang="en-US" dirty="0" smtClean="0"/>
                        <a:t>4 083</a:t>
                      </a:r>
                      <a:endParaRPr lang="en-US" dirty="0"/>
                    </a:p>
                  </a:txBody>
                  <a:tcPr/>
                </a:tc>
                <a:tc>
                  <a:txBody>
                    <a:bodyPr/>
                    <a:lstStyle/>
                    <a:p>
                      <a:pPr algn="ctr"/>
                      <a:r>
                        <a:rPr lang="en-US" dirty="0" smtClean="0"/>
                        <a:t>46,6</a:t>
                      </a:r>
                      <a:r>
                        <a:rPr lang="en-US" baseline="0" dirty="0" smtClean="0"/>
                        <a:t> %</a:t>
                      </a:r>
                      <a:endParaRPr lang="en-US" dirty="0"/>
                    </a:p>
                  </a:txBody>
                  <a:tcPr/>
                </a:tc>
                <a:tc>
                  <a:txBody>
                    <a:bodyPr/>
                    <a:lstStyle/>
                    <a:p>
                      <a:pPr algn="ctr"/>
                      <a:r>
                        <a:rPr lang="en-US" dirty="0" smtClean="0"/>
                        <a:t>9 629</a:t>
                      </a:r>
                      <a:endParaRPr lang="en-US" dirty="0"/>
                    </a:p>
                  </a:txBody>
                  <a:tcPr/>
                </a:tc>
                <a:tc>
                  <a:txBody>
                    <a:bodyPr/>
                    <a:lstStyle/>
                    <a:p>
                      <a:pPr algn="ctr"/>
                      <a:r>
                        <a:rPr lang="en-US" dirty="0" smtClean="0"/>
                        <a:t>29,9%</a:t>
                      </a:r>
                      <a:endParaRPr lang="en-US" dirty="0"/>
                    </a:p>
                  </a:txBody>
                  <a:tcPr/>
                </a:tc>
              </a:tr>
              <a:tr h="370840">
                <a:tc>
                  <a:txBody>
                    <a:bodyPr/>
                    <a:lstStyle/>
                    <a:p>
                      <a:r>
                        <a:rPr lang="en-US" dirty="0" smtClean="0"/>
                        <a:t>Online Gaming</a:t>
                      </a:r>
                      <a:endParaRPr lang="en-US" dirty="0"/>
                    </a:p>
                  </a:txBody>
                  <a:tcPr/>
                </a:tc>
                <a:tc>
                  <a:txBody>
                    <a:bodyPr/>
                    <a:lstStyle/>
                    <a:p>
                      <a:pPr algn="ctr"/>
                      <a:r>
                        <a:rPr lang="en-US" dirty="0" smtClean="0"/>
                        <a:t>87</a:t>
                      </a:r>
                      <a:endParaRPr lang="en-US" dirty="0"/>
                    </a:p>
                  </a:txBody>
                  <a:tcPr/>
                </a:tc>
                <a:tc>
                  <a:txBody>
                    <a:bodyPr/>
                    <a:lstStyle/>
                    <a:p>
                      <a:pPr algn="ctr"/>
                      <a:r>
                        <a:rPr lang="en-US" dirty="0" smtClean="0"/>
                        <a:t>0,99 %</a:t>
                      </a:r>
                      <a:endParaRPr lang="en-US" dirty="0"/>
                    </a:p>
                  </a:txBody>
                  <a:tcPr/>
                </a:tc>
                <a:tc>
                  <a:txBody>
                    <a:bodyPr/>
                    <a:lstStyle/>
                    <a:p>
                      <a:pPr algn="ctr"/>
                      <a:r>
                        <a:rPr lang="en-US" dirty="0" smtClean="0"/>
                        <a:t>239</a:t>
                      </a:r>
                      <a:endParaRPr lang="en-US" dirty="0"/>
                    </a:p>
                  </a:txBody>
                  <a:tcPr/>
                </a:tc>
                <a:tc>
                  <a:txBody>
                    <a:bodyPr/>
                    <a:lstStyle/>
                    <a:p>
                      <a:pPr algn="ctr"/>
                      <a:r>
                        <a:rPr lang="en-US" dirty="0" smtClean="0"/>
                        <a:t>0,74%</a:t>
                      </a:r>
                      <a:endParaRPr lang="en-US" dirty="0"/>
                    </a:p>
                  </a:txBody>
                  <a:tcPr/>
                </a:tc>
              </a:tr>
              <a:tr h="370840">
                <a:tc>
                  <a:txBody>
                    <a:bodyPr/>
                    <a:lstStyle/>
                    <a:p>
                      <a:r>
                        <a:rPr lang="en-US" dirty="0" smtClean="0"/>
                        <a:t>Consumer VoIP</a:t>
                      </a:r>
                      <a:endParaRPr lang="en-US" dirty="0"/>
                    </a:p>
                  </a:txBody>
                  <a:tcPr/>
                </a:tc>
                <a:tc>
                  <a:txBody>
                    <a:bodyPr/>
                    <a:lstStyle/>
                    <a:p>
                      <a:pPr algn="ctr"/>
                      <a:r>
                        <a:rPr lang="en-US" dirty="0" smtClean="0"/>
                        <a:t>129</a:t>
                      </a:r>
                      <a:endParaRPr lang="en-US" dirty="0"/>
                    </a:p>
                  </a:txBody>
                  <a:tcPr/>
                </a:tc>
                <a:tc>
                  <a:txBody>
                    <a:bodyPr/>
                    <a:lstStyle/>
                    <a:p>
                      <a:pPr algn="ctr"/>
                      <a:r>
                        <a:rPr lang="en-US" dirty="0" smtClean="0"/>
                        <a:t>1,4 %</a:t>
                      </a:r>
                      <a:endParaRPr lang="en-US" dirty="0"/>
                    </a:p>
                  </a:txBody>
                  <a:tcPr/>
                </a:tc>
                <a:tc>
                  <a:txBody>
                    <a:bodyPr/>
                    <a:lstStyle/>
                    <a:p>
                      <a:pPr algn="ctr"/>
                      <a:r>
                        <a:rPr lang="en-US" dirty="0" smtClean="0"/>
                        <a:t>190</a:t>
                      </a:r>
                      <a:endParaRPr lang="en-US" dirty="0"/>
                    </a:p>
                  </a:txBody>
                  <a:tcPr/>
                </a:tc>
                <a:tc>
                  <a:txBody>
                    <a:bodyPr/>
                    <a:lstStyle/>
                    <a:p>
                      <a:pPr algn="ctr"/>
                      <a:r>
                        <a:rPr lang="en-US" dirty="0" smtClean="0"/>
                        <a:t>0,5 %</a:t>
                      </a:r>
                      <a:endParaRPr lang="en-US" dirty="0"/>
                    </a:p>
                  </a:txBody>
                  <a:tcPr/>
                </a:tc>
              </a:tr>
              <a:tr h="370840">
                <a:tc>
                  <a:txBody>
                    <a:bodyPr/>
                    <a:lstStyle/>
                    <a:p>
                      <a:r>
                        <a:rPr lang="en-US" dirty="0" smtClean="0"/>
                        <a:t>Live Video Communications</a:t>
                      </a:r>
                      <a:endParaRPr lang="en-US" dirty="0"/>
                    </a:p>
                  </a:txBody>
                  <a:tcPr/>
                </a:tc>
                <a:tc>
                  <a:txBody>
                    <a:bodyPr/>
                    <a:lstStyle/>
                    <a:p>
                      <a:pPr algn="ctr"/>
                      <a:r>
                        <a:rPr lang="en-US" dirty="0" smtClean="0"/>
                        <a:t>57</a:t>
                      </a:r>
                      <a:endParaRPr lang="en-US" dirty="0"/>
                    </a:p>
                  </a:txBody>
                  <a:tcPr/>
                </a:tc>
                <a:tc>
                  <a:txBody>
                    <a:bodyPr/>
                    <a:lstStyle/>
                    <a:p>
                      <a:pPr algn="ctr"/>
                      <a:r>
                        <a:rPr lang="en-US" dirty="0" smtClean="0"/>
                        <a:t>0,6 %</a:t>
                      </a:r>
                      <a:endParaRPr lang="en-US" dirty="0"/>
                    </a:p>
                  </a:txBody>
                  <a:tcPr/>
                </a:tc>
                <a:tc>
                  <a:txBody>
                    <a:bodyPr/>
                    <a:lstStyle/>
                    <a:p>
                      <a:pPr algn="ctr"/>
                      <a:r>
                        <a:rPr lang="en-US" dirty="0" smtClean="0"/>
                        <a:t>354</a:t>
                      </a:r>
                      <a:endParaRPr lang="en-US" dirty="0"/>
                    </a:p>
                  </a:txBody>
                  <a:tcPr/>
                </a:tc>
                <a:tc>
                  <a:txBody>
                    <a:bodyPr/>
                    <a:lstStyle/>
                    <a:p>
                      <a:pPr algn="ctr"/>
                      <a:r>
                        <a:rPr lang="en-US" dirty="0" smtClean="0"/>
                        <a:t>1,1 %</a:t>
                      </a:r>
                      <a:endParaRPr lang="en-US" dirty="0"/>
                    </a:p>
                  </a:txBody>
                  <a:tcPr/>
                </a:tc>
              </a:tr>
              <a:tr h="370840">
                <a:tc>
                  <a:txBody>
                    <a:bodyPr/>
                    <a:lstStyle/>
                    <a:p>
                      <a:r>
                        <a:rPr lang="en-US" dirty="0" smtClean="0"/>
                        <a:t>Video to PC (pay TV, VoD, YouTube \ Vo P2P</a:t>
                      </a:r>
                      <a:r>
                        <a:rPr lang="en-US" baseline="0" dirty="0" smtClean="0"/>
                        <a:t>)</a:t>
                      </a:r>
                      <a:endParaRPr lang="en-US" dirty="0"/>
                    </a:p>
                  </a:txBody>
                  <a:tcPr/>
                </a:tc>
                <a:tc>
                  <a:txBody>
                    <a:bodyPr/>
                    <a:lstStyle/>
                    <a:p>
                      <a:pPr algn="ctr"/>
                      <a:r>
                        <a:rPr lang="en-US" dirty="0" smtClean="0"/>
                        <a:t>2 431</a:t>
                      </a:r>
                      <a:endParaRPr lang="en-US" dirty="0"/>
                    </a:p>
                  </a:txBody>
                  <a:tcPr/>
                </a:tc>
                <a:tc>
                  <a:txBody>
                    <a:bodyPr/>
                    <a:lstStyle/>
                    <a:p>
                      <a:pPr algn="ctr"/>
                      <a:r>
                        <a:rPr lang="en-US" dirty="0" smtClean="0"/>
                        <a:t>27,7 %</a:t>
                      </a:r>
                      <a:endParaRPr lang="en-US" dirty="0"/>
                    </a:p>
                  </a:txBody>
                  <a:tcPr/>
                </a:tc>
                <a:tc>
                  <a:txBody>
                    <a:bodyPr/>
                    <a:lstStyle/>
                    <a:p>
                      <a:pPr algn="ctr"/>
                      <a:r>
                        <a:rPr lang="en-US" dirty="0" smtClean="0"/>
                        <a:t>12 442</a:t>
                      </a:r>
                      <a:endParaRPr lang="en-US" dirty="0"/>
                    </a:p>
                  </a:txBody>
                  <a:tcPr/>
                </a:tc>
                <a:tc>
                  <a:txBody>
                    <a:bodyPr/>
                    <a:lstStyle/>
                    <a:p>
                      <a:pPr algn="ctr"/>
                      <a:r>
                        <a:rPr lang="en-US" dirty="0" smtClean="0"/>
                        <a:t>38,7 %</a:t>
                      </a:r>
                      <a:endParaRPr lang="en-US" dirty="0"/>
                    </a:p>
                  </a:txBody>
                  <a:tcPr/>
                </a:tc>
              </a:tr>
              <a:tr h="370840">
                <a:tc>
                  <a:txBody>
                    <a:bodyPr/>
                    <a:lstStyle/>
                    <a:p>
                      <a:r>
                        <a:rPr lang="en-US" dirty="0" smtClean="0"/>
                        <a:t>Video to TV (same to a TV set)</a:t>
                      </a:r>
                      <a:endParaRPr lang="en-US" dirty="0"/>
                    </a:p>
                  </a:txBody>
                  <a:tcPr/>
                </a:tc>
                <a:tc>
                  <a:txBody>
                    <a:bodyPr/>
                    <a:lstStyle/>
                    <a:p>
                      <a:pPr algn="ctr"/>
                      <a:r>
                        <a:rPr lang="en-US" dirty="0" smtClean="0"/>
                        <a:t>149</a:t>
                      </a:r>
                      <a:endParaRPr lang="en-US" dirty="0"/>
                    </a:p>
                  </a:txBody>
                  <a:tcPr/>
                </a:tc>
                <a:tc>
                  <a:txBody>
                    <a:bodyPr/>
                    <a:lstStyle/>
                    <a:p>
                      <a:pPr algn="ctr"/>
                      <a:r>
                        <a:rPr lang="en-US" dirty="0" smtClean="0"/>
                        <a:t>1,7</a:t>
                      </a:r>
                      <a:r>
                        <a:rPr lang="en-US" baseline="0" dirty="0" smtClean="0"/>
                        <a:t> %</a:t>
                      </a:r>
                      <a:endParaRPr lang="en-US" dirty="0"/>
                    </a:p>
                  </a:txBody>
                  <a:tcPr/>
                </a:tc>
                <a:tc>
                  <a:txBody>
                    <a:bodyPr/>
                    <a:lstStyle/>
                    <a:p>
                      <a:pPr algn="ctr"/>
                      <a:r>
                        <a:rPr lang="en-US" dirty="0" smtClean="0"/>
                        <a:t>2 594</a:t>
                      </a:r>
                      <a:endParaRPr lang="en-US" dirty="0"/>
                    </a:p>
                  </a:txBody>
                  <a:tcPr/>
                </a:tc>
                <a:tc>
                  <a:txBody>
                    <a:bodyPr/>
                    <a:lstStyle/>
                    <a:p>
                      <a:pPr algn="ctr"/>
                      <a:r>
                        <a:rPr lang="en-US" dirty="0" smtClean="0"/>
                        <a:t>8 %</a:t>
                      </a:r>
                      <a:endParaRPr lang="en-US" dirty="0"/>
                    </a:p>
                  </a:txBody>
                  <a:tcPr/>
                </a:tc>
              </a:tr>
              <a:tr h="370840">
                <a:tc>
                  <a:txBody>
                    <a:bodyPr/>
                    <a:lstStyle/>
                    <a:p>
                      <a:r>
                        <a:rPr lang="en-US" dirty="0" smtClean="0"/>
                        <a:t>Ambient</a:t>
                      </a:r>
                      <a:r>
                        <a:rPr lang="en-US" baseline="0" dirty="0" smtClean="0"/>
                        <a:t> Video (security cams, …)</a:t>
                      </a:r>
                      <a:endParaRPr lang="en-US" dirty="0"/>
                    </a:p>
                  </a:txBody>
                  <a:tcPr/>
                </a:tc>
                <a:tc>
                  <a:txBody>
                    <a:bodyPr/>
                    <a:lstStyle/>
                    <a:p>
                      <a:pPr algn="ctr"/>
                      <a:r>
                        <a:rPr lang="en-US" dirty="0" smtClean="0"/>
                        <a:t>224</a:t>
                      </a:r>
                      <a:endParaRPr lang="en-US" dirty="0"/>
                    </a:p>
                  </a:txBody>
                  <a:tcPr/>
                </a:tc>
                <a:tc>
                  <a:txBody>
                    <a:bodyPr/>
                    <a:lstStyle/>
                    <a:p>
                      <a:pPr algn="ctr"/>
                      <a:r>
                        <a:rPr lang="en-US" dirty="0" smtClean="0"/>
                        <a:t>2,5 %</a:t>
                      </a:r>
                      <a:endParaRPr lang="en-US" dirty="0"/>
                    </a:p>
                  </a:txBody>
                  <a:tcPr/>
                </a:tc>
                <a:tc>
                  <a:txBody>
                    <a:bodyPr/>
                    <a:lstStyle/>
                    <a:p>
                      <a:pPr algn="ctr"/>
                      <a:r>
                        <a:rPr lang="en-US" dirty="0" smtClean="0"/>
                        <a:t>2 715</a:t>
                      </a:r>
                      <a:endParaRPr lang="en-US" dirty="0"/>
                    </a:p>
                  </a:txBody>
                  <a:tcPr/>
                </a:tc>
                <a:tc>
                  <a:txBody>
                    <a:bodyPr/>
                    <a:lstStyle/>
                    <a:p>
                      <a:pPr algn="ctr"/>
                      <a:r>
                        <a:rPr lang="en-US" dirty="0" smtClean="0"/>
                        <a:t>8,4 %</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8755</a:t>
                      </a:r>
                      <a:endParaRPr lang="en-US" dirty="0"/>
                    </a:p>
                  </a:txBody>
                  <a:tcPr/>
                </a:tc>
                <a:tc>
                  <a:txBody>
                    <a:bodyPr/>
                    <a:lstStyle/>
                    <a:p>
                      <a:pPr algn="ctr"/>
                      <a:endParaRPr lang="en-US" dirty="0"/>
                    </a:p>
                  </a:txBody>
                  <a:tcPr/>
                </a:tc>
                <a:tc>
                  <a:txBody>
                    <a:bodyPr/>
                    <a:lstStyle/>
                    <a:p>
                      <a:pPr algn="ctr"/>
                      <a:r>
                        <a:rPr lang="en-US" dirty="0" smtClean="0"/>
                        <a:t>32129</a:t>
                      </a:r>
                      <a:endParaRPr lang="en-US" dirty="0"/>
                    </a:p>
                  </a:txBody>
                  <a:tcPr/>
                </a:tc>
                <a:tc>
                  <a:txBody>
                    <a:bodyPr/>
                    <a:lstStyle/>
                    <a:p>
                      <a:pPr algn="ctr"/>
                      <a:endParaRPr lang="en-US" dirty="0"/>
                    </a:p>
                  </a:txBody>
                  <a:tcPr/>
                </a:tc>
              </a:tr>
            </a:tbl>
          </a:graphicData>
        </a:graphic>
      </p:graphicFrame>
      <p:sp>
        <p:nvSpPr>
          <p:cNvPr id="6" name="TextBox 5"/>
          <p:cNvSpPr txBox="1"/>
          <p:nvPr/>
        </p:nvSpPr>
        <p:spPr>
          <a:xfrm>
            <a:off x="457200" y="6196848"/>
            <a:ext cx="8229600" cy="369332"/>
          </a:xfrm>
          <a:prstGeom prst="rect">
            <a:avLst/>
          </a:prstGeom>
          <a:noFill/>
        </p:spPr>
        <p:txBody>
          <a:bodyPr wrap="square" rtlCol="0">
            <a:spAutoFit/>
          </a:bodyPr>
          <a:lstStyle/>
          <a:p>
            <a:r>
              <a:rPr lang="en-US" b="1" dirty="0" smtClean="0">
                <a:solidFill>
                  <a:srgbClr val="0000FF"/>
                </a:solidFill>
              </a:rPr>
              <a:t>In Cisco Visual Network Index:  Forecast and Methodology, 2008 - 2013</a:t>
            </a:r>
            <a:endParaRPr lang="en-US" b="1" dirty="0">
              <a:solidFill>
                <a:srgbClr val="0000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Some Observations </a:t>
            </a:r>
            <a:br>
              <a:rPr lang="en-US" b="1" dirty="0" smtClean="0">
                <a:solidFill>
                  <a:srgbClr val="0000FF"/>
                </a:solidFill>
              </a:rPr>
            </a:br>
            <a:r>
              <a:rPr lang="en-US" b="1" dirty="0" smtClean="0">
                <a:solidFill>
                  <a:srgbClr val="0000FF"/>
                </a:solidFill>
              </a:rPr>
              <a:t>(if we trust the forecast)</a:t>
            </a:r>
            <a:endParaRPr lang="en-US" b="1" dirty="0">
              <a:solidFill>
                <a:srgbClr val="0000FF"/>
              </a:solidFill>
            </a:endParaRPr>
          </a:p>
        </p:txBody>
      </p:sp>
      <p:sp>
        <p:nvSpPr>
          <p:cNvPr id="3" name="Content Placeholder 2"/>
          <p:cNvSpPr>
            <a:spLocks noGrp="1"/>
          </p:cNvSpPr>
          <p:nvPr>
            <p:ph idx="1"/>
          </p:nvPr>
        </p:nvSpPr>
        <p:spPr>
          <a:xfrm>
            <a:off x="457200" y="1829710"/>
            <a:ext cx="8229600" cy="4525963"/>
          </a:xfrm>
        </p:spPr>
        <p:txBody>
          <a:bodyPr>
            <a:normAutofit/>
          </a:bodyPr>
          <a:lstStyle/>
          <a:p>
            <a:r>
              <a:rPr lang="en-US" dirty="0" smtClean="0"/>
              <a:t>A very large fraction of Internet and IP traffic is inter-AS (around 60%)</a:t>
            </a:r>
          </a:p>
          <a:p>
            <a:r>
              <a:rPr lang="en-US" dirty="0" smtClean="0"/>
              <a:t>1000 M users (1000 M computers ?) exchange 30 P Bytes per day globally</a:t>
            </a:r>
          </a:p>
          <a:p>
            <a:r>
              <a:rPr lang="en-US" dirty="0" smtClean="0"/>
              <a:t>Internet backbone traffic is expected to grow 7 times in 4 years</a:t>
            </a:r>
          </a:p>
          <a:p>
            <a:r>
              <a:rPr lang="en-US" dirty="0" smtClean="0"/>
              <a:t>Interactive real time one-to-one or many-to-many communications only represent 2.5%</a:t>
            </a:r>
          </a:p>
          <a:p>
            <a:endParaRPr lang="en-US" dirty="0" smtClean="0"/>
          </a:p>
          <a:p>
            <a:endParaRPr lang="en-US" dirty="0" smtClean="0"/>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FF"/>
                </a:solidFill>
              </a:rPr>
              <a:t>Some observations (cont.)</a:t>
            </a:r>
            <a:endParaRPr lang="en-US" dirty="0"/>
          </a:p>
        </p:txBody>
      </p:sp>
      <p:sp>
        <p:nvSpPr>
          <p:cNvPr id="3" name="Content Placeholder 2"/>
          <p:cNvSpPr>
            <a:spLocks noGrp="1"/>
          </p:cNvSpPr>
          <p:nvPr>
            <p:ph idx="1"/>
          </p:nvPr>
        </p:nvSpPr>
        <p:spPr>
          <a:xfrm>
            <a:off x="457200" y="1652201"/>
            <a:ext cx="8229600" cy="4525963"/>
          </a:xfrm>
        </p:spPr>
        <p:txBody>
          <a:bodyPr>
            <a:normAutofit fontScale="92500"/>
          </a:bodyPr>
          <a:lstStyle/>
          <a:p>
            <a:r>
              <a:rPr lang="en-US" dirty="0" smtClean="0"/>
              <a:t>Probably, more than 75% is video distribution (P2P + video)</a:t>
            </a:r>
          </a:p>
          <a:p>
            <a:r>
              <a:rPr lang="en-US" dirty="0" smtClean="0"/>
              <a:t>Hopefully, some promising / interesting consumer applications require upload capacity (e.g. ambient video ≈ 8,4 %)</a:t>
            </a:r>
          </a:p>
          <a:p>
            <a:r>
              <a:rPr lang="en-US" dirty="0" smtClean="0"/>
              <a:t>Small to medium duration TCP connections (Web, Mail, P2P) will decrease from ≈ 60% to ≈ 42% )</a:t>
            </a:r>
          </a:p>
          <a:p>
            <a:r>
              <a:rPr lang="en-US" dirty="0" smtClean="0"/>
              <a:t>Long single sourced transfers (TCP and IP Multicasting) will increase from ≈ 31% to ≈ 55 %</a:t>
            </a:r>
          </a:p>
          <a:p>
            <a:endParaRPr lang="en-US" dirty="0" smtClean="0"/>
          </a:p>
          <a:p>
            <a:endParaRPr lang="en-US" dirty="0" smtClean="0"/>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Internet Problems as of Today</a:t>
            </a:r>
            <a:endParaRPr lang="en-US" b="1"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One billion users exchange globally ≈ 30 PB per day</a:t>
            </a:r>
          </a:p>
          <a:p>
            <a:r>
              <a:rPr lang="en-US" dirty="0" smtClean="0"/>
              <a:t>Will it</a:t>
            </a:r>
          </a:p>
          <a:p>
            <a:pPr lvl="1"/>
            <a:r>
              <a:rPr lang="en-US" dirty="0" smtClean="0"/>
              <a:t>scale to accommodate the expected needs ?</a:t>
            </a:r>
          </a:p>
          <a:p>
            <a:pPr lvl="1"/>
            <a:r>
              <a:rPr lang="en-US" dirty="0" smtClean="0"/>
              <a:t>become reliable and secure ?</a:t>
            </a:r>
          </a:p>
          <a:p>
            <a:pPr lvl="1"/>
            <a:r>
              <a:rPr lang="en-US" dirty="0" smtClean="0"/>
              <a:t>become a giant big brother ?</a:t>
            </a:r>
          </a:p>
          <a:p>
            <a:pPr lvl="1"/>
            <a:r>
              <a:rPr lang="en-US" dirty="0" smtClean="0"/>
              <a:t>remain application neutral and open to innovation ?</a:t>
            </a:r>
          </a:p>
          <a:p>
            <a:pPr lvl="1"/>
            <a:r>
              <a:rPr lang="en-US" dirty="0" smtClean="0"/>
              <a:t>remain universal and open in all countries ?</a:t>
            </a:r>
          </a:p>
          <a:p>
            <a:pPr lvl="1"/>
            <a:endParaRPr lang="en-US" dirty="0" smtClean="0"/>
          </a:p>
          <a:p>
            <a:pPr lvl="1"/>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Problems of Scale</a:t>
            </a:r>
            <a:endParaRPr lang="en-US" b="1" dirty="0">
              <a:solidFill>
                <a:srgbClr val="0000FF"/>
              </a:solidFill>
            </a:endParaRPr>
          </a:p>
        </p:txBody>
      </p:sp>
      <p:graphicFrame>
        <p:nvGraphicFramePr>
          <p:cNvPr id="3" name="Content Placeholder 5"/>
          <p:cNvGraphicFramePr>
            <a:graphicFrameLocks noGrp="1"/>
          </p:cNvGraphicFramePr>
          <p:nvPr>
            <p:ph idx="1"/>
          </p:nvPr>
        </p:nvGraphicFramePr>
        <p:xfrm>
          <a:off x="457200" y="1417638"/>
          <a:ext cx="8448696" cy="1854200"/>
        </p:xfrm>
        <a:graphic>
          <a:graphicData uri="http://schemas.openxmlformats.org/drawingml/2006/table">
            <a:tbl>
              <a:tblPr firstRow="1" bandRow="1">
                <a:tableStyleId>{5C22544A-7EE6-4342-B048-85BDC9FD1C3A}</a:tableStyleId>
              </a:tblPr>
              <a:tblGrid>
                <a:gridCol w="3664704"/>
                <a:gridCol w="1149308"/>
                <a:gridCol w="1183615"/>
                <a:gridCol w="1286538"/>
                <a:gridCol w="1164531"/>
              </a:tblGrid>
              <a:tr h="370840">
                <a:tc>
                  <a:txBody>
                    <a:bodyPr/>
                    <a:lstStyle/>
                    <a:p>
                      <a:pPr algn="ctr"/>
                      <a:r>
                        <a:rPr lang="en-US" dirty="0" smtClean="0"/>
                        <a:t>Channels</a:t>
                      </a:r>
                      <a:endParaRPr lang="en-US" dirty="0"/>
                    </a:p>
                  </a:txBody>
                  <a:tcPr/>
                </a:tc>
                <a:tc>
                  <a:txBody>
                    <a:bodyPr/>
                    <a:lstStyle/>
                    <a:p>
                      <a:pPr algn="ctr"/>
                      <a:r>
                        <a:rPr lang="en-US" dirty="0" smtClean="0"/>
                        <a:t>1980</a:t>
                      </a:r>
                      <a:endParaRPr lang="en-US" dirty="0"/>
                    </a:p>
                  </a:txBody>
                  <a:tcPr/>
                </a:tc>
                <a:tc>
                  <a:txBody>
                    <a:bodyPr/>
                    <a:lstStyle/>
                    <a:p>
                      <a:pPr algn="ctr"/>
                      <a:r>
                        <a:rPr lang="en-US" dirty="0" smtClean="0"/>
                        <a:t>1990</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2015</a:t>
                      </a:r>
                      <a:endParaRPr lang="en-US" dirty="0"/>
                    </a:p>
                  </a:txBody>
                  <a:tcPr/>
                </a:tc>
              </a:tr>
              <a:tr h="370840">
                <a:tc>
                  <a:txBody>
                    <a:bodyPr/>
                    <a:lstStyle/>
                    <a:p>
                      <a:r>
                        <a:rPr lang="en-US" dirty="0" smtClean="0"/>
                        <a:t>End</a:t>
                      </a:r>
                      <a:r>
                        <a:rPr lang="en-US" baseline="0" dirty="0" smtClean="0"/>
                        <a:t> User </a:t>
                      </a:r>
                      <a:r>
                        <a:rPr lang="en-US" dirty="0" smtClean="0"/>
                        <a:t>Average Interface Speed</a:t>
                      </a:r>
                      <a:endParaRPr lang="en-US" dirty="0"/>
                    </a:p>
                  </a:txBody>
                  <a:tcPr/>
                </a:tc>
                <a:tc>
                  <a:txBody>
                    <a:bodyPr/>
                    <a:lstStyle/>
                    <a:p>
                      <a:r>
                        <a:rPr lang="en-US" dirty="0" smtClean="0"/>
                        <a:t>2,4 K bps</a:t>
                      </a:r>
                      <a:endParaRPr lang="en-US" dirty="0"/>
                    </a:p>
                  </a:txBody>
                  <a:tcPr/>
                </a:tc>
                <a:tc>
                  <a:txBody>
                    <a:bodyPr/>
                    <a:lstStyle/>
                    <a:p>
                      <a:r>
                        <a:rPr lang="en-US" dirty="0" smtClean="0"/>
                        <a:t>2,4 K bps</a:t>
                      </a:r>
                      <a:endParaRPr lang="en-US" dirty="0"/>
                    </a:p>
                  </a:txBody>
                  <a:tcPr/>
                </a:tc>
                <a:tc>
                  <a:txBody>
                    <a:bodyPr/>
                    <a:lstStyle/>
                    <a:p>
                      <a:r>
                        <a:rPr lang="en-US" dirty="0" smtClean="0"/>
                        <a:t>10 M bps</a:t>
                      </a:r>
                      <a:endParaRPr lang="en-US" dirty="0"/>
                    </a:p>
                  </a:txBody>
                  <a:tcPr/>
                </a:tc>
                <a:tc>
                  <a:txBody>
                    <a:bodyPr/>
                    <a:lstStyle/>
                    <a:p>
                      <a:r>
                        <a:rPr lang="en-US" dirty="0" smtClean="0"/>
                        <a:t>100 M bps</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End</a:t>
                      </a:r>
                      <a:r>
                        <a:rPr lang="en-US" baseline="0" dirty="0" smtClean="0"/>
                        <a:t> User </a:t>
                      </a:r>
                      <a:r>
                        <a:rPr lang="en-US" dirty="0" smtClean="0"/>
                        <a:t>Advanced Interface Speed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2,4 K bps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9,6 K bps</a:t>
                      </a:r>
                    </a:p>
                  </a:txBody>
                  <a:tcPr/>
                </a:tc>
                <a:tc>
                  <a:txBody>
                    <a:bodyPr/>
                    <a:lstStyle/>
                    <a:p>
                      <a:r>
                        <a:rPr lang="en-US" dirty="0" smtClean="0"/>
                        <a:t>100 Mbps</a:t>
                      </a:r>
                      <a:endParaRPr lang="en-US" dirty="0"/>
                    </a:p>
                  </a:txBody>
                  <a:tcPr/>
                </a:tc>
                <a:tc>
                  <a:txBody>
                    <a:bodyPr/>
                    <a:lstStyle/>
                    <a:p>
                      <a:r>
                        <a:rPr lang="en-US" dirty="0" smtClean="0"/>
                        <a:t>1 G bps</a:t>
                      </a:r>
                      <a:endParaRPr lang="en-US" dirty="0"/>
                    </a:p>
                  </a:txBody>
                  <a:tcPr/>
                </a:tc>
              </a:tr>
              <a:tr h="370840">
                <a:tc>
                  <a:txBody>
                    <a:bodyPr/>
                    <a:lstStyle/>
                    <a:p>
                      <a:r>
                        <a:rPr lang="en-US" baseline="0" dirty="0" smtClean="0"/>
                        <a:t>Backbone </a:t>
                      </a:r>
                      <a:r>
                        <a:rPr lang="en-US" dirty="0" smtClean="0"/>
                        <a:t>Average Interface Speed</a:t>
                      </a:r>
                      <a:endParaRPr lang="en-US" dirty="0"/>
                    </a:p>
                  </a:txBody>
                  <a:tcPr/>
                </a:tc>
                <a:tc>
                  <a:txBody>
                    <a:bodyPr/>
                    <a:lstStyle/>
                    <a:p>
                      <a:r>
                        <a:rPr lang="en-US" dirty="0" smtClean="0"/>
                        <a:t>64 K bps</a:t>
                      </a:r>
                      <a:endParaRPr lang="en-US" dirty="0"/>
                    </a:p>
                  </a:txBody>
                  <a:tcPr/>
                </a:tc>
                <a:tc>
                  <a:txBody>
                    <a:bodyPr/>
                    <a:lstStyle/>
                    <a:p>
                      <a:r>
                        <a:rPr lang="en-US" dirty="0" smtClean="0"/>
                        <a:t>64 K bps</a:t>
                      </a:r>
                      <a:endParaRPr lang="en-US" dirty="0"/>
                    </a:p>
                  </a:txBody>
                  <a:tcPr/>
                </a:tc>
                <a:tc>
                  <a:txBody>
                    <a:bodyPr/>
                    <a:lstStyle/>
                    <a:p>
                      <a:r>
                        <a:rPr lang="en-US" dirty="0" smtClean="0"/>
                        <a:t>10 G bps</a:t>
                      </a:r>
                      <a:endParaRPr lang="en-US" dirty="0"/>
                    </a:p>
                  </a:txBody>
                  <a:tcPr/>
                </a:tc>
                <a:tc>
                  <a:txBody>
                    <a:bodyPr/>
                    <a:lstStyle/>
                    <a:p>
                      <a:r>
                        <a:rPr lang="en-US" dirty="0" smtClean="0"/>
                        <a:t>100 G bps</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Backbone Advanced Interface Speed</a:t>
                      </a:r>
                    </a:p>
                  </a:txBody>
                  <a:tcPr/>
                </a:tc>
                <a:tc>
                  <a:txBody>
                    <a:bodyPr/>
                    <a:lstStyle/>
                    <a:p>
                      <a:r>
                        <a:rPr lang="en-US" dirty="0" smtClean="0"/>
                        <a:t>128 K bps</a:t>
                      </a:r>
                      <a:endParaRPr lang="en-US" dirty="0"/>
                    </a:p>
                  </a:txBody>
                  <a:tcPr/>
                </a:tc>
                <a:tc>
                  <a:txBody>
                    <a:bodyPr/>
                    <a:lstStyle/>
                    <a:p>
                      <a:r>
                        <a:rPr lang="en-US" dirty="0" smtClean="0"/>
                        <a:t>512 K bps</a:t>
                      </a:r>
                      <a:endParaRPr lang="en-US" dirty="0"/>
                    </a:p>
                  </a:txBody>
                  <a:tcPr/>
                </a:tc>
                <a:tc>
                  <a:txBody>
                    <a:bodyPr/>
                    <a:lstStyle/>
                    <a:p>
                      <a:r>
                        <a:rPr lang="en-US" dirty="0" smtClean="0"/>
                        <a:t>100 G bps</a:t>
                      </a:r>
                      <a:endParaRPr lang="en-US" dirty="0"/>
                    </a:p>
                  </a:txBody>
                  <a:tcPr/>
                </a:tc>
                <a:tc>
                  <a:txBody>
                    <a:bodyPr/>
                    <a:lstStyle/>
                    <a:p>
                      <a:r>
                        <a:rPr lang="en-US" dirty="0" smtClean="0"/>
                        <a:t>1 T bps</a:t>
                      </a:r>
                      <a:endParaRPr lang="en-US" dirty="0"/>
                    </a:p>
                  </a:txBody>
                  <a:tcPr/>
                </a:tc>
              </a:tr>
            </a:tbl>
          </a:graphicData>
        </a:graphic>
      </p:graphicFrame>
      <p:graphicFrame>
        <p:nvGraphicFramePr>
          <p:cNvPr id="4" name="Content Placeholder 3"/>
          <p:cNvGraphicFramePr>
            <a:graphicFrameLocks/>
          </p:cNvGraphicFramePr>
          <p:nvPr/>
        </p:nvGraphicFramePr>
        <p:xfrm>
          <a:off x="457200" y="3496107"/>
          <a:ext cx="8448695" cy="1854200"/>
        </p:xfrm>
        <a:graphic>
          <a:graphicData uri="http://schemas.openxmlformats.org/drawingml/2006/table">
            <a:tbl>
              <a:tblPr firstRow="1" bandRow="1">
                <a:tableStyleId>{5C22544A-7EE6-4342-B048-85BDC9FD1C3A}</a:tableStyleId>
              </a:tblPr>
              <a:tblGrid>
                <a:gridCol w="1689739"/>
                <a:gridCol w="1689739"/>
                <a:gridCol w="1689739"/>
                <a:gridCol w="1689739"/>
                <a:gridCol w="1689739"/>
              </a:tblGrid>
              <a:tr h="370840">
                <a:tc>
                  <a:txBody>
                    <a:bodyPr/>
                    <a:lstStyle/>
                    <a:p>
                      <a:pPr algn="ctr"/>
                      <a:r>
                        <a:rPr lang="en-US" dirty="0" smtClean="0"/>
                        <a:t>By Segment PB</a:t>
                      </a:r>
                      <a:endParaRPr lang="en-US" dirty="0"/>
                    </a:p>
                  </a:txBody>
                  <a:tcPr/>
                </a:tc>
                <a:tc>
                  <a:txBody>
                    <a:bodyPr/>
                    <a:lstStyle/>
                    <a:p>
                      <a:pPr algn="ctr"/>
                      <a:r>
                        <a:rPr lang="en-US" dirty="0" smtClean="0"/>
                        <a:t>2009</a:t>
                      </a:r>
                      <a:endParaRPr lang="en-US" dirty="0"/>
                    </a:p>
                  </a:txBody>
                  <a:tcPr/>
                </a:tc>
                <a:tc>
                  <a:txBody>
                    <a:bodyPr/>
                    <a:lstStyle/>
                    <a:p>
                      <a:pPr algn="ctr"/>
                      <a:r>
                        <a:rPr lang="en-US" dirty="0" smtClean="0"/>
                        <a:t>%</a:t>
                      </a:r>
                      <a:endParaRPr lang="en-US" dirty="0"/>
                    </a:p>
                  </a:txBody>
                  <a:tcPr/>
                </a:tc>
                <a:tc>
                  <a:txBody>
                    <a:bodyPr/>
                    <a:lstStyle/>
                    <a:p>
                      <a:pPr algn="ctr"/>
                      <a:r>
                        <a:rPr lang="en-US" dirty="0" smtClean="0"/>
                        <a:t>2013</a:t>
                      </a:r>
                      <a:endParaRPr lang="en-US" dirty="0"/>
                    </a:p>
                  </a:txBody>
                  <a:tcPr/>
                </a:tc>
                <a:tc>
                  <a:txBody>
                    <a:bodyPr/>
                    <a:lstStyle/>
                    <a:p>
                      <a:pPr algn="ctr"/>
                      <a:r>
                        <a:rPr lang="en-US" dirty="0" smtClean="0"/>
                        <a:t>%</a:t>
                      </a:r>
                      <a:endParaRPr lang="en-US" dirty="0"/>
                    </a:p>
                  </a:txBody>
                  <a:tcPr/>
                </a:tc>
              </a:tr>
              <a:tr h="370840">
                <a:tc>
                  <a:txBody>
                    <a:bodyPr/>
                    <a:lstStyle/>
                    <a:p>
                      <a:r>
                        <a:rPr lang="en-US" dirty="0" smtClean="0"/>
                        <a:t>Consumer IP</a:t>
                      </a:r>
                      <a:endParaRPr lang="en-US" dirty="0"/>
                    </a:p>
                  </a:txBody>
                  <a:tcPr/>
                </a:tc>
                <a:tc>
                  <a:txBody>
                    <a:bodyPr/>
                    <a:lstStyle/>
                    <a:p>
                      <a:pPr algn="ctr"/>
                      <a:r>
                        <a:rPr lang="en-US" dirty="0" smtClean="0"/>
                        <a:t>10 399</a:t>
                      </a:r>
                      <a:endParaRPr lang="en-US" dirty="0"/>
                    </a:p>
                  </a:txBody>
                  <a:tcPr/>
                </a:tc>
                <a:tc>
                  <a:txBody>
                    <a:bodyPr/>
                    <a:lstStyle/>
                    <a:p>
                      <a:pPr algn="ctr"/>
                      <a:r>
                        <a:rPr lang="en-US" dirty="0" smtClean="0"/>
                        <a:t>70,5 %</a:t>
                      </a:r>
                      <a:endParaRPr lang="en-US" dirty="0"/>
                    </a:p>
                  </a:txBody>
                  <a:tcPr/>
                </a:tc>
                <a:tc>
                  <a:txBody>
                    <a:bodyPr/>
                    <a:lstStyle/>
                    <a:p>
                      <a:pPr algn="ctr"/>
                      <a:r>
                        <a:rPr lang="en-US" dirty="0" smtClean="0"/>
                        <a:t>40 543</a:t>
                      </a:r>
                      <a:endParaRPr lang="en-US" dirty="0"/>
                    </a:p>
                  </a:txBody>
                  <a:tcPr/>
                </a:tc>
                <a:tc>
                  <a:txBody>
                    <a:bodyPr/>
                    <a:lstStyle/>
                    <a:p>
                      <a:pPr algn="ctr"/>
                      <a:r>
                        <a:rPr lang="en-US" dirty="0" smtClean="0"/>
                        <a:t>72,9 %</a:t>
                      </a:r>
                      <a:endParaRPr lang="en-US" dirty="0"/>
                    </a:p>
                  </a:txBody>
                  <a:tcPr/>
                </a:tc>
              </a:tr>
              <a:tr h="370840">
                <a:tc>
                  <a:txBody>
                    <a:bodyPr/>
                    <a:lstStyle/>
                    <a:p>
                      <a:r>
                        <a:rPr lang="en-US" dirty="0" smtClean="0"/>
                        <a:t>Business IP</a:t>
                      </a:r>
                      <a:endParaRPr lang="en-US" dirty="0"/>
                    </a:p>
                  </a:txBody>
                  <a:tcPr/>
                </a:tc>
                <a:tc>
                  <a:txBody>
                    <a:bodyPr/>
                    <a:lstStyle/>
                    <a:p>
                      <a:pPr algn="ctr"/>
                      <a:r>
                        <a:rPr lang="en-US" dirty="0" smtClean="0"/>
                        <a:t>4 258</a:t>
                      </a:r>
                      <a:endParaRPr lang="en-US" dirty="0"/>
                    </a:p>
                  </a:txBody>
                  <a:tcPr/>
                </a:tc>
                <a:tc>
                  <a:txBody>
                    <a:bodyPr/>
                    <a:lstStyle/>
                    <a:p>
                      <a:pPr algn="ctr"/>
                      <a:r>
                        <a:rPr lang="en-US" dirty="0" smtClean="0"/>
                        <a:t>28,8 %</a:t>
                      </a:r>
                      <a:endParaRPr lang="en-US" dirty="0"/>
                    </a:p>
                  </a:txBody>
                  <a:tcPr/>
                </a:tc>
                <a:tc>
                  <a:txBody>
                    <a:bodyPr/>
                    <a:lstStyle/>
                    <a:p>
                      <a:pPr algn="ctr"/>
                      <a:r>
                        <a:rPr lang="en-US" dirty="0" smtClean="0"/>
                        <a:t>12 833</a:t>
                      </a:r>
                      <a:endParaRPr lang="en-US" dirty="0"/>
                    </a:p>
                  </a:txBody>
                  <a:tcPr/>
                </a:tc>
                <a:tc>
                  <a:txBody>
                    <a:bodyPr/>
                    <a:lstStyle/>
                    <a:p>
                      <a:pPr algn="ctr"/>
                      <a:r>
                        <a:rPr lang="en-US" dirty="0" smtClean="0"/>
                        <a:t>23,0 %</a:t>
                      </a:r>
                      <a:endParaRPr lang="en-US" dirty="0"/>
                    </a:p>
                  </a:txBody>
                  <a:tcPr/>
                </a:tc>
              </a:tr>
              <a:tr h="370840">
                <a:tc>
                  <a:txBody>
                    <a:bodyPr/>
                    <a:lstStyle/>
                    <a:p>
                      <a:r>
                        <a:rPr lang="en-US" dirty="0" smtClean="0"/>
                        <a:t>Mobile</a:t>
                      </a:r>
                      <a:r>
                        <a:rPr lang="en-US" baseline="0" dirty="0" smtClean="0"/>
                        <a:t> IP</a:t>
                      </a:r>
                      <a:endParaRPr lang="en-US" dirty="0"/>
                    </a:p>
                  </a:txBody>
                  <a:tcPr/>
                </a:tc>
                <a:tc>
                  <a:txBody>
                    <a:bodyPr/>
                    <a:lstStyle/>
                    <a:p>
                      <a:pPr algn="ctr"/>
                      <a:r>
                        <a:rPr lang="en-US" dirty="0" smtClean="0"/>
                        <a:t>85</a:t>
                      </a:r>
                      <a:endParaRPr lang="en-US" dirty="0"/>
                    </a:p>
                  </a:txBody>
                  <a:tcPr/>
                </a:tc>
                <a:tc>
                  <a:txBody>
                    <a:bodyPr/>
                    <a:lstStyle/>
                    <a:p>
                      <a:pPr algn="ctr"/>
                      <a:r>
                        <a:rPr lang="en-US" dirty="0" smtClean="0"/>
                        <a:t>0,5 %</a:t>
                      </a:r>
                      <a:endParaRPr lang="en-US" dirty="0"/>
                    </a:p>
                  </a:txBody>
                  <a:tcPr/>
                </a:tc>
                <a:tc>
                  <a:txBody>
                    <a:bodyPr/>
                    <a:lstStyle/>
                    <a:p>
                      <a:pPr algn="ctr"/>
                      <a:r>
                        <a:rPr lang="en-US" dirty="0" smtClean="0"/>
                        <a:t>2 184</a:t>
                      </a:r>
                      <a:endParaRPr lang="en-US" dirty="0"/>
                    </a:p>
                  </a:txBody>
                  <a:tcPr/>
                </a:tc>
                <a:tc>
                  <a:txBody>
                    <a:bodyPr/>
                    <a:lstStyle/>
                    <a:p>
                      <a:pPr algn="ctr"/>
                      <a:r>
                        <a:rPr lang="en-US" dirty="0" smtClean="0"/>
                        <a:t>3,9 %</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14743</a:t>
                      </a:r>
                      <a:endParaRPr lang="en-US" dirty="0"/>
                    </a:p>
                  </a:txBody>
                  <a:tcPr/>
                </a:tc>
                <a:tc>
                  <a:txBody>
                    <a:bodyPr/>
                    <a:lstStyle/>
                    <a:p>
                      <a:pPr algn="ctr"/>
                      <a:endParaRPr lang="en-US" dirty="0"/>
                    </a:p>
                  </a:txBody>
                  <a:tcPr/>
                </a:tc>
                <a:tc>
                  <a:txBody>
                    <a:bodyPr/>
                    <a:lstStyle/>
                    <a:p>
                      <a:pPr algn="ctr"/>
                      <a:r>
                        <a:rPr lang="en-US" dirty="0" smtClean="0"/>
                        <a:t>55560</a:t>
                      </a:r>
                      <a:endParaRPr lang="en-US" dirty="0"/>
                    </a:p>
                  </a:txBody>
                  <a:tcPr/>
                </a:tc>
                <a:tc>
                  <a:txBody>
                    <a:bodyPr/>
                    <a:lstStyle/>
                    <a:p>
                      <a:pPr algn="ctr"/>
                      <a:endParaRPr lang="en-US" dirty="0"/>
                    </a:p>
                  </a:txBody>
                  <a:tcPr/>
                </a:tc>
              </a:tr>
            </a:tbl>
          </a:graphicData>
        </a:graphic>
      </p:graphicFrame>
      <p:sp>
        <p:nvSpPr>
          <p:cNvPr id="5" name="TextBox 4"/>
          <p:cNvSpPr txBox="1"/>
          <p:nvPr/>
        </p:nvSpPr>
        <p:spPr>
          <a:xfrm>
            <a:off x="497545" y="5622199"/>
            <a:ext cx="8408351" cy="830997"/>
          </a:xfrm>
          <a:prstGeom prst="rect">
            <a:avLst/>
          </a:prstGeom>
          <a:noFill/>
        </p:spPr>
        <p:txBody>
          <a:bodyPr wrap="square" rtlCol="0">
            <a:spAutoFit/>
          </a:bodyPr>
          <a:lstStyle/>
          <a:p>
            <a:r>
              <a:rPr lang="en-GB" sz="2400" b="1" dirty="0" smtClean="0">
                <a:solidFill>
                  <a:srgbClr val="0000FF"/>
                </a:solidFill>
              </a:rPr>
              <a:t>How many globally unique IP addresses will we need ?</a:t>
            </a:r>
          </a:p>
          <a:p>
            <a:r>
              <a:rPr lang="en-GB" sz="2400" b="1" dirty="0" smtClean="0">
                <a:solidFill>
                  <a:srgbClr val="0000FF"/>
                </a:solidFill>
              </a:rPr>
              <a:t>How to accommodate billions of new mobile users ?</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Scaling The Backbone — BGP Prefixes</a:t>
            </a:r>
            <a:endParaRPr lang="en-US" b="1" dirty="0">
              <a:solidFill>
                <a:srgbClr val="0000FF"/>
              </a:solidFill>
            </a:endParaRPr>
          </a:p>
        </p:txBody>
      </p:sp>
      <p:pic>
        <p:nvPicPr>
          <p:cNvPr id="4" name="Picture 3" descr="bpg-prefix-growth.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457200" y="1417637"/>
            <a:ext cx="8066507" cy="4690031"/>
          </a:xfrm>
          <a:prstGeom prst="rect">
            <a:avLst/>
          </a:prstGeom>
        </p:spPr>
      </p:pic>
      <p:sp>
        <p:nvSpPr>
          <p:cNvPr id="6" name="TextBox 5"/>
          <p:cNvSpPr txBox="1"/>
          <p:nvPr/>
        </p:nvSpPr>
        <p:spPr>
          <a:xfrm>
            <a:off x="729382" y="6292334"/>
            <a:ext cx="2699702" cy="369332"/>
          </a:xfrm>
          <a:prstGeom prst="rect">
            <a:avLst/>
          </a:prstGeom>
          <a:noFill/>
        </p:spPr>
        <p:txBody>
          <a:bodyPr wrap="none" rtlCol="0">
            <a:spAutoFit/>
          </a:bodyPr>
          <a:lstStyle/>
          <a:p>
            <a:r>
              <a:rPr lang="pt-PT" b="1" dirty="0" err="1" smtClean="0"/>
              <a:t>In</a:t>
            </a:r>
            <a:r>
              <a:rPr lang="pt-PT" b="1" dirty="0" smtClean="0"/>
              <a:t>  http://</a:t>
            </a:r>
            <a:r>
              <a:rPr lang="pt-PT" b="1" dirty="0" err="1" smtClean="0"/>
              <a:t>bgp.potaroo.net</a:t>
            </a:r>
            <a:endParaRPr lang="pt-PT" b="1"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Scale in the Backbone — BGP Updates</a:t>
            </a:r>
            <a:endParaRPr lang="pt-PT" dirty="0"/>
          </a:p>
        </p:txBody>
      </p:sp>
      <p:sp>
        <p:nvSpPr>
          <p:cNvPr id="4" name="TextBox 3"/>
          <p:cNvSpPr txBox="1"/>
          <p:nvPr/>
        </p:nvSpPr>
        <p:spPr>
          <a:xfrm>
            <a:off x="457200" y="1417638"/>
            <a:ext cx="8229600" cy="4401205"/>
          </a:xfrm>
          <a:prstGeom prst="rect">
            <a:avLst/>
          </a:prstGeom>
          <a:noFill/>
        </p:spPr>
        <p:txBody>
          <a:bodyPr wrap="square" rtlCol="0">
            <a:spAutoFit/>
          </a:bodyPr>
          <a:lstStyle/>
          <a:p>
            <a:r>
              <a:rPr lang="en-US" sz="2000" dirty="0" smtClean="0"/>
              <a:t>7 Day BGP Profile: 24-April-2010 00:00 - 30-April-2010 23:59 (UTC+1000)</a:t>
            </a:r>
          </a:p>
          <a:p>
            <a:r>
              <a:rPr lang="en-US" sz="2000" dirty="0" smtClean="0"/>
              <a:t>Number of BGP Update Messages:  608618 </a:t>
            </a:r>
          </a:p>
          <a:p>
            <a:r>
              <a:rPr lang="en-US" sz="2000" dirty="0" smtClean="0"/>
              <a:t>Number of Prefix Updates:  1263963 </a:t>
            </a:r>
          </a:p>
          <a:p>
            <a:r>
              <a:rPr lang="en-US" sz="2000" dirty="0" smtClean="0"/>
              <a:t>Number of Prefix Withdrawals:  95959 </a:t>
            </a:r>
          </a:p>
          <a:p>
            <a:r>
              <a:rPr lang="en-US" sz="2000" dirty="0" smtClean="0"/>
              <a:t>Average Prefixes per BGP Update:  2.23</a:t>
            </a:r>
          </a:p>
          <a:p>
            <a:r>
              <a:rPr lang="en-US" sz="2000" dirty="0" smtClean="0"/>
              <a:t>Average BGP Update Messages per second:  0.88 </a:t>
            </a:r>
          </a:p>
          <a:p>
            <a:r>
              <a:rPr lang="en-US" sz="2000" dirty="0" smtClean="0"/>
              <a:t>Average Prefix Updates per second:  1.97</a:t>
            </a:r>
          </a:p>
          <a:p>
            <a:r>
              <a:rPr lang="en-US" sz="2000" b="1" dirty="0" smtClean="0"/>
              <a:t>Peak BGP Update Message Rate per second:  1032 </a:t>
            </a:r>
          </a:p>
          <a:p>
            <a:r>
              <a:rPr lang="en-US" sz="2000" dirty="0" smtClean="0"/>
              <a:t>           (04:59:53 Tue, 27-Apr-2010) </a:t>
            </a:r>
          </a:p>
          <a:p>
            <a:r>
              <a:rPr lang="en-US" sz="2000" b="1" dirty="0" smtClean="0"/>
              <a:t>Peak Prefix Update Rate per second:  787  </a:t>
            </a:r>
          </a:p>
          <a:p>
            <a:r>
              <a:rPr lang="en-US" sz="2000" dirty="0" smtClean="0"/>
              <a:t>           (11:56:15 Tue, 27-Apr-2010) </a:t>
            </a:r>
          </a:p>
          <a:p>
            <a:r>
              <a:rPr lang="en-US" sz="2000" b="1" dirty="0" smtClean="0"/>
              <a:t>Peak Prefix Withdraw Rate per second:  4268 </a:t>
            </a:r>
            <a:r>
              <a:rPr lang="en-US" sz="2000" dirty="0" smtClean="0"/>
              <a:t> </a:t>
            </a:r>
          </a:p>
          <a:p>
            <a:r>
              <a:rPr lang="en-US" sz="2000" dirty="0" smtClean="0"/>
              <a:t>           (04:59:53 Tue, 27-Apr-2010) </a:t>
            </a:r>
          </a:p>
          <a:p>
            <a:r>
              <a:rPr lang="en-US" sz="2000" dirty="0" smtClean="0"/>
              <a:t>Prefix Count:  </a:t>
            </a:r>
            <a:r>
              <a:rPr lang="en-US" sz="2000" b="1" dirty="0" smtClean="0"/>
              <a:t>329975</a:t>
            </a:r>
            <a:endParaRPr lang="pt-PT" sz="2000" b="1" dirty="0"/>
          </a:p>
        </p:txBody>
      </p:sp>
      <p:sp>
        <p:nvSpPr>
          <p:cNvPr id="5" name="TextBox 4"/>
          <p:cNvSpPr txBox="1"/>
          <p:nvPr/>
        </p:nvSpPr>
        <p:spPr>
          <a:xfrm>
            <a:off x="729382" y="6292334"/>
            <a:ext cx="2699702" cy="369332"/>
          </a:xfrm>
          <a:prstGeom prst="rect">
            <a:avLst/>
          </a:prstGeom>
          <a:noFill/>
        </p:spPr>
        <p:txBody>
          <a:bodyPr wrap="none" rtlCol="0">
            <a:spAutoFit/>
          </a:bodyPr>
          <a:lstStyle/>
          <a:p>
            <a:r>
              <a:rPr lang="pt-PT" b="1" dirty="0" err="1" smtClean="0"/>
              <a:t>In</a:t>
            </a:r>
            <a:r>
              <a:rPr lang="pt-PT" b="1" dirty="0" smtClean="0"/>
              <a:t>  http://</a:t>
            </a:r>
            <a:r>
              <a:rPr lang="pt-PT" b="1" dirty="0" err="1" smtClean="0"/>
              <a:t>bgp.potaroo.net</a:t>
            </a:r>
            <a:endParaRPr lang="pt-PT" b="1"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Complex Networks</a:t>
            </a:r>
            <a:endParaRPr lang="en-US" b="1" dirty="0">
              <a:solidFill>
                <a:srgbClr val="0000FF"/>
              </a:solidFill>
            </a:endParaRPr>
          </a:p>
        </p:txBody>
      </p:sp>
      <p:sp>
        <p:nvSpPr>
          <p:cNvPr id="3" name="Content Placeholder 2"/>
          <p:cNvSpPr>
            <a:spLocks noGrp="1"/>
          </p:cNvSpPr>
          <p:nvPr>
            <p:ph idx="1"/>
          </p:nvPr>
        </p:nvSpPr>
        <p:spPr/>
        <p:txBody>
          <a:bodyPr>
            <a:normAutofit/>
          </a:bodyPr>
          <a:lstStyle/>
          <a:p>
            <a:pPr>
              <a:buNone/>
            </a:pPr>
            <a:r>
              <a:rPr lang="en-US" dirty="0" smtClean="0"/>
              <a:t>A new discipline is emerging: Network Science</a:t>
            </a:r>
          </a:p>
          <a:p>
            <a:pPr lvl="1"/>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Number of unique IP addresses Worldwide (in millions)</a:t>
            </a:r>
            <a:endParaRPr lang="en-US" b="1" dirty="0">
              <a:solidFill>
                <a:srgbClr val="0000FF"/>
              </a:solidFill>
            </a:endParaRPr>
          </a:p>
        </p:txBody>
      </p:sp>
      <p:graphicFrame>
        <p:nvGraphicFramePr>
          <p:cNvPr id="4" name="Content Placeholder 3"/>
          <p:cNvGraphicFramePr>
            <a:graphicFrameLocks noGrp="1"/>
          </p:cNvGraphicFramePr>
          <p:nvPr>
            <p:ph idx="1"/>
          </p:nvPr>
        </p:nvGraphicFramePr>
        <p:xfrm>
          <a:off x="457200" y="1803224"/>
          <a:ext cx="3034982" cy="4079240"/>
        </p:xfrm>
        <a:graphic>
          <a:graphicData uri="http://schemas.openxmlformats.org/drawingml/2006/table">
            <a:tbl>
              <a:tblPr firstRow="1" bandRow="1">
                <a:tableStyleId>{5C22544A-7EE6-4342-B048-85BDC9FD1C3A}</a:tableStyleId>
              </a:tblPr>
              <a:tblGrid>
                <a:gridCol w="1517491"/>
                <a:gridCol w="1517491"/>
              </a:tblGrid>
              <a:tr h="370840">
                <a:tc>
                  <a:txBody>
                    <a:bodyPr/>
                    <a:lstStyle/>
                    <a:p>
                      <a:pPr algn="ctr"/>
                      <a:r>
                        <a:rPr lang="en-US" dirty="0" smtClean="0"/>
                        <a:t>Global</a:t>
                      </a:r>
                      <a:endParaRPr lang="en-US" dirty="0"/>
                    </a:p>
                  </a:txBody>
                  <a:tcPr/>
                </a:tc>
                <a:tc>
                  <a:txBody>
                    <a:bodyPr/>
                    <a:lstStyle/>
                    <a:p>
                      <a:pPr algn="ctr"/>
                      <a:r>
                        <a:rPr lang="en-US" dirty="0" smtClean="0"/>
                        <a:t>465,0 </a:t>
                      </a:r>
                      <a:endParaRPr lang="en-US" dirty="0"/>
                    </a:p>
                  </a:txBody>
                  <a:tcPr/>
                </a:tc>
              </a:tr>
              <a:tr h="370840">
                <a:tc>
                  <a:txBody>
                    <a:bodyPr/>
                    <a:lstStyle/>
                    <a:p>
                      <a:pPr algn="ctr"/>
                      <a:r>
                        <a:rPr lang="en-US" dirty="0" smtClean="0"/>
                        <a:t>USA</a:t>
                      </a:r>
                      <a:endParaRPr lang="en-US" dirty="0"/>
                    </a:p>
                  </a:txBody>
                  <a:tcPr/>
                </a:tc>
                <a:tc>
                  <a:txBody>
                    <a:bodyPr/>
                    <a:lstStyle/>
                    <a:p>
                      <a:pPr algn="ctr"/>
                      <a:r>
                        <a:rPr lang="en-US" dirty="0" smtClean="0"/>
                        <a:t>124,9</a:t>
                      </a:r>
                      <a:endParaRPr lang="en-US" dirty="0"/>
                    </a:p>
                  </a:txBody>
                  <a:tcPr/>
                </a:tc>
              </a:tr>
              <a:tr h="370840">
                <a:tc>
                  <a:txBody>
                    <a:bodyPr/>
                    <a:lstStyle/>
                    <a:p>
                      <a:pPr algn="ctr"/>
                      <a:r>
                        <a:rPr lang="en-US" dirty="0" smtClean="0"/>
                        <a:t>China</a:t>
                      </a:r>
                      <a:endParaRPr lang="en-US" dirty="0"/>
                    </a:p>
                  </a:txBody>
                  <a:tcPr/>
                </a:tc>
                <a:tc>
                  <a:txBody>
                    <a:bodyPr/>
                    <a:lstStyle/>
                    <a:p>
                      <a:pPr algn="ctr"/>
                      <a:r>
                        <a:rPr lang="en-US" dirty="0" smtClean="0"/>
                        <a:t>52,1</a:t>
                      </a:r>
                      <a:endParaRPr lang="en-US" dirty="0"/>
                    </a:p>
                  </a:txBody>
                  <a:tcPr/>
                </a:tc>
              </a:tr>
              <a:tr h="370840">
                <a:tc>
                  <a:txBody>
                    <a:bodyPr/>
                    <a:lstStyle/>
                    <a:p>
                      <a:pPr algn="ctr"/>
                      <a:r>
                        <a:rPr lang="en-US" dirty="0" smtClean="0"/>
                        <a:t>Japan</a:t>
                      </a:r>
                      <a:endParaRPr lang="en-US" dirty="0"/>
                    </a:p>
                  </a:txBody>
                  <a:tcPr/>
                </a:tc>
                <a:tc>
                  <a:txBody>
                    <a:bodyPr/>
                    <a:lstStyle/>
                    <a:p>
                      <a:pPr algn="ctr"/>
                      <a:r>
                        <a:rPr lang="en-US" dirty="0" smtClean="0"/>
                        <a:t>32,2</a:t>
                      </a:r>
                      <a:endParaRPr lang="en-US" dirty="0"/>
                    </a:p>
                  </a:txBody>
                  <a:tcPr/>
                </a:tc>
              </a:tr>
              <a:tr h="370840">
                <a:tc>
                  <a:txBody>
                    <a:bodyPr/>
                    <a:lstStyle/>
                    <a:p>
                      <a:pPr algn="ctr"/>
                      <a:r>
                        <a:rPr lang="en-US" dirty="0" smtClean="0"/>
                        <a:t>Germany</a:t>
                      </a:r>
                      <a:endParaRPr lang="en-US" dirty="0"/>
                    </a:p>
                  </a:txBody>
                  <a:tcPr/>
                </a:tc>
                <a:tc>
                  <a:txBody>
                    <a:bodyPr/>
                    <a:lstStyle/>
                    <a:p>
                      <a:pPr algn="ctr"/>
                      <a:r>
                        <a:rPr lang="en-US" dirty="0" smtClean="0"/>
                        <a:t>30,9</a:t>
                      </a:r>
                      <a:endParaRPr lang="en-US" dirty="0"/>
                    </a:p>
                  </a:txBody>
                  <a:tcPr/>
                </a:tc>
              </a:tr>
              <a:tr h="370840">
                <a:tc>
                  <a:txBody>
                    <a:bodyPr/>
                    <a:lstStyle/>
                    <a:p>
                      <a:pPr algn="ctr"/>
                      <a:r>
                        <a:rPr lang="en-US" dirty="0" smtClean="0"/>
                        <a:t>France</a:t>
                      </a:r>
                      <a:endParaRPr lang="en-US" dirty="0"/>
                    </a:p>
                  </a:txBody>
                  <a:tcPr/>
                </a:tc>
                <a:tc>
                  <a:txBody>
                    <a:bodyPr/>
                    <a:lstStyle/>
                    <a:p>
                      <a:pPr algn="ctr"/>
                      <a:r>
                        <a:rPr lang="en-US" dirty="0" smtClean="0"/>
                        <a:t>21,4</a:t>
                      </a:r>
                      <a:endParaRPr lang="en-US" dirty="0"/>
                    </a:p>
                  </a:txBody>
                  <a:tcPr/>
                </a:tc>
              </a:tr>
              <a:tr h="370840">
                <a:tc>
                  <a:txBody>
                    <a:bodyPr/>
                    <a:lstStyle/>
                    <a:p>
                      <a:pPr algn="ctr"/>
                      <a:r>
                        <a:rPr lang="en-US" dirty="0" smtClean="0"/>
                        <a:t>UK</a:t>
                      </a:r>
                      <a:endParaRPr lang="en-US" dirty="0"/>
                    </a:p>
                  </a:txBody>
                  <a:tcPr/>
                </a:tc>
                <a:tc>
                  <a:txBody>
                    <a:bodyPr/>
                    <a:lstStyle/>
                    <a:p>
                      <a:pPr algn="ctr"/>
                      <a:r>
                        <a:rPr lang="en-US" dirty="0" smtClean="0"/>
                        <a:t>20,0</a:t>
                      </a:r>
                      <a:endParaRPr lang="en-US" dirty="0"/>
                    </a:p>
                  </a:txBody>
                  <a:tcPr/>
                </a:tc>
              </a:tr>
              <a:tr h="370840">
                <a:tc>
                  <a:txBody>
                    <a:bodyPr/>
                    <a:lstStyle/>
                    <a:p>
                      <a:pPr algn="ctr"/>
                      <a:r>
                        <a:rPr lang="en-US" dirty="0" smtClean="0"/>
                        <a:t>South Korea</a:t>
                      </a:r>
                      <a:endParaRPr lang="en-US" dirty="0"/>
                    </a:p>
                  </a:txBody>
                  <a:tcPr/>
                </a:tc>
                <a:tc>
                  <a:txBody>
                    <a:bodyPr/>
                    <a:lstStyle/>
                    <a:p>
                      <a:pPr algn="ctr"/>
                      <a:r>
                        <a:rPr lang="en-US" dirty="0" smtClean="0"/>
                        <a:t>16,1</a:t>
                      </a:r>
                      <a:endParaRPr lang="en-US" dirty="0"/>
                    </a:p>
                  </a:txBody>
                  <a:tcPr/>
                </a:tc>
              </a:tr>
              <a:tr h="370840">
                <a:tc>
                  <a:txBody>
                    <a:bodyPr/>
                    <a:lstStyle/>
                    <a:p>
                      <a:pPr algn="ctr"/>
                      <a:r>
                        <a:rPr lang="en-US" dirty="0" smtClean="0"/>
                        <a:t>Canada</a:t>
                      </a:r>
                      <a:endParaRPr lang="en-US" dirty="0"/>
                    </a:p>
                  </a:txBody>
                  <a:tcPr/>
                </a:tc>
                <a:tc>
                  <a:txBody>
                    <a:bodyPr/>
                    <a:lstStyle/>
                    <a:p>
                      <a:pPr algn="ctr"/>
                      <a:r>
                        <a:rPr lang="en-US" dirty="0" smtClean="0"/>
                        <a:t>11,4</a:t>
                      </a:r>
                      <a:endParaRPr lang="en-US" dirty="0"/>
                    </a:p>
                  </a:txBody>
                  <a:tcPr/>
                </a:tc>
              </a:tr>
              <a:tr h="370840">
                <a:tc>
                  <a:txBody>
                    <a:bodyPr/>
                    <a:lstStyle/>
                    <a:p>
                      <a:pPr algn="ctr"/>
                      <a:r>
                        <a:rPr lang="en-US" dirty="0" smtClean="0"/>
                        <a:t>Spain</a:t>
                      </a:r>
                      <a:endParaRPr lang="en-US" dirty="0"/>
                    </a:p>
                  </a:txBody>
                  <a:tcPr/>
                </a:tc>
                <a:tc>
                  <a:txBody>
                    <a:bodyPr/>
                    <a:lstStyle/>
                    <a:p>
                      <a:pPr algn="ctr"/>
                      <a:r>
                        <a:rPr lang="en-US" dirty="0" smtClean="0"/>
                        <a:t>10,8</a:t>
                      </a:r>
                      <a:endParaRPr lang="en-US" dirty="0"/>
                    </a:p>
                  </a:txBody>
                  <a:tcPr/>
                </a:tc>
              </a:tr>
              <a:tr h="370840">
                <a:tc>
                  <a:txBody>
                    <a:bodyPr/>
                    <a:lstStyle/>
                    <a:p>
                      <a:pPr algn="ctr"/>
                      <a:r>
                        <a:rPr lang="en-US" dirty="0" smtClean="0"/>
                        <a:t>Brazil</a:t>
                      </a:r>
                      <a:endParaRPr lang="en-US" dirty="0"/>
                    </a:p>
                  </a:txBody>
                  <a:tcPr/>
                </a:tc>
                <a:tc>
                  <a:txBody>
                    <a:bodyPr/>
                    <a:lstStyle/>
                    <a:p>
                      <a:pPr algn="ctr"/>
                      <a:r>
                        <a:rPr lang="en-US" dirty="0" smtClean="0"/>
                        <a:t>10,7</a:t>
                      </a:r>
                      <a:endParaRPr lang="en-US" dirty="0"/>
                    </a:p>
                  </a:txBody>
                  <a:tcPr/>
                </a:tc>
              </a:tr>
            </a:tbl>
          </a:graphicData>
        </a:graphic>
      </p:graphicFrame>
      <p:sp>
        <p:nvSpPr>
          <p:cNvPr id="5" name="TextBox 4"/>
          <p:cNvSpPr txBox="1"/>
          <p:nvPr/>
        </p:nvSpPr>
        <p:spPr>
          <a:xfrm>
            <a:off x="457200" y="6196848"/>
            <a:ext cx="8229600" cy="369332"/>
          </a:xfrm>
          <a:prstGeom prst="rect">
            <a:avLst/>
          </a:prstGeom>
          <a:noFill/>
        </p:spPr>
        <p:txBody>
          <a:bodyPr wrap="square" rtlCol="0">
            <a:spAutoFit/>
          </a:bodyPr>
          <a:lstStyle/>
          <a:p>
            <a:r>
              <a:rPr lang="en-US" dirty="0" smtClean="0"/>
              <a:t>In Akamai 4</a:t>
            </a:r>
            <a:r>
              <a:rPr lang="en-US" baseline="30000" dirty="0" smtClean="0"/>
              <a:t>th</a:t>
            </a:r>
            <a:r>
              <a:rPr lang="en-US" dirty="0" smtClean="0"/>
              <a:t> Q, 2009 The State of the Internet Report</a:t>
            </a:r>
            <a:endParaRPr lang="en-US" dirty="0"/>
          </a:p>
        </p:txBody>
      </p:sp>
      <p:sp>
        <p:nvSpPr>
          <p:cNvPr id="6" name="TextBox 5"/>
          <p:cNvSpPr txBox="1"/>
          <p:nvPr/>
        </p:nvSpPr>
        <p:spPr>
          <a:xfrm>
            <a:off x="3792942" y="1803224"/>
            <a:ext cx="4893857" cy="3970318"/>
          </a:xfrm>
          <a:prstGeom prst="rect">
            <a:avLst/>
          </a:prstGeom>
          <a:noFill/>
        </p:spPr>
        <p:txBody>
          <a:bodyPr wrap="square" rtlCol="0">
            <a:spAutoFit/>
          </a:bodyPr>
          <a:lstStyle/>
          <a:p>
            <a:r>
              <a:rPr lang="en-US" b="1" dirty="0" smtClean="0"/>
              <a:t>The top 10 countries account for 71%</a:t>
            </a:r>
          </a:p>
          <a:p>
            <a:endParaRPr lang="en-US" b="1" dirty="0" smtClean="0"/>
          </a:p>
          <a:p>
            <a:r>
              <a:rPr lang="en-US" b="1" dirty="0" smtClean="0"/>
              <a:t>There are 186 countries with fewer than 1 M</a:t>
            </a:r>
          </a:p>
          <a:p>
            <a:endParaRPr lang="en-US" b="1" dirty="0" smtClean="0"/>
          </a:p>
          <a:p>
            <a:r>
              <a:rPr lang="en-US" b="1" dirty="0" smtClean="0"/>
              <a:t>There are 145 countries with fewer than 100 K</a:t>
            </a:r>
          </a:p>
          <a:p>
            <a:endParaRPr lang="en-US" b="1" dirty="0" smtClean="0"/>
          </a:p>
          <a:p>
            <a:r>
              <a:rPr lang="en-US" b="1" dirty="0" smtClean="0"/>
              <a:t>There are 32 countries with fewer than 1 K</a:t>
            </a:r>
          </a:p>
          <a:p>
            <a:endParaRPr lang="en-US" b="1" dirty="0" smtClean="0"/>
          </a:p>
          <a:p>
            <a:r>
              <a:rPr lang="en-US" b="1" dirty="0" smtClean="0"/>
              <a:t>Portugal may have around 10 M </a:t>
            </a:r>
            <a:r>
              <a:rPr lang="en-US" b="1" dirty="0" err="1" smtClean="0"/>
              <a:t>x</a:t>
            </a:r>
            <a:r>
              <a:rPr lang="en-US" b="1" dirty="0" smtClean="0"/>
              <a:t> 0.25 = 4 M</a:t>
            </a:r>
          </a:p>
          <a:p>
            <a:endParaRPr lang="en-US" b="1" dirty="0" smtClean="0"/>
          </a:p>
          <a:p>
            <a:endParaRPr lang="en-US" b="1" dirty="0" smtClean="0"/>
          </a:p>
          <a:p>
            <a:endParaRPr lang="en-US" b="1" dirty="0" smtClean="0"/>
          </a:p>
          <a:p>
            <a:r>
              <a:rPr lang="en-US" b="1" dirty="0" smtClean="0"/>
              <a:t>On average, quarterly growth is around 5% but the growth rate is decreasing</a:t>
            </a:r>
            <a:endParaRPr lang="en-US" b="1"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b="1" dirty="0" smtClean="0">
                <a:solidFill>
                  <a:srgbClr val="0000FF"/>
                </a:solidFill>
              </a:rPr>
              <a:t>AS </a:t>
            </a:r>
            <a:r>
              <a:rPr lang="pt-PT" b="1" dirty="0" err="1" smtClean="0">
                <a:solidFill>
                  <a:srgbClr val="0000FF"/>
                </a:solidFill>
              </a:rPr>
              <a:t>Graph</a:t>
            </a:r>
            <a:endParaRPr lang="pt-PT" b="1" dirty="0">
              <a:solidFill>
                <a:srgbClr val="0000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complex-network.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563011" y="371473"/>
            <a:ext cx="7986883" cy="616245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b="1" dirty="0" smtClean="0">
                <a:solidFill>
                  <a:srgbClr val="0000FF"/>
                </a:solidFill>
              </a:rPr>
              <a:t>The Power of Economics</a:t>
            </a:r>
            <a:endParaRPr lang="en-US" b="1" dirty="0">
              <a:solidFill>
                <a:srgbClr val="0000FF"/>
              </a:solidFill>
            </a:endParaRPr>
          </a:p>
        </p:txBody>
      </p:sp>
      <p:sp>
        <p:nvSpPr>
          <p:cNvPr id="3" name="Content Placeholder 2"/>
          <p:cNvSpPr>
            <a:spLocks noGrp="1"/>
          </p:cNvSpPr>
          <p:nvPr>
            <p:ph idx="1"/>
          </p:nvPr>
        </p:nvSpPr>
        <p:spPr>
          <a:xfrm>
            <a:off x="457200" y="1417638"/>
            <a:ext cx="8229600" cy="5054621"/>
          </a:xfrm>
        </p:spPr>
        <p:txBody>
          <a:bodyPr>
            <a:noAutofit/>
          </a:bodyPr>
          <a:lstStyle/>
          <a:p>
            <a:r>
              <a:rPr lang="en-US" sz="2000" b="1" dirty="0" smtClean="0"/>
              <a:t>Providers income comes from:</a:t>
            </a:r>
          </a:p>
          <a:p>
            <a:pPr lvl="1"/>
            <a:r>
              <a:rPr lang="en-US" sz="2000" b="1" dirty="0" smtClean="0"/>
              <a:t>Network service and video (low margin)</a:t>
            </a:r>
          </a:p>
          <a:p>
            <a:pPr lvl="1"/>
            <a:r>
              <a:rPr lang="en-US" sz="2000" b="1" dirty="0" smtClean="0"/>
              <a:t>Content, e.g. TV, films, soap producers, sold in bulk to network service providers</a:t>
            </a:r>
          </a:p>
          <a:p>
            <a:pPr lvl="1"/>
            <a:r>
              <a:rPr lang="en-US" sz="2000" b="1" dirty="0" smtClean="0"/>
              <a:t>Advertisement, e.g. Google and all the other Web 2.0 application providers (high margin ?)</a:t>
            </a:r>
          </a:p>
          <a:p>
            <a:pPr lvl="1"/>
            <a:r>
              <a:rPr lang="en-US" sz="2000" b="1" dirty="0" smtClean="0"/>
              <a:t>Content retailers, e.g. iTunes, …</a:t>
            </a:r>
          </a:p>
          <a:p>
            <a:pPr lvl="1"/>
            <a:r>
              <a:rPr lang="en-US" sz="2000" b="1" dirty="0" smtClean="0"/>
              <a:t>Individual content owners (the Apple Application Store model ?)</a:t>
            </a:r>
          </a:p>
          <a:p>
            <a:r>
              <a:rPr lang="en-US" sz="2000" b="1" dirty="0" smtClean="0"/>
              <a:t>As 55 % of the traffic will become single sourced video (which providers know how to bill) and due to the low margins of network operators, there is a big danger of vertical integration between network operators and the other providers</a:t>
            </a:r>
          </a:p>
          <a:p>
            <a:endParaRPr lang="en-US" sz="2000" b="1" dirty="0" smtClean="0"/>
          </a:p>
          <a:p>
            <a:endParaRPr lang="en-US" sz="2000" b="1" dirty="0" smtClean="0"/>
          </a:p>
          <a:p>
            <a:endParaRPr lang="en-US" sz="2000" b="1"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Reliability and Trust ability</a:t>
            </a:r>
            <a:endParaRPr lang="en-US" b="1" dirty="0">
              <a:solidFill>
                <a:srgbClr val="0000FF"/>
              </a:solidFill>
            </a:endParaRPr>
          </a:p>
        </p:txBody>
      </p:sp>
      <p:sp>
        <p:nvSpPr>
          <p:cNvPr id="3" name="Content Placeholder 2"/>
          <p:cNvSpPr>
            <a:spLocks noGrp="1"/>
          </p:cNvSpPr>
          <p:nvPr>
            <p:ph idx="1"/>
          </p:nvPr>
        </p:nvSpPr>
        <p:spPr>
          <a:xfrm>
            <a:off x="457200" y="1417638"/>
            <a:ext cx="8229600" cy="4525963"/>
          </a:xfrm>
        </p:spPr>
        <p:txBody>
          <a:bodyPr>
            <a:normAutofit fontScale="92500" lnSpcReduction="20000"/>
          </a:bodyPr>
          <a:lstStyle/>
          <a:p>
            <a:r>
              <a:rPr lang="en-US" dirty="0" smtClean="0"/>
              <a:t>Scale is introducing concentration and more and more giants</a:t>
            </a:r>
          </a:p>
          <a:p>
            <a:r>
              <a:rPr lang="en-US" dirty="0" smtClean="0"/>
              <a:t>Are we returning to the old telephone network model, being dependent of a small number of operators and giant switches?</a:t>
            </a:r>
          </a:p>
          <a:p>
            <a:r>
              <a:rPr lang="en-US" dirty="0" smtClean="0"/>
              <a:t>The so called Cloud (supporting the Web 2.0 applications) is a playground of a dozen of global operators</a:t>
            </a:r>
          </a:p>
          <a:p>
            <a:r>
              <a:rPr lang="en-US" dirty="0" smtClean="0"/>
              <a:t>Will giants and States fight or collude to control the Internet ?</a:t>
            </a:r>
          </a:p>
          <a:p>
            <a:r>
              <a:rPr lang="en-US" dirty="0" smtClean="0"/>
              <a:t>The “community” still has some power ?</a:t>
            </a:r>
          </a:p>
          <a:p>
            <a:endParaRPr lang="en-US" dirty="0" smtClean="0"/>
          </a:p>
          <a:p>
            <a:endParaRPr lang="en-US" dirty="0" smtClean="0"/>
          </a:p>
          <a:p>
            <a:pPr lvl="1"/>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88304"/>
          </a:xfrm>
        </p:spPr>
        <p:txBody>
          <a:bodyPr>
            <a:normAutofit/>
          </a:bodyPr>
          <a:lstStyle/>
          <a:p>
            <a:r>
              <a:rPr lang="en-US" sz="4000" b="1" dirty="0" smtClean="0">
                <a:solidFill>
                  <a:srgbClr val="0000FF"/>
                </a:solidFill>
              </a:rPr>
              <a:t>Empower The Core And The Ends </a:t>
            </a:r>
            <a:br>
              <a:rPr lang="en-US" sz="4000" b="1" dirty="0" smtClean="0">
                <a:solidFill>
                  <a:srgbClr val="0000FF"/>
                </a:solidFill>
              </a:rPr>
            </a:br>
            <a:r>
              <a:rPr lang="en-US" sz="4000" b="1" dirty="0" smtClean="0">
                <a:solidFill>
                  <a:srgbClr val="0000FF"/>
                </a:solidFill>
              </a:rPr>
              <a:t>(Ends = Users ?)</a:t>
            </a:r>
            <a:endParaRPr lang="en-US" sz="4000" b="1" dirty="0">
              <a:solidFill>
                <a:srgbClr val="0000FF"/>
              </a:solidFill>
            </a:endParaRPr>
          </a:p>
        </p:txBody>
      </p:sp>
      <p:sp>
        <p:nvSpPr>
          <p:cNvPr id="3" name="Content Placeholder 2"/>
          <p:cNvSpPr>
            <a:spLocks noGrp="1"/>
          </p:cNvSpPr>
          <p:nvPr>
            <p:ph idx="1"/>
          </p:nvPr>
        </p:nvSpPr>
        <p:spPr>
          <a:xfrm>
            <a:off x="457200" y="1846259"/>
            <a:ext cx="8027227" cy="4525963"/>
          </a:xfrm>
        </p:spPr>
        <p:txBody>
          <a:bodyPr>
            <a:normAutofit fontScale="85000" lnSpcReduction="10000"/>
          </a:bodyPr>
          <a:lstStyle/>
          <a:p>
            <a:r>
              <a:rPr lang="en-US" b="1" dirty="0" smtClean="0"/>
              <a:t>Legislation and regulation must promote diversity (number of providers, exploitation of alternative access technologies, …) at the core and in the edge</a:t>
            </a:r>
          </a:p>
          <a:p>
            <a:r>
              <a:rPr lang="en-US" b="1" dirty="0" smtClean="0"/>
              <a:t>Researchers must find ways to scale global routing and addressing issues</a:t>
            </a:r>
          </a:p>
          <a:p>
            <a:r>
              <a:rPr lang="en-US" b="1" dirty="0" smtClean="0"/>
              <a:t>Researchers must find ways to increase the support of diversity</a:t>
            </a:r>
          </a:p>
          <a:p>
            <a:pPr lvl="1"/>
            <a:r>
              <a:rPr lang="en-US" b="1" dirty="0" smtClean="0"/>
              <a:t>Several interfaces in devices</a:t>
            </a:r>
          </a:p>
          <a:p>
            <a:pPr lvl="1"/>
            <a:r>
              <a:rPr lang="en-US" b="1" dirty="0" smtClean="0"/>
              <a:t>Several simultaneous providers</a:t>
            </a:r>
          </a:p>
          <a:p>
            <a:pPr lvl="1"/>
            <a:r>
              <a:rPr lang="en-US" b="1" dirty="0" smtClean="0"/>
              <a:t>Allow ends (users ?) to choose routes and intermediate providers</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Security, Reputation, Traceability</a:t>
            </a:r>
            <a:endParaRPr lang="en-US" b="1" dirty="0">
              <a:solidFill>
                <a:srgbClr val="0000FF"/>
              </a:solidFill>
            </a:endParaRPr>
          </a:p>
        </p:txBody>
      </p:sp>
      <p:sp>
        <p:nvSpPr>
          <p:cNvPr id="3" name="Content Placeholder 2"/>
          <p:cNvSpPr>
            <a:spLocks noGrp="1"/>
          </p:cNvSpPr>
          <p:nvPr>
            <p:ph idx="1"/>
          </p:nvPr>
        </p:nvSpPr>
        <p:spPr/>
        <p:txBody>
          <a:bodyPr>
            <a:normAutofit/>
          </a:bodyPr>
          <a:lstStyle/>
          <a:p>
            <a:r>
              <a:rPr lang="en-US" b="1" dirty="0" smtClean="0"/>
              <a:t>An Internet completely main stream, requires enhanced security and traceability mechanisms</a:t>
            </a:r>
          </a:p>
          <a:p>
            <a:r>
              <a:rPr lang="en-US" b="1" dirty="0" smtClean="0"/>
              <a:t>Denial of service prevention requires changes in the current transport protocols</a:t>
            </a:r>
          </a:p>
          <a:p>
            <a:r>
              <a:rPr lang="en-US" b="1" dirty="0" smtClean="0"/>
              <a:t>Will the Internet become a Big Brother ?</a:t>
            </a:r>
          </a:p>
          <a:p>
            <a:pPr lvl="1"/>
            <a:endParaRPr lang="en-US" b="1" dirty="0" smtClean="0"/>
          </a:p>
          <a:p>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00FF"/>
                </a:solidFill>
              </a:rPr>
              <a:t>Privacy — The Good Old Days</a:t>
            </a:r>
            <a:endParaRPr lang="en-GB" b="1" dirty="0">
              <a:solidFill>
                <a:srgbClr val="0000FF"/>
              </a:solidFill>
            </a:endParaRPr>
          </a:p>
        </p:txBody>
      </p:sp>
      <p:pic>
        <p:nvPicPr>
          <p:cNvPr id="4" name="Picture 3"/>
          <p:cNvPicPr>
            <a:picLocks noChangeAspect="1"/>
          </p:cNvPicPr>
          <p:nvPr/>
        </p:nvPicPr>
        <p:blipFill>
          <a:blip r:embed="rId2"/>
          <a:stretch>
            <a:fillRect/>
          </a:stretch>
        </p:blipFill>
        <p:spPr>
          <a:xfrm>
            <a:off x="2711450" y="1886033"/>
            <a:ext cx="3721100" cy="4178300"/>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FF"/>
                </a:solidFill>
              </a:rPr>
              <a:t>Empower the ends (users ?)</a:t>
            </a:r>
            <a:endParaRPr lang="en-US" b="1" dirty="0">
              <a:solidFill>
                <a:srgbClr val="0000FF"/>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Research ways to support and increase network diversity</a:t>
            </a:r>
          </a:p>
          <a:p>
            <a:r>
              <a:rPr lang="en-US" b="1" dirty="0" smtClean="0"/>
              <a:t>Research privacy, authentication and reputation mechanisms</a:t>
            </a:r>
          </a:p>
          <a:p>
            <a:r>
              <a:rPr lang="en-US" b="1" dirty="0" smtClean="0"/>
              <a:t>Research payment systems allowing individuals, small to medium business to flourish and network providers to bill </a:t>
            </a:r>
            <a:r>
              <a:rPr lang="en-US" b="1" dirty="0" err="1" smtClean="0"/>
              <a:t>QoS</a:t>
            </a:r>
            <a:r>
              <a:rPr lang="en-US" b="1" dirty="0" smtClean="0"/>
              <a:t>, multicast and upload capacity on demand</a:t>
            </a:r>
          </a:p>
          <a:p>
            <a:r>
              <a:rPr lang="en-US" b="1" dirty="0" smtClean="0"/>
              <a:t>…..</a:t>
            </a:r>
          </a:p>
          <a:p>
            <a:r>
              <a:rPr lang="en-US" b="1" dirty="0" smtClean="0"/>
              <a:t>Develop the next big paradigm shift, but expect it to run as a new layer ….</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If You Want to Become an Internet Tec. Leader (Whatever it Means)</a:t>
            </a:r>
            <a:endParaRPr lang="en-US" b="1" dirty="0">
              <a:solidFill>
                <a:srgbClr val="0000FF"/>
              </a:solidFill>
            </a:endParaRPr>
          </a:p>
        </p:txBody>
      </p:sp>
      <p:sp>
        <p:nvSpPr>
          <p:cNvPr id="3" name="Content Placeholder 2"/>
          <p:cNvSpPr>
            <a:spLocks noGrp="1"/>
          </p:cNvSpPr>
          <p:nvPr>
            <p:ph idx="1"/>
          </p:nvPr>
        </p:nvSpPr>
        <p:spPr>
          <a:xfrm>
            <a:off x="457200" y="1793883"/>
            <a:ext cx="8229600" cy="4332280"/>
          </a:xfrm>
        </p:spPr>
        <p:txBody>
          <a:bodyPr>
            <a:normAutofit fontScale="77500" lnSpcReduction="20000"/>
          </a:bodyPr>
          <a:lstStyle/>
          <a:p>
            <a:r>
              <a:rPr lang="en-US" b="1" dirty="0" smtClean="0"/>
              <a:t>Think long term</a:t>
            </a:r>
          </a:p>
          <a:p>
            <a:r>
              <a:rPr lang="en-US" b="1" dirty="0" smtClean="0"/>
              <a:t>Emphasize principles, not facts</a:t>
            </a:r>
          </a:p>
          <a:p>
            <a:r>
              <a:rPr lang="en-US" b="1" dirty="0" smtClean="0"/>
              <a:t>Understand reality</a:t>
            </a:r>
          </a:p>
          <a:p>
            <a:r>
              <a:rPr lang="en-US" b="1" dirty="0" smtClean="0"/>
              <a:t>Expect paradigms shift</a:t>
            </a:r>
          </a:p>
          <a:p>
            <a:r>
              <a:rPr lang="en-US" b="1" dirty="0" smtClean="0"/>
              <a:t>Study how things work inside</a:t>
            </a:r>
          </a:p>
          <a:p>
            <a:r>
              <a:rPr lang="en-US" b="1" dirty="0" smtClean="0"/>
              <a:t>Learn how to master complexity</a:t>
            </a:r>
          </a:p>
          <a:p>
            <a:r>
              <a:rPr lang="en-US" b="1" dirty="0" smtClean="0"/>
              <a:t>Try to solve real problems</a:t>
            </a:r>
          </a:p>
          <a:p>
            <a:r>
              <a:rPr lang="en-US" b="1" dirty="0" smtClean="0"/>
              <a:t>Ignore hype</a:t>
            </a:r>
          </a:p>
          <a:p>
            <a:r>
              <a:rPr lang="en-US" b="1" dirty="0" smtClean="0"/>
              <a:t>Don’t forget the past</a:t>
            </a:r>
          </a:p>
          <a:p>
            <a:endParaRPr lang="en-US" b="1" dirty="0" smtClean="0"/>
          </a:p>
          <a:p>
            <a:pPr lvl="3"/>
            <a:r>
              <a:rPr lang="en-US" b="1" dirty="0" smtClean="0"/>
              <a:t>A. S. </a:t>
            </a:r>
            <a:r>
              <a:rPr lang="en-US" b="1" dirty="0" err="1" smtClean="0"/>
              <a:t>Tanenbaum</a:t>
            </a:r>
            <a:r>
              <a:rPr lang="en-US" b="1" dirty="0" smtClean="0"/>
              <a:t> and D. </a:t>
            </a:r>
            <a:r>
              <a:rPr lang="en-US" b="1" smtClean="0"/>
              <a:t>Paterson</a:t>
            </a:r>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Average Connection Speed</a:t>
            </a:r>
            <a:br>
              <a:rPr lang="en-US" b="1" dirty="0" smtClean="0">
                <a:solidFill>
                  <a:srgbClr val="0000FF"/>
                </a:solidFill>
              </a:rPr>
            </a:br>
            <a:r>
              <a:rPr lang="en-US" b="1" dirty="0" smtClean="0">
                <a:solidFill>
                  <a:srgbClr val="0000FF"/>
                </a:solidFill>
              </a:rPr>
              <a:t>(in Mbps)</a:t>
            </a:r>
            <a:endParaRPr lang="en-US" b="1" dirty="0">
              <a:solidFill>
                <a:srgbClr val="0000FF"/>
              </a:solidFill>
            </a:endParaRPr>
          </a:p>
        </p:txBody>
      </p:sp>
      <p:graphicFrame>
        <p:nvGraphicFramePr>
          <p:cNvPr id="4" name="Content Placeholder 3"/>
          <p:cNvGraphicFramePr>
            <a:graphicFrameLocks noGrp="1"/>
          </p:cNvGraphicFramePr>
          <p:nvPr>
            <p:ph idx="1"/>
          </p:nvPr>
        </p:nvGraphicFramePr>
        <p:xfrm>
          <a:off x="457200" y="1803224"/>
          <a:ext cx="3034982" cy="4348480"/>
        </p:xfrm>
        <a:graphic>
          <a:graphicData uri="http://schemas.openxmlformats.org/drawingml/2006/table">
            <a:tbl>
              <a:tblPr firstRow="1" bandRow="1">
                <a:tableStyleId>{5C22544A-7EE6-4342-B048-85BDC9FD1C3A}</a:tableStyleId>
              </a:tblPr>
              <a:tblGrid>
                <a:gridCol w="1517491"/>
                <a:gridCol w="1517491"/>
              </a:tblGrid>
              <a:tr h="370840">
                <a:tc>
                  <a:txBody>
                    <a:bodyPr/>
                    <a:lstStyle/>
                    <a:p>
                      <a:pPr algn="ctr"/>
                      <a:r>
                        <a:rPr lang="en-US" dirty="0" smtClean="0"/>
                        <a:t>Global</a:t>
                      </a:r>
                      <a:endParaRPr lang="en-US" dirty="0"/>
                    </a:p>
                  </a:txBody>
                  <a:tcPr/>
                </a:tc>
                <a:tc>
                  <a:txBody>
                    <a:bodyPr/>
                    <a:lstStyle/>
                    <a:p>
                      <a:pPr algn="ctr"/>
                      <a:r>
                        <a:rPr lang="en-US" dirty="0" smtClean="0"/>
                        <a:t>1,7 </a:t>
                      </a:r>
                      <a:endParaRPr lang="en-US" dirty="0"/>
                    </a:p>
                  </a:txBody>
                  <a:tcPr/>
                </a:tc>
              </a:tr>
              <a:tr h="370840">
                <a:tc>
                  <a:txBody>
                    <a:bodyPr/>
                    <a:lstStyle/>
                    <a:p>
                      <a:pPr algn="ctr"/>
                      <a:r>
                        <a:rPr lang="en-US" dirty="0" smtClean="0"/>
                        <a:t>South Korea</a:t>
                      </a:r>
                      <a:endParaRPr lang="en-US" dirty="0"/>
                    </a:p>
                  </a:txBody>
                  <a:tcPr/>
                </a:tc>
                <a:tc>
                  <a:txBody>
                    <a:bodyPr/>
                    <a:lstStyle/>
                    <a:p>
                      <a:pPr algn="ctr"/>
                      <a:r>
                        <a:rPr lang="en-US" dirty="0" smtClean="0"/>
                        <a:t>11.7</a:t>
                      </a:r>
                      <a:endParaRPr lang="en-US" dirty="0"/>
                    </a:p>
                  </a:txBody>
                  <a:tcPr/>
                </a:tc>
              </a:tr>
              <a:tr h="370840">
                <a:tc>
                  <a:txBody>
                    <a:bodyPr/>
                    <a:lstStyle/>
                    <a:p>
                      <a:pPr algn="ctr"/>
                      <a:r>
                        <a:rPr lang="en-US" dirty="0" smtClean="0"/>
                        <a:t>Hong Kong</a:t>
                      </a:r>
                      <a:endParaRPr lang="en-US" dirty="0"/>
                    </a:p>
                  </a:txBody>
                  <a:tcPr/>
                </a:tc>
                <a:tc>
                  <a:txBody>
                    <a:bodyPr/>
                    <a:lstStyle/>
                    <a:p>
                      <a:pPr algn="ctr"/>
                      <a:r>
                        <a:rPr lang="en-US" dirty="0" smtClean="0"/>
                        <a:t>8.6</a:t>
                      </a:r>
                      <a:endParaRPr lang="en-US" dirty="0"/>
                    </a:p>
                  </a:txBody>
                  <a:tcPr/>
                </a:tc>
              </a:tr>
              <a:tr h="370840">
                <a:tc>
                  <a:txBody>
                    <a:bodyPr/>
                    <a:lstStyle/>
                    <a:p>
                      <a:pPr algn="ctr"/>
                      <a:r>
                        <a:rPr lang="en-US" dirty="0" smtClean="0"/>
                        <a:t>Japan</a:t>
                      </a:r>
                      <a:endParaRPr lang="en-US" dirty="0"/>
                    </a:p>
                  </a:txBody>
                  <a:tcPr/>
                </a:tc>
                <a:tc>
                  <a:txBody>
                    <a:bodyPr/>
                    <a:lstStyle/>
                    <a:p>
                      <a:pPr algn="ctr"/>
                      <a:r>
                        <a:rPr lang="en-US" dirty="0" smtClean="0"/>
                        <a:t>7.6</a:t>
                      </a:r>
                      <a:endParaRPr lang="en-US" dirty="0"/>
                    </a:p>
                  </a:txBody>
                  <a:tcPr/>
                </a:tc>
              </a:tr>
              <a:tr h="370840">
                <a:tc>
                  <a:txBody>
                    <a:bodyPr/>
                    <a:lstStyle/>
                    <a:p>
                      <a:pPr algn="ctr"/>
                      <a:r>
                        <a:rPr lang="en-US" dirty="0" smtClean="0"/>
                        <a:t>Romania</a:t>
                      </a:r>
                      <a:endParaRPr lang="en-US" dirty="0"/>
                    </a:p>
                  </a:txBody>
                  <a:tcPr/>
                </a:tc>
                <a:tc>
                  <a:txBody>
                    <a:bodyPr/>
                    <a:lstStyle/>
                    <a:p>
                      <a:pPr algn="ctr"/>
                      <a:r>
                        <a:rPr lang="en-US" dirty="0" smtClean="0"/>
                        <a:t>7.2</a:t>
                      </a:r>
                      <a:endParaRPr lang="en-US" dirty="0"/>
                    </a:p>
                  </a:txBody>
                  <a:tcPr/>
                </a:tc>
              </a:tr>
              <a:tr h="370840">
                <a:tc>
                  <a:txBody>
                    <a:bodyPr/>
                    <a:lstStyle/>
                    <a:p>
                      <a:pPr algn="ctr"/>
                      <a:r>
                        <a:rPr lang="en-US" dirty="0" smtClean="0"/>
                        <a:t>Latvia</a:t>
                      </a:r>
                      <a:endParaRPr lang="en-US" dirty="0"/>
                    </a:p>
                  </a:txBody>
                  <a:tcPr/>
                </a:tc>
                <a:tc>
                  <a:txBody>
                    <a:bodyPr/>
                    <a:lstStyle/>
                    <a:p>
                      <a:pPr algn="ctr"/>
                      <a:r>
                        <a:rPr lang="en-US" dirty="0" smtClean="0"/>
                        <a:t>6.2</a:t>
                      </a:r>
                      <a:endParaRPr lang="en-US" dirty="0"/>
                    </a:p>
                  </a:txBody>
                  <a:tcPr/>
                </a:tc>
              </a:tr>
              <a:tr h="370840">
                <a:tc>
                  <a:txBody>
                    <a:bodyPr/>
                    <a:lstStyle/>
                    <a:p>
                      <a:pPr algn="ctr"/>
                      <a:r>
                        <a:rPr lang="en-US" dirty="0" smtClean="0"/>
                        <a:t>Sweden</a:t>
                      </a:r>
                      <a:endParaRPr lang="en-US" dirty="0"/>
                    </a:p>
                  </a:txBody>
                  <a:tcPr/>
                </a:tc>
                <a:tc>
                  <a:txBody>
                    <a:bodyPr/>
                    <a:lstStyle/>
                    <a:p>
                      <a:pPr algn="ctr"/>
                      <a:r>
                        <a:rPr lang="en-US" dirty="0" smtClean="0"/>
                        <a:t>6.1</a:t>
                      </a:r>
                      <a:endParaRPr lang="en-US" dirty="0"/>
                    </a:p>
                  </a:txBody>
                  <a:tcPr/>
                </a:tc>
              </a:tr>
              <a:tr h="370840">
                <a:tc>
                  <a:txBody>
                    <a:bodyPr/>
                    <a:lstStyle/>
                    <a:p>
                      <a:pPr algn="ctr"/>
                      <a:r>
                        <a:rPr lang="en-US" dirty="0" smtClean="0"/>
                        <a:t>Netherlands</a:t>
                      </a:r>
                      <a:endParaRPr lang="en-US" dirty="0"/>
                    </a:p>
                  </a:txBody>
                  <a:tcPr/>
                </a:tc>
                <a:tc>
                  <a:txBody>
                    <a:bodyPr/>
                    <a:lstStyle/>
                    <a:p>
                      <a:pPr algn="ctr"/>
                      <a:r>
                        <a:rPr lang="en-US" dirty="0" smtClean="0"/>
                        <a:t>5.3</a:t>
                      </a:r>
                      <a:endParaRPr lang="en-US" dirty="0"/>
                    </a:p>
                  </a:txBody>
                  <a:tcPr/>
                </a:tc>
              </a:tr>
              <a:tr h="370840">
                <a:tc>
                  <a:txBody>
                    <a:bodyPr/>
                    <a:lstStyle/>
                    <a:p>
                      <a:pPr algn="ctr"/>
                      <a:r>
                        <a:rPr lang="en-US" dirty="0" smtClean="0"/>
                        <a:t>Czech</a:t>
                      </a:r>
                      <a:r>
                        <a:rPr lang="en-US" baseline="0" dirty="0" smtClean="0"/>
                        <a:t> Republic</a:t>
                      </a:r>
                      <a:endParaRPr lang="en-US" dirty="0"/>
                    </a:p>
                  </a:txBody>
                  <a:tcPr/>
                </a:tc>
                <a:tc>
                  <a:txBody>
                    <a:bodyPr/>
                    <a:lstStyle/>
                    <a:p>
                      <a:pPr algn="ctr"/>
                      <a:r>
                        <a:rPr lang="en-US" dirty="0" smtClean="0"/>
                        <a:t>5.2</a:t>
                      </a:r>
                      <a:endParaRPr lang="en-US" dirty="0"/>
                    </a:p>
                  </a:txBody>
                  <a:tcPr/>
                </a:tc>
              </a:tr>
              <a:tr h="370840">
                <a:tc>
                  <a:txBody>
                    <a:bodyPr/>
                    <a:lstStyle/>
                    <a:p>
                      <a:pPr algn="ctr"/>
                      <a:r>
                        <a:rPr lang="en-US" dirty="0" smtClean="0"/>
                        <a:t>Denmark</a:t>
                      </a:r>
                      <a:endParaRPr lang="en-US" dirty="0"/>
                    </a:p>
                  </a:txBody>
                  <a:tcPr/>
                </a:tc>
                <a:tc>
                  <a:txBody>
                    <a:bodyPr/>
                    <a:lstStyle/>
                    <a:p>
                      <a:pPr algn="ctr"/>
                      <a:r>
                        <a:rPr lang="en-US" dirty="0" smtClean="0"/>
                        <a:t>5.2</a:t>
                      </a:r>
                      <a:endParaRPr lang="en-US" dirty="0"/>
                    </a:p>
                  </a:txBody>
                  <a:tcPr/>
                </a:tc>
              </a:tr>
              <a:tr h="370840">
                <a:tc>
                  <a:txBody>
                    <a:bodyPr/>
                    <a:lstStyle/>
                    <a:p>
                      <a:pPr algn="ctr"/>
                      <a:r>
                        <a:rPr lang="en-US" dirty="0" smtClean="0"/>
                        <a:t>Switzerland</a:t>
                      </a:r>
                      <a:endParaRPr lang="en-US" dirty="0"/>
                    </a:p>
                  </a:txBody>
                  <a:tcPr/>
                </a:tc>
                <a:tc>
                  <a:txBody>
                    <a:bodyPr/>
                    <a:lstStyle/>
                    <a:p>
                      <a:pPr algn="ctr"/>
                      <a:r>
                        <a:rPr lang="en-US" dirty="0" smtClean="0"/>
                        <a:t>5.1</a:t>
                      </a:r>
                      <a:endParaRPr lang="en-US" dirty="0"/>
                    </a:p>
                  </a:txBody>
                  <a:tcPr/>
                </a:tc>
              </a:tr>
            </a:tbl>
          </a:graphicData>
        </a:graphic>
      </p:graphicFrame>
      <p:sp>
        <p:nvSpPr>
          <p:cNvPr id="5" name="TextBox 4"/>
          <p:cNvSpPr txBox="1"/>
          <p:nvPr/>
        </p:nvSpPr>
        <p:spPr>
          <a:xfrm>
            <a:off x="457200" y="6196848"/>
            <a:ext cx="8229600" cy="369332"/>
          </a:xfrm>
          <a:prstGeom prst="rect">
            <a:avLst/>
          </a:prstGeom>
          <a:noFill/>
        </p:spPr>
        <p:txBody>
          <a:bodyPr wrap="square" rtlCol="0">
            <a:spAutoFit/>
          </a:bodyPr>
          <a:lstStyle/>
          <a:p>
            <a:r>
              <a:rPr lang="en-US" dirty="0" smtClean="0"/>
              <a:t>In Akamai 4</a:t>
            </a:r>
            <a:r>
              <a:rPr lang="en-US" baseline="30000" dirty="0" smtClean="0"/>
              <a:t>th</a:t>
            </a:r>
            <a:r>
              <a:rPr lang="en-US" dirty="0" smtClean="0"/>
              <a:t> Q, 2009 The State of the Internet Report</a:t>
            </a:r>
            <a:endParaRPr lang="en-US" dirty="0"/>
          </a:p>
        </p:txBody>
      </p:sp>
      <p:sp>
        <p:nvSpPr>
          <p:cNvPr id="6" name="TextBox 5"/>
          <p:cNvSpPr txBox="1"/>
          <p:nvPr/>
        </p:nvSpPr>
        <p:spPr>
          <a:xfrm>
            <a:off x="3792942" y="1803224"/>
            <a:ext cx="4893857" cy="4247317"/>
          </a:xfrm>
          <a:prstGeom prst="rect">
            <a:avLst/>
          </a:prstGeom>
          <a:noFill/>
        </p:spPr>
        <p:txBody>
          <a:bodyPr wrap="square" rtlCol="0">
            <a:spAutoFit/>
          </a:bodyPr>
          <a:lstStyle/>
          <a:p>
            <a:r>
              <a:rPr lang="en-US" b="1" dirty="0" smtClean="0"/>
              <a:t>Higher in (small) highly networked countries</a:t>
            </a:r>
          </a:p>
          <a:p>
            <a:endParaRPr lang="en-US" b="1" dirty="0" smtClean="0"/>
          </a:p>
          <a:p>
            <a:r>
              <a:rPr lang="en-US" b="1" dirty="0" smtClean="0"/>
              <a:t>The average connection speed is growing</a:t>
            </a:r>
          </a:p>
          <a:p>
            <a:endParaRPr lang="en-US" b="1" dirty="0" smtClean="0"/>
          </a:p>
          <a:p>
            <a:r>
              <a:rPr lang="en-US" b="1" dirty="0" smtClean="0"/>
              <a:t>The 100  top connected cities:</a:t>
            </a:r>
          </a:p>
          <a:p>
            <a:pPr>
              <a:buFontTx/>
              <a:buChar char="-"/>
            </a:pPr>
            <a:r>
              <a:rPr lang="en-US" b="1" dirty="0" smtClean="0"/>
              <a:t>48% in Japan</a:t>
            </a:r>
          </a:p>
          <a:p>
            <a:pPr>
              <a:buFontTx/>
              <a:buChar char="-"/>
            </a:pPr>
            <a:r>
              <a:rPr lang="en-US" b="1" dirty="0" smtClean="0"/>
              <a:t>62% in Asia</a:t>
            </a:r>
          </a:p>
          <a:p>
            <a:pPr>
              <a:buFontTx/>
              <a:buChar char="-"/>
            </a:pPr>
            <a:endParaRPr lang="en-US" b="1" dirty="0" smtClean="0"/>
          </a:p>
          <a:p>
            <a:pPr>
              <a:buFontTx/>
              <a:buChar char="-"/>
            </a:pPr>
            <a:r>
              <a:rPr lang="en-US" b="1" dirty="0" smtClean="0"/>
              <a:t>15% in Europe (6 countries)</a:t>
            </a:r>
          </a:p>
          <a:p>
            <a:pPr>
              <a:buFontTx/>
              <a:buChar char="-"/>
            </a:pPr>
            <a:endParaRPr lang="en-US" b="1" dirty="0" smtClean="0"/>
          </a:p>
          <a:p>
            <a:pPr>
              <a:buFontTx/>
              <a:buChar char="-"/>
            </a:pPr>
            <a:r>
              <a:rPr lang="en-US" b="1" dirty="0" smtClean="0"/>
              <a:t>21% in USA</a:t>
            </a:r>
          </a:p>
          <a:p>
            <a:pPr>
              <a:buFontTx/>
              <a:buChar char="-"/>
            </a:pPr>
            <a:r>
              <a:rPr lang="en-US" b="1" dirty="0" smtClean="0"/>
              <a:t>23% in North America</a:t>
            </a:r>
          </a:p>
          <a:p>
            <a:pPr>
              <a:buFontTx/>
              <a:buChar char="-"/>
            </a:pPr>
            <a:endParaRPr lang="en-US" b="1" dirty="0" smtClean="0"/>
          </a:p>
          <a:p>
            <a:r>
              <a:rPr lang="en-US" b="1" dirty="0" smtClean="0"/>
              <a:t>College towns are some of the best connected cities in USA and Europe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Internet Penetration (IP Per Capita)</a:t>
            </a:r>
            <a:endParaRPr lang="en-US" b="1" dirty="0">
              <a:solidFill>
                <a:srgbClr val="0000FF"/>
              </a:solidFill>
            </a:endParaRPr>
          </a:p>
        </p:txBody>
      </p:sp>
      <p:graphicFrame>
        <p:nvGraphicFramePr>
          <p:cNvPr id="4" name="Content Placeholder 3"/>
          <p:cNvGraphicFramePr>
            <a:graphicFrameLocks noGrp="1"/>
          </p:cNvGraphicFramePr>
          <p:nvPr>
            <p:ph idx="1"/>
          </p:nvPr>
        </p:nvGraphicFramePr>
        <p:xfrm>
          <a:off x="457200" y="1803224"/>
          <a:ext cx="3034982" cy="4079240"/>
        </p:xfrm>
        <a:graphic>
          <a:graphicData uri="http://schemas.openxmlformats.org/drawingml/2006/table">
            <a:tbl>
              <a:tblPr firstRow="1" bandRow="1">
                <a:tableStyleId>{5C22544A-7EE6-4342-B048-85BDC9FD1C3A}</a:tableStyleId>
              </a:tblPr>
              <a:tblGrid>
                <a:gridCol w="1517491"/>
                <a:gridCol w="1517491"/>
              </a:tblGrid>
              <a:tr h="370840">
                <a:tc>
                  <a:txBody>
                    <a:bodyPr/>
                    <a:lstStyle/>
                    <a:p>
                      <a:pPr algn="ctr"/>
                      <a:r>
                        <a:rPr lang="en-US" dirty="0" smtClean="0"/>
                        <a:t>Global</a:t>
                      </a:r>
                      <a:endParaRPr lang="en-US" dirty="0"/>
                    </a:p>
                  </a:txBody>
                  <a:tcPr/>
                </a:tc>
                <a:tc>
                  <a:txBody>
                    <a:bodyPr/>
                    <a:lstStyle/>
                    <a:p>
                      <a:pPr algn="ctr"/>
                      <a:r>
                        <a:rPr lang="en-US" dirty="0" smtClean="0"/>
                        <a:t>0.07</a:t>
                      </a:r>
                      <a:endParaRPr lang="en-US" dirty="0"/>
                    </a:p>
                  </a:txBody>
                  <a:tcPr/>
                </a:tc>
              </a:tr>
              <a:tr h="370840">
                <a:tc>
                  <a:txBody>
                    <a:bodyPr/>
                    <a:lstStyle/>
                    <a:p>
                      <a:pPr algn="ctr"/>
                      <a:r>
                        <a:rPr lang="en-US" dirty="0" smtClean="0"/>
                        <a:t>Norway</a:t>
                      </a:r>
                      <a:endParaRPr lang="en-US" dirty="0"/>
                    </a:p>
                  </a:txBody>
                  <a:tcPr/>
                </a:tc>
                <a:tc>
                  <a:txBody>
                    <a:bodyPr/>
                    <a:lstStyle/>
                    <a:p>
                      <a:pPr algn="ctr"/>
                      <a:r>
                        <a:rPr lang="en-US" dirty="0" smtClean="0"/>
                        <a:t>0.49</a:t>
                      </a:r>
                      <a:endParaRPr lang="en-US" dirty="0"/>
                    </a:p>
                  </a:txBody>
                  <a:tcPr/>
                </a:tc>
              </a:tr>
              <a:tr h="370840">
                <a:tc>
                  <a:txBody>
                    <a:bodyPr/>
                    <a:lstStyle/>
                    <a:p>
                      <a:pPr algn="ctr"/>
                      <a:r>
                        <a:rPr lang="en-US" dirty="0" smtClean="0"/>
                        <a:t>Finland</a:t>
                      </a:r>
                      <a:endParaRPr lang="en-US" dirty="0"/>
                    </a:p>
                  </a:txBody>
                  <a:tcPr/>
                </a:tc>
                <a:tc>
                  <a:txBody>
                    <a:bodyPr/>
                    <a:lstStyle/>
                    <a:p>
                      <a:pPr algn="ctr"/>
                      <a:r>
                        <a:rPr lang="en-US" dirty="0" smtClean="0"/>
                        <a:t>0.44</a:t>
                      </a:r>
                      <a:endParaRPr lang="en-US" dirty="0"/>
                    </a:p>
                  </a:txBody>
                  <a:tcPr/>
                </a:tc>
              </a:tr>
              <a:tr h="370840">
                <a:tc>
                  <a:txBody>
                    <a:bodyPr/>
                    <a:lstStyle/>
                    <a:p>
                      <a:pPr algn="ctr"/>
                      <a:r>
                        <a:rPr lang="en-US" dirty="0" smtClean="0"/>
                        <a:t>Sweden</a:t>
                      </a:r>
                      <a:endParaRPr lang="en-US" dirty="0"/>
                    </a:p>
                  </a:txBody>
                  <a:tcPr/>
                </a:tc>
                <a:tc>
                  <a:txBody>
                    <a:bodyPr/>
                    <a:lstStyle/>
                    <a:p>
                      <a:pPr algn="ctr"/>
                      <a:r>
                        <a:rPr lang="en-US" dirty="0" smtClean="0"/>
                        <a:t>0.43</a:t>
                      </a:r>
                      <a:endParaRPr lang="en-US" dirty="0"/>
                    </a:p>
                  </a:txBody>
                  <a:tcPr/>
                </a:tc>
              </a:tr>
              <a:tr h="370840">
                <a:tc>
                  <a:txBody>
                    <a:bodyPr/>
                    <a:lstStyle/>
                    <a:p>
                      <a:pPr algn="ctr"/>
                      <a:r>
                        <a:rPr lang="en-US" dirty="0" smtClean="0"/>
                        <a:t>Monaco</a:t>
                      </a:r>
                      <a:endParaRPr lang="en-US" dirty="0"/>
                    </a:p>
                  </a:txBody>
                  <a:tcPr/>
                </a:tc>
                <a:tc>
                  <a:txBody>
                    <a:bodyPr/>
                    <a:lstStyle/>
                    <a:p>
                      <a:pPr algn="ctr"/>
                      <a:r>
                        <a:rPr lang="en-US" dirty="0" smtClean="0"/>
                        <a:t>0.41</a:t>
                      </a:r>
                      <a:endParaRPr lang="en-US" dirty="0"/>
                    </a:p>
                  </a:txBody>
                  <a:tcPr/>
                </a:tc>
              </a:tr>
              <a:tr h="370840">
                <a:tc>
                  <a:txBody>
                    <a:bodyPr/>
                    <a:lstStyle/>
                    <a:p>
                      <a:pPr algn="ctr"/>
                      <a:r>
                        <a:rPr lang="en-US" dirty="0" smtClean="0"/>
                        <a:t>Netherlands</a:t>
                      </a:r>
                      <a:endParaRPr lang="en-US" dirty="0"/>
                    </a:p>
                  </a:txBody>
                  <a:tcPr/>
                </a:tc>
                <a:tc>
                  <a:txBody>
                    <a:bodyPr/>
                    <a:lstStyle/>
                    <a:p>
                      <a:pPr algn="ctr"/>
                      <a:r>
                        <a:rPr lang="en-US" dirty="0" smtClean="0"/>
                        <a:t>0.41</a:t>
                      </a:r>
                      <a:endParaRPr lang="en-US" dirty="0"/>
                    </a:p>
                  </a:txBody>
                  <a:tcPr/>
                </a:tc>
              </a:tr>
              <a:tr h="370840">
                <a:tc>
                  <a:txBody>
                    <a:bodyPr/>
                    <a:lstStyle/>
                    <a:p>
                      <a:pPr algn="ctr"/>
                      <a:r>
                        <a:rPr lang="en-US" dirty="0" smtClean="0"/>
                        <a:t>USA</a:t>
                      </a:r>
                      <a:endParaRPr lang="en-US" dirty="0"/>
                    </a:p>
                  </a:txBody>
                  <a:tcPr/>
                </a:tc>
                <a:tc>
                  <a:txBody>
                    <a:bodyPr/>
                    <a:lstStyle/>
                    <a:p>
                      <a:pPr algn="ctr"/>
                      <a:r>
                        <a:rPr lang="en-US" dirty="0" smtClean="0"/>
                        <a:t>0.40</a:t>
                      </a:r>
                      <a:endParaRPr lang="en-US" dirty="0"/>
                    </a:p>
                  </a:txBody>
                  <a:tcPr/>
                </a:tc>
              </a:tr>
              <a:tr h="370840">
                <a:tc>
                  <a:txBody>
                    <a:bodyPr/>
                    <a:lstStyle/>
                    <a:p>
                      <a:pPr algn="ctr"/>
                      <a:r>
                        <a:rPr lang="en-US" dirty="0" smtClean="0"/>
                        <a:t>Denmark</a:t>
                      </a:r>
                      <a:endParaRPr lang="en-US" dirty="0"/>
                    </a:p>
                  </a:txBody>
                  <a:tcPr/>
                </a:tc>
                <a:tc>
                  <a:txBody>
                    <a:bodyPr/>
                    <a:lstStyle/>
                    <a:p>
                      <a:pPr algn="ctr"/>
                      <a:r>
                        <a:rPr lang="en-US" dirty="0" smtClean="0"/>
                        <a:t>0.39</a:t>
                      </a:r>
                      <a:endParaRPr lang="en-US" dirty="0"/>
                    </a:p>
                  </a:txBody>
                  <a:tcPr/>
                </a:tc>
              </a:tr>
              <a:tr h="370840">
                <a:tc>
                  <a:txBody>
                    <a:bodyPr/>
                    <a:lstStyle/>
                    <a:p>
                      <a:pPr algn="ctr"/>
                      <a:r>
                        <a:rPr lang="en-US" dirty="0" smtClean="0"/>
                        <a:t>Iceland</a:t>
                      </a:r>
                      <a:endParaRPr lang="en-US" dirty="0"/>
                    </a:p>
                  </a:txBody>
                  <a:tcPr/>
                </a:tc>
                <a:tc>
                  <a:txBody>
                    <a:bodyPr/>
                    <a:lstStyle/>
                    <a:p>
                      <a:pPr algn="ctr"/>
                      <a:r>
                        <a:rPr lang="en-US" dirty="0" smtClean="0"/>
                        <a:t>0.39</a:t>
                      </a:r>
                      <a:endParaRPr lang="en-US" dirty="0"/>
                    </a:p>
                  </a:txBody>
                  <a:tcPr/>
                </a:tc>
              </a:tr>
              <a:tr h="370840">
                <a:tc>
                  <a:txBody>
                    <a:bodyPr/>
                    <a:lstStyle/>
                    <a:p>
                      <a:pPr algn="ctr"/>
                      <a:r>
                        <a:rPr lang="en-US" dirty="0" smtClean="0"/>
                        <a:t>Germany</a:t>
                      </a:r>
                      <a:endParaRPr lang="en-US" dirty="0"/>
                    </a:p>
                  </a:txBody>
                  <a:tcPr/>
                </a:tc>
                <a:tc>
                  <a:txBody>
                    <a:bodyPr/>
                    <a:lstStyle/>
                    <a:p>
                      <a:pPr algn="ctr"/>
                      <a:r>
                        <a:rPr lang="en-US" dirty="0" smtClean="0"/>
                        <a:t>0.38</a:t>
                      </a:r>
                      <a:endParaRPr lang="en-US" dirty="0"/>
                    </a:p>
                  </a:txBody>
                  <a:tcPr/>
                </a:tc>
              </a:tr>
              <a:tr h="370840">
                <a:tc>
                  <a:txBody>
                    <a:bodyPr/>
                    <a:lstStyle/>
                    <a:p>
                      <a:pPr algn="ctr"/>
                      <a:r>
                        <a:rPr lang="en-US" dirty="0" smtClean="0"/>
                        <a:t>Australia</a:t>
                      </a:r>
                      <a:endParaRPr lang="en-US" dirty="0"/>
                    </a:p>
                  </a:txBody>
                  <a:tcPr/>
                </a:tc>
                <a:tc>
                  <a:txBody>
                    <a:bodyPr/>
                    <a:lstStyle/>
                    <a:p>
                      <a:pPr algn="ctr"/>
                      <a:r>
                        <a:rPr lang="en-US" dirty="0" smtClean="0"/>
                        <a:t>0.37</a:t>
                      </a:r>
                      <a:endParaRPr lang="en-US" dirty="0"/>
                    </a:p>
                  </a:txBody>
                  <a:tcPr/>
                </a:tc>
              </a:tr>
            </a:tbl>
          </a:graphicData>
        </a:graphic>
      </p:graphicFrame>
      <p:sp>
        <p:nvSpPr>
          <p:cNvPr id="5" name="TextBox 4"/>
          <p:cNvSpPr txBox="1"/>
          <p:nvPr/>
        </p:nvSpPr>
        <p:spPr>
          <a:xfrm>
            <a:off x="457200" y="6196848"/>
            <a:ext cx="8229600" cy="369332"/>
          </a:xfrm>
          <a:prstGeom prst="rect">
            <a:avLst/>
          </a:prstGeom>
          <a:noFill/>
        </p:spPr>
        <p:txBody>
          <a:bodyPr wrap="square" rtlCol="0">
            <a:spAutoFit/>
          </a:bodyPr>
          <a:lstStyle/>
          <a:p>
            <a:r>
              <a:rPr lang="en-US" dirty="0" smtClean="0"/>
              <a:t>In Akamai 4</a:t>
            </a:r>
            <a:r>
              <a:rPr lang="en-US" baseline="30000" dirty="0" smtClean="0"/>
              <a:t>th</a:t>
            </a:r>
            <a:r>
              <a:rPr lang="en-US" dirty="0" smtClean="0"/>
              <a:t> Q, 2009 The State of the Internet Report</a:t>
            </a:r>
            <a:endParaRPr lang="en-US" dirty="0"/>
          </a:p>
        </p:txBody>
      </p:sp>
      <p:sp>
        <p:nvSpPr>
          <p:cNvPr id="6" name="TextBox 5"/>
          <p:cNvSpPr txBox="1"/>
          <p:nvPr/>
        </p:nvSpPr>
        <p:spPr>
          <a:xfrm>
            <a:off x="3792942" y="1803224"/>
            <a:ext cx="4893857" cy="3785652"/>
          </a:xfrm>
          <a:prstGeom prst="rect">
            <a:avLst/>
          </a:prstGeom>
          <a:noFill/>
        </p:spPr>
        <p:txBody>
          <a:bodyPr wrap="square" rtlCol="0">
            <a:spAutoFit/>
          </a:bodyPr>
          <a:lstStyle/>
          <a:p>
            <a:r>
              <a:rPr lang="en-US" sz="2400" b="1" dirty="0" smtClean="0"/>
              <a:t>Akamai estimates that their servers “are visited” by one billion users per day</a:t>
            </a:r>
          </a:p>
          <a:p>
            <a:endParaRPr lang="en-US" sz="2400" b="1" dirty="0" smtClean="0"/>
          </a:p>
          <a:p>
            <a:r>
              <a:rPr lang="en-US" sz="2400" b="1" dirty="0" smtClean="0"/>
              <a:t>35 countries have penetration levels </a:t>
            </a:r>
            <a:r>
              <a:rPr lang="en-US" sz="2400" b="1" dirty="0"/>
              <a:t>≥</a:t>
            </a:r>
            <a:r>
              <a:rPr lang="en-US" sz="2400" b="1" dirty="0" smtClean="0"/>
              <a:t> 0.25 IPPC while 73 countries have IPPC ≥ 0.1</a:t>
            </a:r>
          </a:p>
          <a:p>
            <a:endParaRPr lang="en-US" sz="2400" b="1" dirty="0" smtClean="0"/>
          </a:p>
          <a:p>
            <a:r>
              <a:rPr lang="en-US" sz="2400" b="1" dirty="0" smtClean="0"/>
              <a:t>Portugal should be in the 0.25 range</a:t>
            </a:r>
          </a:p>
          <a:p>
            <a:endParaRPr lang="en-US" sz="24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457200"/>
            <a:ext cx="7772400" cy="1143000"/>
          </a:xfrm>
        </p:spPr>
        <p:txBody>
          <a:bodyPr>
            <a:noAutofit/>
          </a:bodyPr>
          <a:lstStyle/>
          <a:p>
            <a:r>
              <a:rPr lang="en-US" sz="4000" b="1" dirty="0">
                <a:solidFill>
                  <a:srgbClr val="0000FF"/>
                </a:solidFill>
              </a:rPr>
              <a:t>What</a:t>
            </a:r>
            <a:r>
              <a:rPr lang="en-US" sz="4000" b="1" dirty="0" smtClean="0">
                <a:solidFill>
                  <a:srgbClr val="0000FF"/>
                </a:solidFill>
              </a:rPr>
              <a:t> was </a:t>
            </a:r>
            <a:r>
              <a:rPr lang="en-US" sz="4000" b="1" dirty="0">
                <a:solidFill>
                  <a:srgbClr val="0000FF"/>
                </a:solidFill>
              </a:rPr>
              <a:t>the</a:t>
            </a:r>
            <a:r>
              <a:rPr lang="en-US" sz="4000" b="1" dirty="0" smtClean="0">
                <a:solidFill>
                  <a:srgbClr val="0000FF"/>
                </a:solidFill>
              </a:rPr>
              <a:t>  “</a:t>
            </a:r>
            <a:r>
              <a:rPr lang="en-US" sz="4000" b="1" dirty="0">
                <a:solidFill>
                  <a:srgbClr val="0000FF"/>
                </a:solidFill>
              </a:rPr>
              <a:t>Victorian Internet”</a:t>
            </a:r>
          </a:p>
        </p:txBody>
      </p:sp>
      <p:sp>
        <p:nvSpPr>
          <p:cNvPr id="32771" name="Rectangle 3"/>
          <p:cNvSpPr>
            <a:spLocks noGrp="1" noChangeArrowheads="1"/>
          </p:cNvSpPr>
          <p:nvPr>
            <p:ph type="body" idx="1"/>
          </p:nvPr>
        </p:nvSpPr>
        <p:spPr>
          <a:xfrm>
            <a:off x="381000" y="1752600"/>
            <a:ext cx="4220871" cy="4800600"/>
          </a:xfrm>
        </p:spPr>
        <p:txBody>
          <a:bodyPr/>
          <a:lstStyle/>
          <a:p>
            <a:r>
              <a:rPr lang="en-US" sz="2000" b="1" dirty="0"/>
              <a:t>The Telegraph</a:t>
            </a:r>
          </a:p>
          <a:p>
            <a:r>
              <a:rPr lang="en-US" sz="2000" b="1" dirty="0"/>
              <a:t>Invented in the 1840s.</a:t>
            </a:r>
          </a:p>
          <a:p>
            <a:r>
              <a:rPr lang="en-US" sz="2000" b="1" dirty="0"/>
              <a:t>Signals sent over wires that were established over vast distances</a:t>
            </a:r>
          </a:p>
          <a:p>
            <a:r>
              <a:rPr lang="en-US" sz="2000" b="1" dirty="0"/>
              <a:t>Used extensively by the U.S. Government during the American Civil War, 1861 - 1865</a:t>
            </a:r>
          </a:p>
          <a:p>
            <a:r>
              <a:rPr lang="en-US" sz="2000" b="1" dirty="0"/>
              <a:t>Morse Code was dots and dashes, or short signals and long signals</a:t>
            </a:r>
          </a:p>
          <a:p>
            <a:r>
              <a:rPr lang="en-US" sz="2000" b="1" dirty="0"/>
              <a:t>The electronic signal standard of +/- 15 </a:t>
            </a:r>
            <a:r>
              <a:rPr lang="en-US" sz="2000" b="1" dirty="0" err="1"/>
              <a:t>v</a:t>
            </a:r>
            <a:r>
              <a:rPr lang="en-US" sz="2000" b="1" dirty="0"/>
              <a:t>. is still used in network interface cards today.</a:t>
            </a:r>
          </a:p>
        </p:txBody>
      </p:sp>
      <p:pic>
        <p:nvPicPr>
          <p:cNvPr id="32772" name="Picture 4" descr="Y:\slater\Internet-related_pics\telegraph_01.jpg"/>
          <p:cNvPicPr>
            <a:picLocks noChangeAspect="1" noChangeArrowheads="1"/>
          </p:cNvPicPr>
          <p:nvPr/>
        </p:nvPicPr>
        <p:blipFill>
          <a:blip r:embed="rId2"/>
          <a:srcRect t="17999" b="18001"/>
          <a:stretch>
            <a:fillRect/>
          </a:stretch>
        </p:blipFill>
        <p:spPr bwMode="auto">
          <a:xfrm>
            <a:off x="4953000" y="2679700"/>
            <a:ext cx="3708400" cy="1854200"/>
          </a:xfrm>
          <a:prstGeom prst="rect">
            <a:avLst/>
          </a:prstGeom>
          <a:noFill/>
        </p:spPr>
      </p:pic>
      <p:sp>
        <p:nvSpPr>
          <p:cNvPr id="5" name="Text Box 18"/>
          <p:cNvSpPr txBox="1">
            <a:spLocks noChangeArrowheads="1"/>
          </p:cNvSpPr>
          <p:nvPr/>
        </p:nvSpPr>
        <p:spPr bwMode="auto">
          <a:xfrm>
            <a:off x="609599" y="6237313"/>
            <a:ext cx="5057393" cy="338554"/>
          </a:xfrm>
          <a:prstGeom prst="rect">
            <a:avLst/>
          </a:prstGeom>
          <a:noFill/>
          <a:ln w="9525">
            <a:noFill/>
            <a:miter lim="800000"/>
            <a:headEnd/>
            <a:tailEnd/>
          </a:ln>
          <a:effectLst/>
        </p:spPr>
        <p:txBody>
          <a:bodyPr wrap="square">
            <a:prstTxWarp prst="textNoShape">
              <a:avLst/>
            </a:prstTxWarp>
            <a:spAutoFit/>
          </a:bodyPr>
          <a:lstStyle/>
          <a:p>
            <a:r>
              <a:rPr lang="en-US" sz="1600" b="1" dirty="0"/>
              <a:t>Copyright 2002, William F. Slater, III, Chicago, IL, USA</a:t>
            </a:r>
          </a:p>
        </p:txBody>
      </p:sp>
    </p:spTree>
  </p:cSld>
  <p:clrMapOvr>
    <a:masterClrMapping/>
  </p:clrMapOvr>
  <p:transition advClick="0" advTm="6000"/>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normAutofit fontScale="90000"/>
          </a:bodyPr>
          <a:lstStyle/>
          <a:p>
            <a:r>
              <a:rPr lang="en-GB" b="1" smtClean="0">
                <a:solidFill>
                  <a:srgbClr val="0000FF"/>
                </a:solidFill>
              </a:rPr>
              <a:t>How to connect N (&gt; 2) telephones ?</a:t>
            </a:r>
            <a:endParaRPr lang="en-GB" b="1">
              <a:solidFill>
                <a:srgbClr val="0000FF"/>
              </a:solidFill>
            </a:endParaRPr>
          </a:p>
        </p:txBody>
      </p:sp>
      <p:pic>
        <p:nvPicPr>
          <p:cNvPr id="31769" name="Picture 24" descr="PHONEH73"/>
          <p:cNvPicPr>
            <a:picLocks noChangeAspect="1" noChangeArrowheads="1"/>
          </p:cNvPicPr>
          <p:nvPr/>
        </p:nvPicPr>
        <p:blipFill>
          <a:blip r:embed="rId3"/>
          <a:srcRect/>
          <a:stretch>
            <a:fillRect/>
          </a:stretch>
        </p:blipFill>
        <p:spPr bwMode="auto">
          <a:xfrm>
            <a:off x="7107237" y="1825577"/>
            <a:ext cx="1182687" cy="1179513"/>
          </a:xfrm>
          <a:prstGeom prst="rect">
            <a:avLst/>
          </a:prstGeom>
          <a:noFill/>
          <a:ln w="9525">
            <a:noFill/>
            <a:miter lim="800000"/>
            <a:headEnd/>
            <a:tailEnd/>
          </a:ln>
        </p:spPr>
      </p:pic>
      <p:pic>
        <p:nvPicPr>
          <p:cNvPr id="28" name="Picture 24" descr="PHONEH73"/>
          <p:cNvPicPr>
            <a:picLocks noChangeAspect="1" noChangeArrowheads="1"/>
          </p:cNvPicPr>
          <p:nvPr/>
        </p:nvPicPr>
        <p:blipFill>
          <a:blip r:embed="rId3"/>
          <a:srcRect/>
          <a:stretch>
            <a:fillRect/>
          </a:stretch>
        </p:blipFill>
        <p:spPr bwMode="auto">
          <a:xfrm>
            <a:off x="6197658" y="4458928"/>
            <a:ext cx="1182687" cy="1179513"/>
          </a:xfrm>
          <a:prstGeom prst="rect">
            <a:avLst/>
          </a:prstGeom>
          <a:noFill/>
          <a:ln w="9525">
            <a:noFill/>
            <a:miter lim="800000"/>
            <a:headEnd/>
            <a:tailEnd/>
          </a:ln>
        </p:spPr>
      </p:pic>
      <p:pic>
        <p:nvPicPr>
          <p:cNvPr id="29" name="Picture 24" descr="PHONEH73"/>
          <p:cNvPicPr>
            <a:picLocks noChangeAspect="1" noChangeArrowheads="1"/>
          </p:cNvPicPr>
          <p:nvPr/>
        </p:nvPicPr>
        <p:blipFill>
          <a:blip r:embed="rId3"/>
          <a:srcRect/>
          <a:stretch>
            <a:fillRect/>
          </a:stretch>
        </p:blipFill>
        <p:spPr bwMode="auto">
          <a:xfrm>
            <a:off x="3366533" y="1825577"/>
            <a:ext cx="1182687" cy="1179513"/>
          </a:xfrm>
          <a:prstGeom prst="rect">
            <a:avLst/>
          </a:prstGeom>
          <a:noFill/>
          <a:ln w="9525">
            <a:noFill/>
            <a:miter lim="800000"/>
            <a:headEnd/>
            <a:tailEnd/>
          </a:ln>
        </p:spPr>
      </p:pic>
      <p:pic>
        <p:nvPicPr>
          <p:cNvPr id="30" name="Picture 24" descr="PHONEH73"/>
          <p:cNvPicPr>
            <a:picLocks noChangeAspect="1" noChangeArrowheads="1"/>
          </p:cNvPicPr>
          <p:nvPr/>
        </p:nvPicPr>
        <p:blipFill>
          <a:blip r:embed="rId3"/>
          <a:srcRect/>
          <a:stretch>
            <a:fillRect/>
          </a:stretch>
        </p:blipFill>
        <p:spPr bwMode="auto">
          <a:xfrm>
            <a:off x="1750302" y="3680618"/>
            <a:ext cx="1182687" cy="1179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Number Placeholder 2"/>
          <p:cNvSpPr>
            <a:spLocks noGrp="1"/>
          </p:cNvSpPr>
          <p:nvPr>
            <p:ph type="sldNum" sz="quarter" idx="10"/>
          </p:nvPr>
        </p:nvSpPr>
        <p:spPr>
          <a:noFill/>
        </p:spPr>
        <p:txBody>
          <a:bodyPr/>
          <a:lstStyle/>
          <a:p>
            <a:fld id="{F6849853-C627-E444-8B2A-6C68BCB7B7A4}" type="slidenum">
              <a:rPr lang="en-US" smtClean="0"/>
              <a:pPr/>
              <a:t>9</a:t>
            </a:fld>
            <a:endParaRPr lang="en-US" smtClean="0"/>
          </a:p>
        </p:txBody>
      </p:sp>
      <p:sp>
        <p:nvSpPr>
          <p:cNvPr id="828418" name="Rectangle 2"/>
          <p:cNvSpPr>
            <a:spLocks noChangeArrowheads="1"/>
          </p:cNvSpPr>
          <p:nvPr/>
        </p:nvSpPr>
        <p:spPr bwMode="auto">
          <a:xfrm>
            <a:off x="685800" y="1600200"/>
            <a:ext cx="8077200" cy="4419600"/>
          </a:xfrm>
          <a:prstGeom prst="rect">
            <a:avLst/>
          </a:prstGeom>
          <a:solidFill>
            <a:srgbClr val="FFFFFF"/>
          </a:solidFill>
          <a:ln w="9525">
            <a:solidFill>
              <a:srgbClr val="000000"/>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pt-PT"/>
          </a:p>
        </p:txBody>
      </p:sp>
      <p:sp>
        <p:nvSpPr>
          <p:cNvPr id="33796" name="Rectangle 3"/>
          <p:cNvSpPr>
            <a:spLocks noGrp="1" noChangeArrowheads="1"/>
          </p:cNvSpPr>
          <p:nvPr>
            <p:ph type="title"/>
          </p:nvPr>
        </p:nvSpPr>
        <p:spPr/>
        <p:txBody>
          <a:bodyPr/>
          <a:lstStyle/>
          <a:p>
            <a:r>
              <a:rPr lang="en-GB" sz="3200" b="1" smtClean="0">
                <a:solidFill>
                  <a:srgbClr val="0000FF"/>
                </a:solidFill>
              </a:rPr>
              <a:t>Wire (Circuit) Switching With Humans</a:t>
            </a:r>
            <a:endParaRPr lang="en-GB" sz="3200" b="1">
              <a:solidFill>
                <a:srgbClr val="0000FF"/>
              </a:solidFill>
            </a:endParaRPr>
          </a:p>
        </p:txBody>
      </p:sp>
      <p:pic>
        <p:nvPicPr>
          <p:cNvPr id="33797" name="Picture 4" descr="Click To Preview"/>
          <p:cNvPicPr>
            <a:picLocks noChangeAspect="1" noChangeArrowheads="1"/>
          </p:cNvPicPr>
          <p:nvPr/>
        </p:nvPicPr>
        <p:blipFill>
          <a:blip r:embed="rId3"/>
          <a:srcRect/>
          <a:stretch>
            <a:fillRect/>
          </a:stretch>
        </p:blipFill>
        <p:spPr bwMode="auto">
          <a:xfrm>
            <a:off x="4114800" y="1752600"/>
            <a:ext cx="731838" cy="731838"/>
          </a:xfrm>
          <a:prstGeom prst="rect">
            <a:avLst/>
          </a:prstGeom>
          <a:noFill/>
          <a:ln w="9525">
            <a:noFill/>
            <a:miter lim="800000"/>
            <a:headEnd/>
            <a:tailEnd/>
          </a:ln>
        </p:spPr>
      </p:pic>
      <p:pic>
        <p:nvPicPr>
          <p:cNvPr id="33798" name="Picture 5" descr="Click To Preview"/>
          <p:cNvPicPr>
            <a:picLocks noChangeAspect="1" noChangeArrowheads="1"/>
          </p:cNvPicPr>
          <p:nvPr/>
        </p:nvPicPr>
        <p:blipFill>
          <a:blip r:embed="rId4"/>
          <a:srcRect/>
          <a:stretch>
            <a:fillRect/>
          </a:stretch>
        </p:blipFill>
        <p:spPr bwMode="auto">
          <a:xfrm>
            <a:off x="1020763" y="3429000"/>
            <a:ext cx="731837" cy="731838"/>
          </a:xfrm>
          <a:prstGeom prst="rect">
            <a:avLst/>
          </a:prstGeom>
          <a:noFill/>
          <a:ln w="9525">
            <a:noFill/>
            <a:miter lim="800000"/>
            <a:headEnd/>
            <a:tailEnd/>
          </a:ln>
        </p:spPr>
      </p:pic>
      <p:pic>
        <p:nvPicPr>
          <p:cNvPr id="33799" name="Picture 6" descr="Click To Preview"/>
          <p:cNvPicPr>
            <a:picLocks noChangeAspect="1" noChangeArrowheads="1"/>
          </p:cNvPicPr>
          <p:nvPr/>
        </p:nvPicPr>
        <p:blipFill>
          <a:blip r:embed="rId5">
            <a:grayscl/>
          </a:blip>
          <a:srcRect/>
          <a:stretch>
            <a:fillRect/>
          </a:stretch>
        </p:blipFill>
        <p:spPr bwMode="auto">
          <a:xfrm>
            <a:off x="974725" y="4191000"/>
            <a:ext cx="731838" cy="731838"/>
          </a:xfrm>
          <a:prstGeom prst="rect">
            <a:avLst/>
          </a:prstGeom>
          <a:noFill/>
          <a:ln w="9525">
            <a:noFill/>
            <a:miter lim="800000"/>
            <a:headEnd/>
            <a:tailEnd/>
          </a:ln>
        </p:spPr>
      </p:pic>
      <p:pic>
        <p:nvPicPr>
          <p:cNvPr id="33800" name="Picture 7" descr="Click To Preview"/>
          <p:cNvPicPr>
            <a:picLocks noChangeAspect="1" noChangeArrowheads="1"/>
          </p:cNvPicPr>
          <p:nvPr/>
        </p:nvPicPr>
        <p:blipFill>
          <a:blip r:embed="rId5"/>
          <a:srcRect/>
          <a:stretch>
            <a:fillRect/>
          </a:stretch>
        </p:blipFill>
        <p:spPr bwMode="auto">
          <a:xfrm>
            <a:off x="1020763" y="2590800"/>
            <a:ext cx="731837" cy="731838"/>
          </a:xfrm>
          <a:prstGeom prst="rect">
            <a:avLst/>
          </a:prstGeom>
          <a:noFill/>
          <a:ln w="9525">
            <a:noFill/>
            <a:miter lim="800000"/>
            <a:headEnd/>
            <a:tailEnd/>
          </a:ln>
        </p:spPr>
      </p:pic>
      <p:sp>
        <p:nvSpPr>
          <p:cNvPr id="33801" name="Line 8"/>
          <p:cNvSpPr>
            <a:spLocks noChangeShapeType="1"/>
          </p:cNvSpPr>
          <p:nvPr/>
        </p:nvSpPr>
        <p:spPr bwMode="auto">
          <a:xfrm>
            <a:off x="1828800" y="3048000"/>
            <a:ext cx="5638800" cy="0"/>
          </a:xfrm>
          <a:prstGeom prst="line">
            <a:avLst/>
          </a:prstGeom>
          <a:noFill/>
          <a:ln w="28575">
            <a:solidFill>
              <a:schemeClr val="tx1"/>
            </a:solidFill>
            <a:round/>
            <a:headEnd type="oval" w="med" len="med"/>
            <a:tailEnd type="oval" w="med" len="med"/>
          </a:ln>
        </p:spPr>
        <p:txBody>
          <a:bodyPr wrap="none">
            <a:prstTxWarp prst="textNoShape">
              <a:avLst/>
            </a:prstTxWarp>
          </a:bodyPr>
          <a:lstStyle/>
          <a:p>
            <a:endParaRPr lang="pt-PT"/>
          </a:p>
        </p:txBody>
      </p:sp>
      <p:sp>
        <p:nvSpPr>
          <p:cNvPr id="33802" name="Line 9"/>
          <p:cNvSpPr>
            <a:spLocks noChangeShapeType="1"/>
          </p:cNvSpPr>
          <p:nvPr/>
        </p:nvSpPr>
        <p:spPr bwMode="auto">
          <a:xfrm>
            <a:off x="1828800" y="3733800"/>
            <a:ext cx="5638800" cy="0"/>
          </a:xfrm>
          <a:prstGeom prst="line">
            <a:avLst/>
          </a:prstGeom>
          <a:noFill/>
          <a:ln w="28575">
            <a:solidFill>
              <a:schemeClr val="hlink"/>
            </a:solidFill>
            <a:round/>
            <a:headEnd type="oval" w="med" len="med"/>
            <a:tailEnd type="oval" w="med" len="med"/>
          </a:ln>
        </p:spPr>
        <p:txBody>
          <a:bodyPr wrap="none">
            <a:prstTxWarp prst="textNoShape">
              <a:avLst/>
            </a:prstTxWarp>
          </a:bodyPr>
          <a:lstStyle/>
          <a:p>
            <a:endParaRPr lang="pt-PT"/>
          </a:p>
        </p:txBody>
      </p:sp>
      <p:sp>
        <p:nvSpPr>
          <p:cNvPr id="33803" name="Line 10"/>
          <p:cNvSpPr>
            <a:spLocks noChangeShapeType="1"/>
          </p:cNvSpPr>
          <p:nvPr/>
        </p:nvSpPr>
        <p:spPr bwMode="auto">
          <a:xfrm>
            <a:off x="1828800" y="4495800"/>
            <a:ext cx="5638800" cy="0"/>
          </a:xfrm>
          <a:prstGeom prst="line">
            <a:avLst/>
          </a:prstGeom>
          <a:noFill/>
          <a:ln w="28575">
            <a:solidFill>
              <a:schemeClr val="folHlink"/>
            </a:solidFill>
            <a:round/>
            <a:headEnd type="oval" w="med" len="med"/>
            <a:tailEnd type="oval" w="med" len="med"/>
          </a:ln>
        </p:spPr>
        <p:txBody>
          <a:bodyPr wrap="none">
            <a:prstTxWarp prst="textNoShape">
              <a:avLst/>
            </a:prstTxWarp>
          </a:bodyPr>
          <a:lstStyle/>
          <a:p>
            <a:endParaRPr lang="pt-PT"/>
          </a:p>
        </p:txBody>
      </p:sp>
      <p:sp>
        <p:nvSpPr>
          <p:cNvPr id="33804" name="Line 11"/>
          <p:cNvSpPr>
            <a:spLocks noChangeShapeType="1"/>
          </p:cNvSpPr>
          <p:nvPr/>
        </p:nvSpPr>
        <p:spPr bwMode="auto">
          <a:xfrm>
            <a:off x="1828800" y="5257800"/>
            <a:ext cx="5638800" cy="0"/>
          </a:xfrm>
          <a:prstGeom prst="line">
            <a:avLst/>
          </a:prstGeom>
          <a:noFill/>
          <a:ln w="28575">
            <a:solidFill>
              <a:schemeClr val="bg2"/>
            </a:solidFill>
            <a:round/>
            <a:headEnd type="oval" w="med" len="med"/>
            <a:tailEnd type="oval" w="med" len="med"/>
          </a:ln>
        </p:spPr>
        <p:txBody>
          <a:bodyPr wrap="none">
            <a:prstTxWarp prst="textNoShape">
              <a:avLst/>
            </a:prstTxWarp>
          </a:bodyPr>
          <a:lstStyle/>
          <a:p>
            <a:endParaRPr lang="pt-PT"/>
          </a:p>
        </p:txBody>
      </p:sp>
      <p:pic>
        <p:nvPicPr>
          <p:cNvPr id="33805" name="Picture 12" descr="Click To Preview"/>
          <p:cNvPicPr>
            <a:picLocks noChangeAspect="1" noChangeArrowheads="1"/>
          </p:cNvPicPr>
          <p:nvPr/>
        </p:nvPicPr>
        <p:blipFill>
          <a:blip r:embed="rId5"/>
          <a:srcRect/>
          <a:stretch>
            <a:fillRect/>
          </a:stretch>
        </p:blipFill>
        <p:spPr bwMode="auto">
          <a:xfrm>
            <a:off x="7620000" y="3352800"/>
            <a:ext cx="731838" cy="731838"/>
          </a:xfrm>
          <a:prstGeom prst="rect">
            <a:avLst/>
          </a:prstGeom>
          <a:noFill/>
          <a:ln w="9525">
            <a:noFill/>
            <a:miter lim="800000"/>
            <a:headEnd/>
            <a:tailEnd/>
          </a:ln>
        </p:spPr>
      </p:pic>
      <p:pic>
        <p:nvPicPr>
          <p:cNvPr id="33806" name="Picture 13" descr="Click To Preview"/>
          <p:cNvPicPr>
            <a:picLocks noChangeAspect="1" noChangeArrowheads="1"/>
          </p:cNvPicPr>
          <p:nvPr/>
        </p:nvPicPr>
        <p:blipFill>
          <a:blip r:embed="rId5">
            <a:grayscl/>
          </a:blip>
          <a:srcRect/>
          <a:stretch>
            <a:fillRect/>
          </a:stretch>
        </p:blipFill>
        <p:spPr bwMode="auto">
          <a:xfrm>
            <a:off x="7620000" y="2590800"/>
            <a:ext cx="731838" cy="731838"/>
          </a:xfrm>
          <a:prstGeom prst="rect">
            <a:avLst/>
          </a:prstGeom>
          <a:noFill/>
          <a:ln w="9525">
            <a:noFill/>
            <a:miter lim="800000"/>
            <a:headEnd/>
            <a:tailEnd/>
          </a:ln>
        </p:spPr>
      </p:pic>
      <p:pic>
        <p:nvPicPr>
          <p:cNvPr id="33807" name="Picture 14" descr="Click To Preview"/>
          <p:cNvPicPr>
            <a:picLocks noChangeAspect="1" noChangeArrowheads="1"/>
          </p:cNvPicPr>
          <p:nvPr/>
        </p:nvPicPr>
        <p:blipFill>
          <a:blip r:embed="rId4"/>
          <a:srcRect/>
          <a:stretch>
            <a:fillRect/>
          </a:stretch>
        </p:blipFill>
        <p:spPr bwMode="auto">
          <a:xfrm>
            <a:off x="7620000" y="4876800"/>
            <a:ext cx="731838" cy="731838"/>
          </a:xfrm>
          <a:prstGeom prst="rect">
            <a:avLst/>
          </a:prstGeom>
          <a:noFill/>
          <a:ln w="9525">
            <a:noFill/>
            <a:miter lim="800000"/>
            <a:headEnd/>
            <a:tailEnd/>
          </a:ln>
        </p:spPr>
      </p:pic>
      <p:pic>
        <p:nvPicPr>
          <p:cNvPr id="33808" name="Picture 15" descr="Click To Preview"/>
          <p:cNvPicPr>
            <a:picLocks noChangeAspect="1" noChangeArrowheads="1"/>
          </p:cNvPicPr>
          <p:nvPr/>
        </p:nvPicPr>
        <p:blipFill>
          <a:blip r:embed="rId6"/>
          <a:srcRect/>
          <a:stretch>
            <a:fillRect/>
          </a:stretch>
        </p:blipFill>
        <p:spPr bwMode="auto">
          <a:xfrm>
            <a:off x="914400" y="4953000"/>
            <a:ext cx="731838" cy="731838"/>
          </a:xfrm>
          <a:prstGeom prst="rect">
            <a:avLst/>
          </a:prstGeom>
          <a:noFill/>
          <a:ln w="9525">
            <a:noFill/>
            <a:miter lim="800000"/>
            <a:headEnd/>
            <a:tailEnd/>
          </a:ln>
        </p:spPr>
      </p:pic>
      <p:pic>
        <p:nvPicPr>
          <p:cNvPr id="33809" name="Picture 16" descr="Click To Preview"/>
          <p:cNvPicPr>
            <a:picLocks noChangeAspect="1" noChangeArrowheads="1"/>
          </p:cNvPicPr>
          <p:nvPr/>
        </p:nvPicPr>
        <p:blipFill>
          <a:blip r:embed="rId6"/>
          <a:srcRect/>
          <a:stretch>
            <a:fillRect/>
          </a:stretch>
        </p:blipFill>
        <p:spPr bwMode="auto">
          <a:xfrm>
            <a:off x="7620000" y="4114800"/>
            <a:ext cx="731838" cy="731838"/>
          </a:xfrm>
          <a:prstGeom prst="rect">
            <a:avLst/>
          </a:prstGeom>
          <a:noFill/>
          <a:ln w="9525">
            <a:noFill/>
            <a:miter lim="800000"/>
            <a:headEnd/>
            <a:tailEnd/>
          </a:ln>
        </p:spPr>
      </p:pic>
      <p:sp>
        <p:nvSpPr>
          <p:cNvPr id="33810" name="Rectangle 17"/>
          <p:cNvSpPr>
            <a:spLocks noChangeArrowheads="1"/>
          </p:cNvSpPr>
          <p:nvPr/>
        </p:nvSpPr>
        <p:spPr bwMode="auto">
          <a:xfrm>
            <a:off x="3810000" y="2743200"/>
            <a:ext cx="1524000" cy="3048000"/>
          </a:xfrm>
          <a:prstGeom prst="rect">
            <a:avLst/>
          </a:prstGeom>
          <a:noFill/>
          <a:ln w="19050">
            <a:solidFill>
              <a:srgbClr val="000000"/>
            </a:solidFill>
            <a:miter lim="800000"/>
            <a:headEnd/>
            <a:tailEnd/>
          </a:ln>
        </p:spPr>
        <p:txBody>
          <a:bodyPr wrap="none" anchor="ctr">
            <a:prstTxWarp prst="textNoShape">
              <a:avLst/>
            </a:prstTxWarp>
          </a:bodyPr>
          <a:lstStyle/>
          <a:p>
            <a:endParaRPr lang="pt-PT"/>
          </a:p>
        </p:txBody>
      </p:sp>
      <p:sp>
        <p:nvSpPr>
          <p:cNvPr id="33811" name="Line 18"/>
          <p:cNvSpPr>
            <a:spLocks noChangeShapeType="1"/>
          </p:cNvSpPr>
          <p:nvPr/>
        </p:nvSpPr>
        <p:spPr bwMode="auto">
          <a:xfrm>
            <a:off x="4114800" y="3733800"/>
            <a:ext cx="838200" cy="0"/>
          </a:xfrm>
          <a:prstGeom prst="line">
            <a:avLst/>
          </a:prstGeom>
          <a:noFill/>
          <a:ln w="19050">
            <a:solidFill>
              <a:srgbClr val="000000"/>
            </a:solidFill>
            <a:round/>
            <a:headEnd type="oval" w="med" len="med"/>
            <a:tailEnd type="oval" w="med" len="med"/>
          </a:ln>
        </p:spPr>
        <p:txBody>
          <a:bodyPr wrap="none">
            <a:prstTxWarp prst="textNoShape">
              <a:avLst/>
            </a:prstTxWarp>
          </a:bodyPr>
          <a:lstStyle/>
          <a:p>
            <a:endParaRPr lang="pt-PT"/>
          </a:p>
        </p:txBody>
      </p:sp>
      <p:sp>
        <p:nvSpPr>
          <p:cNvPr id="33812" name="Line 19"/>
          <p:cNvSpPr>
            <a:spLocks noChangeShapeType="1"/>
          </p:cNvSpPr>
          <p:nvPr/>
        </p:nvSpPr>
        <p:spPr bwMode="auto">
          <a:xfrm>
            <a:off x="4114800" y="4495800"/>
            <a:ext cx="838200" cy="0"/>
          </a:xfrm>
          <a:prstGeom prst="line">
            <a:avLst/>
          </a:prstGeom>
          <a:noFill/>
          <a:ln w="19050">
            <a:solidFill>
              <a:srgbClr val="000000"/>
            </a:solidFill>
            <a:round/>
            <a:headEnd type="oval" w="med" len="med"/>
            <a:tailEnd type="oval" w="med" len="med"/>
          </a:ln>
        </p:spPr>
        <p:txBody>
          <a:bodyPr wrap="none">
            <a:prstTxWarp prst="textNoShape">
              <a:avLst/>
            </a:prstTxWarp>
          </a:bodyPr>
          <a:lstStyle/>
          <a:p>
            <a:endParaRPr lang="pt-PT"/>
          </a:p>
        </p:txBody>
      </p:sp>
      <p:sp>
        <p:nvSpPr>
          <p:cNvPr id="33813" name="Line 20"/>
          <p:cNvSpPr>
            <a:spLocks noChangeShapeType="1"/>
          </p:cNvSpPr>
          <p:nvPr/>
        </p:nvSpPr>
        <p:spPr bwMode="auto">
          <a:xfrm>
            <a:off x="4114800" y="5257800"/>
            <a:ext cx="838200" cy="0"/>
          </a:xfrm>
          <a:prstGeom prst="line">
            <a:avLst/>
          </a:prstGeom>
          <a:noFill/>
          <a:ln w="19050">
            <a:solidFill>
              <a:srgbClr val="000000"/>
            </a:solidFill>
            <a:round/>
            <a:headEnd type="oval" w="med" len="med"/>
            <a:tailEnd type="oval" w="med" len="med"/>
          </a:ln>
        </p:spPr>
        <p:txBody>
          <a:bodyPr wrap="none">
            <a:prstTxWarp prst="textNoShape">
              <a:avLst/>
            </a:prstTxWarp>
          </a:bodyPr>
          <a:lstStyle/>
          <a:p>
            <a:endParaRPr lang="pt-PT"/>
          </a:p>
        </p:txBody>
      </p:sp>
      <p:sp>
        <p:nvSpPr>
          <p:cNvPr id="33814" name="Line 21"/>
          <p:cNvSpPr>
            <a:spLocks noChangeShapeType="1"/>
          </p:cNvSpPr>
          <p:nvPr/>
        </p:nvSpPr>
        <p:spPr bwMode="auto">
          <a:xfrm>
            <a:off x="4114800" y="3048000"/>
            <a:ext cx="838200" cy="0"/>
          </a:xfrm>
          <a:prstGeom prst="line">
            <a:avLst/>
          </a:prstGeom>
          <a:noFill/>
          <a:ln w="19050">
            <a:solidFill>
              <a:srgbClr val="000000"/>
            </a:solidFill>
            <a:round/>
            <a:headEnd type="oval" w="med" len="med"/>
            <a:tailEnd type="oval" w="med" len="med"/>
          </a:ln>
        </p:spPr>
        <p:txBody>
          <a:bodyPr wrap="none">
            <a:prstTxWarp prst="textNoShape">
              <a:avLst/>
            </a:prstTxWarp>
          </a:bodyPr>
          <a:lstStyle/>
          <a:p>
            <a:endParaRPr lang="pt-PT"/>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855</TotalTime>
  <Words>3368</Words>
  <Application>Microsoft Macintosh PowerPoint</Application>
  <PresentationFormat>On-screen Show (4:3)</PresentationFormat>
  <Paragraphs>668</Paragraphs>
  <Slides>48</Slides>
  <Notes>14</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Office Theme</vt:lpstr>
      <vt:lpstr>Photo Editor Photo</vt:lpstr>
      <vt:lpstr>Internet — Past, Present (and Future)     José Legatheaux Martins</vt:lpstr>
      <vt:lpstr>Internet</vt:lpstr>
      <vt:lpstr>The Internet</vt:lpstr>
      <vt:lpstr>Number of unique IP addresses Worldwide (in millions)</vt:lpstr>
      <vt:lpstr>Average Connection Speed (in Mbps)</vt:lpstr>
      <vt:lpstr>Internet Penetration (IP Per Capita)</vt:lpstr>
      <vt:lpstr>What was the  “Victorian Internet”</vt:lpstr>
      <vt:lpstr>How to connect N (&gt; 2) telephones ?</vt:lpstr>
      <vt:lpstr>Wire (Circuit) Switching With Humans</vt:lpstr>
      <vt:lpstr>During a Century the Telephone System</vt:lpstr>
      <vt:lpstr>The Inteligent Network</vt:lpstr>
      <vt:lpstr>Internet Origin</vt:lpstr>
      <vt:lpstr>Some Internet Milestones up to 1995</vt:lpstr>
      <vt:lpstr>Arpanet Logical Map. August 1976</vt:lpstr>
      <vt:lpstr>Internet growth trends</vt:lpstr>
      <vt:lpstr>Portugal — 1991</vt:lpstr>
      <vt:lpstr>Portugal Was Officially Recognized As Internet Connected in January 1992</vt:lpstr>
      <vt:lpstr>Portugal Status at the end of 1991</vt:lpstr>
      <vt:lpstr>Portuguese IP Traffic in December 1991 (As Seen by RCCN Router GTRCCN2 in Bytes)</vt:lpstr>
      <vt:lpstr>Portuguese IP Address Evolution</vt:lpstr>
      <vt:lpstr>Internet — The Stupid Network</vt:lpstr>
      <vt:lpstr>Why a Stupid Network ?</vt:lpstr>
      <vt:lpstr>Systems Design Principles</vt:lpstr>
      <vt:lpstr>The Internet Protocol Suite</vt:lpstr>
      <vt:lpstr>Layer Encapsulation</vt:lpstr>
      <vt:lpstr>End to end arguments</vt:lpstr>
      <vt:lpstr>Keep Complexity Under Control</vt:lpstr>
      <vt:lpstr>The Intelligent Network Revenge</vt:lpstr>
      <vt:lpstr>The Stupid Network Today</vt:lpstr>
      <vt:lpstr>World Wide IP Transported Data</vt:lpstr>
      <vt:lpstr>IP Transported data – cont.</vt:lpstr>
      <vt:lpstr>Inter AS Consumer transported data</vt:lpstr>
      <vt:lpstr>Some Observations  (if we trust the forecast)</vt:lpstr>
      <vt:lpstr>Some observations (cont.)</vt:lpstr>
      <vt:lpstr>Internet Problems as of Today</vt:lpstr>
      <vt:lpstr>The Problems of Scale</vt:lpstr>
      <vt:lpstr>Scaling The Backbone — BGP Prefixes</vt:lpstr>
      <vt:lpstr>Scale in the Backbone — BGP Updates</vt:lpstr>
      <vt:lpstr>Complex Networks</vt:lpstr>
      <vt:lpstr>AS Graph</vt:lpstr>
      <vt:lpstr>Slide 41</vt:lpstr>
      <vt:lpstr>The Power of Economics</vt:lpstr>
      <vt:lpstr>Reliability and Trust ability</vt:lpstr>
      <vt:lpstr>Empower The Core And The Ends  (Ends = Users ?)</vt:lpstr>
      <vt:lpstr>Security, Reputation, Traceability</vt:lpstr>
      <vt:lpstr>Privacy — The Good Old Days</vt:lpstr>
      <vt:lpstr>Empower the ends (users ?)</vt:lpstr>
      <vt:lpstr>If You Want to Become an Internet Tec. Leader (Whatever it Means)</vt:lpstr>
    </vt:vector>
  </TitlesOfParts>
  <Company>FCT/UNL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 past, present (and future ?)</dc:title>
  <dc:creator>José Legatheaux Martins</dc:creator>
  <cp:lastModifiedBy>José Legatheaux Martins</cp:lastModifiedBy>
  <cp:revision>206</cp:revision>
  <dcterms:created xsi:type="dcterms:W3CDTF">2010-10-21T11:42:08Z</dcterms:created>
  <dcterms:modified xsi:type="dcterms:W3CDTF">2010-10-21T11:49:20Z</dcterms:modified>
</cp:coreProperties>
</file>